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7" r:id="rId4"/>
    <p:sldId id="264" r:id="rId5"/>
    <p:sldId id="269" r:id="rId6"/>
    <p:sldId id="270" r:id="rId7"/>
    <p:sldId id="271" r:id="rId8"/>
    <p:sldId id="27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03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208318" y="304800"/>
            <a:ext cx="3080988"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VIRTUALIZATION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152400" y="762000"/>
            <a:ext cx="9115926" cy="3416320"/>
          </a:xfrm>
          <a:prstGeom prst="rect">
            <a:avLst/>
          </a:prstGeom>
          <a:noFill/>
        </p:spPr>
        <p:txBody>
          <a:bodyPr wrap="square" rtlCol="0">
            <a:spAutoFit/>
          </a:bodyPr>
          <a:lstStyle/>
          <a:p>
            <a:r>
              <a:rPr lang="en-US" dirty="0"/>
              <a:t>From the perspective of most CCNA discussions, </a:t>
            </a:r>
            <a:r>
              <a:rPr lang="en-US" dirty="0" smtClean="0"/>
              <a:t>a</a:t>
            </a:r>
            <a:r>
              <a:rPr lang="tr-TR" dirty="0" smtClean="0"/>
              <a:t> </a:t>
            </a:r>
            <a:r>
              <a:rPr lang="en-US" dirty="0" smtClean="0"/>
              <a:t>server </a:t>
            </a:r>
            <a:r>
              <a:rPr lang="en-US" dirty="0"/>
              <a:t>is a place to run applications, with </a:t>
            </a:r>
            <a:r>
              <a:rPr lang="en-US" dirty="0" smtClean="0"/>
              <a:t>users</a:t>
            </a:r>
            <a:r>
              <a:rPr lang="tr-TR" dirty="0" smtClean="0"/>
              <a:t> </a:t>
            </a:r>
            <a:r>
              <a:rPr lang="en-US" dirty="0" smtClean="0"/>
              <a:t>connecting </a:t>
            </a:r>
            <a:r>
              <a:rPr lang="en-US" dirty="0"/>
              <a:t>to those applications over the network</a:t>
            </a:r>
            <a:r>
              <a:rPr lang="en-US" dirty="0" smtClean="0"/>
              <a:t>.</a:t>
            </a:r>
            <a:endParaRPr lang="tr-TR" dirty="0" smtClean="0"/>
          </a:p>
          <a:p>
            <a:r>
              <a:rPr lang="en-US" b="1" dirty="0">
                <a:solidFill>
                  <a:srgbClr val="0000FF"/>
                </a:solidFill>
              </a:rPr>
              <a:t>No KVM: </a:t>
            </a:r>
            <a:r>
              <a:rPr lang="en-US" dirty="0"/>
              <a:t>For most servers, there is no </a:t>
            </a:r>
            <a:r>
              <a:rPr lang="en-US" dirty="0" smtClean="0"/>
              <a:t>permanent</a:t>
            </a:r>
            <a:r>
              <a:rPr lang="tr-TR" dirty="0" smtClean="0"/>
              <a:t> </a:t>
            </a:r>
            <a:r>
              <a:rPr lang="en-US" dirty="0" smtClean="0"/>
              <a:t>user </a:t>
            </a:r>
            <a:r>
              <a:rPr lang="en-US" dirty="0"/>
              <a:t>who sits near the server; all the users </a:t>
            </a:r>
            <a:r>
              <a:rPr lang="en-US" dirty="0" smtClean="0"/>
              <a:t>and</a:t>
            </a:r>
            <a:r>
              <a:rPr lang="tr-TR" dirty="0" smtClean="0"/>
              <a:t> </a:t>
            </a:r>
            <a:r>
              <a:rPr lang="en-US" dirty="0" smtClean="0"/>
              <a:t>administrators </a:t>
            </a:r>
            <a:r>
              <a:rPr lang="en-US" dirty="0"/>
              <a:t>connect to the server over </a:t>
            </a:r>
            <a:r>
              <a:rPr lang="en-US" dirty="0" smtClean="0"/>
              <a:t>the</a:t>
            </a:r>
            <a:r>
              <a:rPr lang="tr-TR" dirty="0" smtClean="0"/>
              <a:t> </a:t>
            </a:r>
            <a:r>
              <a:rPr lang="en-US" dirty="0" smtClean="0"/>
              <a:t>network</a:t>
            </a:r>
            <a:r>
              <a:rPr lang="en-US" dirty="0"/>
              <a:t>. As a result, there is no need for a </a:t>
            </a:r>
            <a:r>
              <a:rPr lang="en-US" dirty="0" smtClean="0"/>
              <a:t>permanent</a:t>
            </a:r>
            <a:r>
              <a:rPr lang="tr-TR" dirty="0" smtClean="0"/>
              <a:t> </a:t>
            </a:r>
            <a:r>
              <a:rPr lang="en-US" dirty="0" smtClean="0"/>
              <a:t>keyboard</a:t>
            </a:r>
            <a:r>
              <a:rPr lang="en-US" dirty="0"/>
              <a:t>, video display, or mouse (</a:t>
            </a:r>
            <a:r>
              <a:rPr lang="en-US" dirty="0" smtClean="0"/>
              <a:t>collectively</a:t>
            </a:r>
            <a:r>
              <a:rPr lang="tr-TR" dirty="0" smtClean="0"/>
              <a:t> referred </a:t>
            </a:r>
            <a:r>
              <a:rPr lang="tr-TR" dirty="0"/>
              <a:t>to as KVM</a:t>
            </a:r>
            <a:r>
              <a:rPr lang="tr-TR" dirty="0" smtClean="0"/>
              <a:t>).</a:t>
            </a:r>
          </a:p>
          <a:p>
            <a:endParaRPr lang="tr-TR" dirty="0" smtClean="0"/>
          </a:p>
          <a:p>
            <a:r>
              <a:rPr lang="en-US" b="1" dirty="0">
                <a:solidFill>
                  <a:srgbClr val="0000FF"/>
                </a:solidFill>
              </a:rPr>
              <a:t>Racks of servers in a data center: </a:t>
            </a:r>
            <a:r>
              <a:rPr lang="en-US" dirty="0"/>
              <a:t>In the </a:t>
            </a:r>
            <a:r>
              <a:rPr lang="en-US" dirty="0" smtClean="0"/>
              <a:t>early</a:t>
            </a:r>
            <a:r>
              <a:rPr lang="tr-TR" dirty="0" smtClean="0"/>
              <a:t> </a:t>
            </a:r>
            <a:r>
              <a:rPr lang="en-US" dirty="0" smtClean="0"/>
              <a:t>years </a:t>
            </a:r>
            <a:r>
              <a:rPr lang="en-US" dirty="0"/>
              <a:t>of servers, a server was any computer </a:t>
            </a:r>
            <a:r>
              <a:rPr lang="en-US" dirty="0" smtClean="0"/>
              <a:t>with</a:t>
            </a:r>
            <a:r>
              <a:rPr lang="tr-TR" dirty="0" smtClean="0"/>
              <a:t> </a:t>
            </a:r>
            <a:r>
              <a:rPr lang="en-US" dirty="0" smtClean="0"/>
              <a:t>relatively </a:t>
            </a:r>
            <a:r>
              <a:rPr lang="en-US" dirty="0"/>
              <a:t>fast CPU, large amounts of RAM, and so </a:t>
            </a:r>
            <a:r>
              <a:rPr lang="en-US" dirty="0" smtClean="0"/>
              <a:t>on.</a:t>
            </a:r>
            <a:r>
              <a:rPr lang="tr-TR" dirty="0" smtClean="0"/>
              <a:t> </a:t>
            </a:r>
            <a:r>
              <a:rPr lang="en-US" dirty="0" smtClean="0"/>
              <a:t>Today</a:t>
            </a:r>
            <a:r>
              <a:rPr lang="en-US" dirty="0"/>
              <a:t>, companies put many servers into one </a:t>
            </a:r>
            <a:r>
              <a:rPr lang="en-US" dirty="0" smtClean="0"/>
              <a:t>room—a</a:t>
            </a:r>
            <a:r>
              <a:rPr lang="tr-TR" dirty="0" smtClean="0"/>
              <a:t> </a:t>
            </a:r>
            <a:r>
              <a:rPr lang="en-US" dirty="0" smtClean="0"/>
              <a:t>data </a:t>
            </a:r>
            <a:r>
              <a:rPr lang="en-US" dirty="0"/>
              <a:t>center—and one goal is to not waste </a:t>
            </a:r>
            <a:r>
              <a:rPr lang="en-US" dirty="0" smtClean="0"/>
              <a:t>space</a:t>
            </a:r>
            <a:r>
              <a:rPr lang="tr-TR" dirty="0" smtClean="0"/>
              <a:t>. </a:t>
            </a:r>
          </a:p>
          <a:p>
            <a:r>
              <a:rPr lang="tr-TR" dirty="0"/>
              <a:t>Cisco expanded </a:t>
            </a:r>
            <a:r>
              <a:rPr lang="tr-TR" dirty="0" smtClean="0"/>
              <a:t>its </a:t>
            </a:r>
            <a:r>
              <a:rPr lang="en-US" dirty="0" smtClean="0"/>
              <a:t>product </a:t>
            </a:r>
            <a:r>
              <a:rPr lang="en-US" dirty="0"/>
              <a:t>line into the server market, with the </a:t>
            </a:r>
            <a:r>
              <a:rPr lang="en-US" dirty="0" smtClean="0"/>
              <a:t>Cisco</a:t>
            </a:r>
            <a:r>
              <a:rPr lang="tr-TR" dirty="0" smtClean="0"/>
              <a:t> </a:t>
            </a:r>
            <a:r>
              <a:rPr lang="en-US" dirty="0" smtClean="0"/>
              <a:t>Unified </a:t>
            </a:r>
            <a:r>
              <a:rPr lang="en-US" dirty="0"/>
              <a:t>Computing System (UCS) product line. </a:t>
            </a:r>
            <a:r>
              <a:rPr lang="en-US" dirty="0" smtClean="0"/>
              <a:t>The</a:t>
            </a:r>
            <a:r>
              <a:rPr lang="tr-TR" dirty="0" smtClean="0"/>
              <a:t> </a:t>
            </a:r>
            <a:r>
              <a:rPr lang="en-US" dirty="0" smtClean="0"/>
              <a:t>photo </a:t>
            </a:r>
            <a:r>
              <a:rPr lang="en-US" dirty="0"/>
              <a:t>shows a product from the UCS B-Series (</a:t>
            </a:r>
            <a:r>
              <a:rPr lang="en-US" dirty="0" smtClean="0"/>
              <a:t>Blade</a:t>
            </a:r>
            <a:r>
              <a:rPr lang="tr-TR" dirty="0" smtClean="0"/>
              <a:t> </a:t>
            </a:r>
            <a:r>
              <a:rPr lang="en-US" dirty="0" smtClean="0"/>
              <a:t>series</a:t>
            </a:r>
            <a:r>
              <a:rPr lang="en-US" dirty="0"/>
              <a:t>) that uses a rack-mountable chassis, with slots </a:t>
            </a:r>
            <a:r>
              <a:rPr lang="en-US" dirty="0" smtClean="0"/>
              <a:t>for</a:t>
            </a:r>
            <a:r>
              <a:rPr lang="tr-TR" dirty="0" smtClean="0"/>
              <a:t> server blades.</a:t>
            </a:r>
            <a:endParaRPr lang="tr-TR" dirty="0"/>
          </a:p>
        </p:txBody>
      </p:sp>
      <p:pic>
        <p:nvPicPr>
          <p:cNvPr id="3" name="Picture 2" descr="Collaboration Virtualization Siz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191000"/>
            <a:ext cx="61722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15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208318" y="304800"/>
            <a:ext cx="3080988"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VIRTUALIZATION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10" name="TextBox 9"/>
          <p:cNvSpPr txBox="1"/>
          <p:nvPr/>
        </p:nvSpPr>
        <p:spPr>
          <a:xfrm>
            <a:off x="762000" y="1447800"/>
            <a:ext cx="4953000" cy="381000"/>
          </a:xfrm>
          <a:prstGeom prst="rect">
            <a:avLst/>
          </a:prstGeom>
          <a:noFill/>
        </p:spPr>
        <p:txBody>
          <a:bodyPr wrap="square" rtlCol="0">
            <a:spAutoFit/>
          </a:bodyPr>
          <a:lstStyle/>
          <a:p>
            <a:endParaRPr lang="tr-TR" dirty="0"/>
          </a:p>
        </p:txBody>
      </p:sp>
      <p:sp>
        <p:nvSpPr>
          <p:cNvPr id="6" name="TextBox 5"/>
          <p:cNvSpPr txBox="1"/>
          <p:nvPr/>
        </p:nvSpPr>
        <p:spPr>
          <a:xfrm>
            <a:off x="381000" y="990600"/>
            <a:ext cx="8542421" cy="1200329"/>
          </a:xfrm>
          <a:prstGeom prst="rect">
            <a:avLst/>
          </a:prstGeom>
          <a:noFill/>
        </p:spPr>
        <p:txBody>
          <a:bodyPr wrap="square" rtlCol="0">
            <a:spAutoFit/>
          </a:bodyPr>
          <a:lstStyle/>
          <a:p>
            <a:r>
              <a:rPr lang="en-US" dirty="0"/>
              <a:t>Traditionally, when you think of one </a:t>
            </a:r>
            <a:r>
              <a:rPr lang="en-US" dirty="0" smtClean="0"/>
              <a:t>server,</a:t>
            </a:r>
            <a:r>
              <a:rPr lang="tr-TR" dirty="0" smtClean="0"/>
              <a:t> </a:t>
            </a:r>
            <a:r>
              <a:rPr lang="en-US" dirty="0" smtClean="0"/>
              <a:t>that </a:t>
            </a:r>
            <a:r>
              <a:rPr lang="en-US" dirty="0"/>
              <a:t>one server runs one OS. Inside, the </a:t>
            </a:r>
            <a:r>
              <a:rPr lang="en-US" dirty="0" smtClean="0"/>
              <a:t>hardware</a:t>
            </a:r>
            <a:r>
              <a:rPr lang="tr-TR" dirty="0" smtClean="0"/>
              <a:t> </a:t>
            </a:r>
            <a:r>
              <a:rPr lang="en-US" dirty="0" smtClean="0"/>
              <a:t>includes </a:t>
            </a:r>
            <a:r>
              <a:rPr lang="en-US" dirty="0"/>
              <a:t>a CPU, some RAM, some kind of </a:t>
            </a:r>
            <a:r>
              <a:rPr lang="en-US" dirty="0" smtClean="0"/>
              <a:t>permanent</a:t>
            </a:r>
            <a:r>
              <a:rPr lang="tr-TR" dirty="0" smtClean="0"/>
              <a:t> </a:t>
            </a:r>
            <a:r>
              <a:rPr lang="en-US" dirty="0" smtClean="0"/>
              <a:t>storage </a:t>
            </a:r>
            <a:r>
              <a:rPr lang="en-US" dirty="0"/>
              <a:t>(like disk drives), and one or more NICs. </a:t>
            </a:r>
            <a:r>
              <a:rPr lang="en-US" dirty="0" smtClean="0"/>
              <a:t>And</a:t>
            </a:r>
            <a:r>
              <a:rPr lang="tr-TR" dirty="0" smtClean="0"/>
              <a:t> </a:t>
            </a:r>
            <a:r>
              <a:rPr lang="en-US" dirty="0" smtClean="0"/>
              <a:t>that </a:t>
            </a:r>
            <a:r>
              <a:rPr lang="en-US" dirty="0"/>
              <a:t>one OS can use all the hardware inside the </a:t>
            </a:r>
            <a:r>
              <a:rPr lang="en-US" dirty="0" smtClean="0"/>
              <a:t>server</a:t>
            </a:r>
            <a:r>
              <a:rPr lang="tr-TR" dirty="0" smtClean="0"/>
              <a:t> </a:t>
            </a:r>
            <a:r>
              <a:rPr lang="en-US" dirty="0" smtClean="0"/>
              <a:t>and </a:t>
            </a:r>
            <a:r>
              <a:rPr lang="en-US" dirty="0"/>
              <a:t>then run one or more applications.</a:t>
            </a:r>
            <a:endParaRPr lang="tr-TR" dirty="0"/>
          </a:p>
        </p:txBody>
      </p:sp>
      <p:pic>
        <p:nvPicPr>
          <p:cNvPr id="2050" name="Picture 2" descr="Introduction to Virt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14600"/>
            <a:ext cx="69342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0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352800" y="152400"/>
            <a:ext cx="2665746"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400" dirty="0" smtClean="0">
                <a:solidFill>
                  <a:srgbClr val="0084B7"/>
                </a:solidFill>
              </a:rPr>
              <a:t>VIRTUALIZATION</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10" name="TextBox 9"/>
          <p:cNvSpPr txBox="1"/>
          <p:nvPr/>
        </p:nvSpPr>
        <p:spPr>
          <a:xfrm>
            <a:off x="762000" y="1447800"/>
            <a:ext cx="4953000" cy="381000"/>
          </a:xfrm>
          <a:prstGeom prst="rect">
            <a:avLst/>
          </a:prstGeom>
          <a:noFill/>
        </p:spPr>
        <p:txBody>
          <a:bodyPr wrap="square" rtlCol="0">
            <a:spAutoFit/>
          </a:bodyPr>
          <a:lstStyle/>
          <a:p>
            <a:endParaRPr lang="tr-TR" dirty="0"/>
          </a:p>
        </p:txBody>
      </p:sp>
      <p:sp>
        <p:nvSpPr>
          <p:cNvPr id="6" name="TextBox 5"/>
          <p:cNvSpPr txBox="1"/>
          <p:nvPr/>
        </p:nvSpPr>
        <p:spPr>
          <a:xfrm>
            <a:off x="381000" y="609600"/>
            <a:ext cx="8542421" cy="2308324"/>
          </a:xfrm>
          <a:prstGeom prst="rect">
            <a:avLst/>
          </a:prstGeom>
          <a:noFill/>
        </p:spPr>
        <p:txBody>
          <a:bodyPr wrap="square" rtlCol="0">
            <a:spAutoFit/>
          </a:bodyPr>
          <a:lstStyle/>
          <a:p>
            <a:r>
              <a:rPr lang="tr-TR" dirty="0" smtClean="0"/>
              <a:t>	</a:t>
            </a:r>
            <a:r>
              <a:rPr lang="en-US" b="1" dirty="0" smtClean="0"/>
              <a:t>A VM</a:t>
            </a:r>
            <a:r>
              <a:rPr lang="tr-TR" b="1" dirty="0" smtClean="0">
                <a:solidFill>
                  <a:srgbClr val="0000FF"/>
                </a:solidFill>
              </a:rPr>
              <a:t>(Virtual Machine</a:t>
            </a:r>
            <a:r>
              <a:rPr lang="tr-TR" b="1" dirty="0" smtClean="0"/>
              <a:t>)</a:t>
            </a:r>
            <a:r>
              <a:rPr lang="en-US" dirty="0" smtClean="0"/>
              <a:t>—that </a:t>
            </a:r>
            <a:r>
              <a:rPr lang="en-US" dirty="0"/>
              <a:t>is, an OS instance that is decoupled </a:t>
            </a:r>
            <a:r>
              <a:rPr lang="en-US" dirty="0" smtClean="0"/>
              <a:t>from</a:t>
            </a:r>
            <a:r>
              <a:rPr lang="tr-TR" dirty="0" smtClean="0"/>
              <a:t> </a:t>
            </a:r>
            <a:r>
              <a:rPr lang="en-US" dirty="0" smtClean="0"/>
              <a:t>the </a:t>
            </a:r>
            <a:r>
              <a:rPr lang="en-US" dirty="0"/>
              <a:t>server hardware—still must execute on </a:t>
            </a:r>
            <a:r>
              <a:rPr lang="en-US" dirty="0" smtClean="0"/>
              <a:t>hardware.</a:t>
            </a:r>
            <a:r>
              <a:rPr lang="tr-TR" dirty="0" smtClean="0"/>
              <a:t>  </a:t>
            </a:r>
            <a:r>
              <a:rPr lang="en-US" dirty="0" smtClean="0"/>
              <a:t>Each </a:t>
            </a:r>
            <a:r>
              <a:rPr lang="en-US" dirty="0"/>
              <a:t>VM has configuration as to the minimum </a:t>
            </a:r>
            <a:r>
              <a:rPr lang="en-US" dirty="0" smtClean="0"/>
              <a:t>number</a:t>
            </a:r>
            <a:r>
              <a:rPr lang="tr-TR" dirty="0" smtClean="0"/>
              <a:t> </a:t>
            </a:r>
            <a:r>
              <a:rPr lang="en-US" dirty="0" smtClean="0"/>
              <a:t>of </a:t>
            </a:r>
            <a:r>
              <a:rPr lang="en-US" dirty="0"/>
              <a:t>vCPUs it needs, minimum RAM, and so on. </a:t>
            </a:r>
            <a:r>
              <a:rPr lang="en-US" dirty="0" smtClean="0"/>
              <a:t>The</a:t>
            </a:r>
            <a:r>
              <a:rPr lang="tr-TR" dirty="0" smtClean="0"/>
              <a:t> </a:t>
            </a:r>
            <a:r>
              <a:rPr lang="en-US" dirty="0" smtClean="0"/>
              <a:t>virtualization </a:t>
            </a:r>
            <a:r>
              <a:rPr lang="en-US" dirty="0"/>
              <a:t>system then starts each VM on </a:t>
            </a:r>
            <a:r>
              <a:rPr lang="en-US" dirty="0" smtClean="0"/>
              <a:t>some</a:t>
            </a:r>
            <a:r>
              <a:rPr lang="tr-TR" dirty="0" smtClean="0"/>
              <a:t> </a:t>
            </a:r>
            <a:r>
              <a:rPr lang="en-US" dirty="0" smtClean="0"/>
              <a:t>physical </a:t>
            </a:r>
            <a:r>
              <a:rPr lang="en-US" dirty="0"/>
              <a:t>server so that enough physical server </a:t>
            </a:r>
            <a:r>
              <a:rPr lang="en-US" dirty="0" smtClean="0"/>
              <a:t>hardware</a:t>
            </a:r>
            <a:r>
              <a:rPr lang="tr-TR" dirty="0" smtClean="0"/>
              <a:t> </a:t>
            </a:r>
            <a:r>
              <a:rPr lang="en-US" dirty="0" smtClean="0"/>
              <a:t>capacity </a:t>
            </a:r>
            <a:r>
              <a:rPr lang="en-US" dirty="0"/>
              <a:t>exists to support all the VMs running on </a:t>
            </a:r>
            <a:r>
              <a:rPr lang="en-US" dirty="0" smtClean="0"/>
              <a:t>that</a:t>
            </a:r>
            <a:r>
              <a:rPr lang="tr-TR" dirty="0" smtClean="0"/>
              <a:t> </a:t>
            </a:r>
            <a:r>
              <a:rPr lang="en-US" dirty="0" smtClean="0"/>
              <a:t>host</a:t>
            </a:r>
            <a:r>
              <a:rPr lang="en-US" dirty="0"/>
              <a:t>. So, at any one point in time, each VM is </a:t>
            </a:r>
            <a:r>
              <a:rPr lang="en-US" dirty="0" smtClean="0"/>
              <a:t>running</a:t>
            </a:r>
            <a:r>
              <a:rPr lang="tr-TR" dirty="0" smtClean="0"/>
              <a:t> </a:t>
            </a:r>
            <a:r>
              <a:rPr lang="en-US" dirty="0" smtClean="0"/>
              <a:t>on </a:t>
            </a:r>
            <a:r>
              <a:rPr lang="en-US" dirty="0"/>
              <a:t>a physical server, using a subset of the CPU, </a:t>
            </a:r>
            <a:r>
              <a:rPr lang="en-US" dirty="0" smtClean="0"/>
              <a:t>RAM,</a:t>
            </a:r>
            <a:r>
              <a:rPr lang="tr-TR" dirty="0" smtClean="0"/>
              <a:t> </a:t>
            </a:r>
            <a:r>
              <a:rPr lang="en-US" dirty="0" smtClean="0"/>
              <a:t>storage</a:t>
            </a:r>
            <a:r>
              <a:rPr lang="en-US" dirty="0"/>
              <a:t>, and NICs on that </a:t>
            </a:r>
            <a:r>
              <a:rPr lang="en-US" dirty="0" smtClean="0"/>
              <a:t>server.</a:t>
            </a:r>
            <a:r>
              <a:rPr lang="tr-TR" dirty="0"/>
              <a:t> </a:t>
            </a:r>
            <a:endParaRPr lang="tr-TR" dirty="0" smtClean="0"/>
          </a:p>
          <a:p>
            <a:endParaRPr lang="tr-TR" dirty="0"/>
          </a:p>
        </p:txBody>
      </p:sp>
      <p:pic>
        <p:nvPicPr>
          <p:cNvPr id="9" name="Picture 2" descr="Physical Servers vs Virtual Machines - How backups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73152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18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esentation for ISACA Chapter NL. Auditing Virtual Servers. VMware:  Security and Operations. Gert-Jan Timmer 3. September, PDF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7464425"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5181600"/>
            <a:ext cx="7543800" cy="369332"/>
          </a:xfrm>
          <a:prstGeom prst="rect">
            <a:avLst/>
          </a:prstGeom>
          <a:solidFill>
            <a:schemeClr val="tx2">
              <a:lumMod val="60000"/>
              <a:lumOff val="40000"/>
            </a:schemeClr>
          </a:solidFill>
        </p:spPr>
        <p:txBody>
          <a:bodyPr wrap="square" rtlCol="0">
            <a:spAutoFit/>
          </a:bodyPr>
          <a:lstStyle/>
          <a:p>
            <a:r>
              <a:rPr lang="tr-TR" dirty="0" smtClean="0"/>
              <a:t>Virtual Servers act as if they are separated single machine server.</a:t>
            </a:r>
            <a:endParaRPr lang="tr-TR" dirty="0"/>
          </a:p>
        </p:txBody>
      </p:sp>
    </p:spTree>
    <p:extLst>
      <p:ext uri="{BB962C8B-B14F-4D97-AF65-F5344CB8AC3E}">
        <p14:creationId xmlns:p14="http://schemas.microsoft.com/office/powerpoint/2010/main" val="1308905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208318" y="304800"/>
            <a:ext cx="3080988"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VIRTUALIZATION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10" name="TextBox 9"/>
          <p:cNvSpPr txBox="1"/>
          <p:nvPr/>
        </p:nvSpPr>
        <p:spPr>
          <a:xfrm>
            <a:off x="762000" y="1447800"/>
            <a:ext cx="4953000" cy="381000"/>
          </a:xfrm>
          <a:prstGeom prst="rect">
            <a:avLst/>
          </a:prstGeom>
          <a:noFill/>
        </p:spPr>
        <p:txBody>
          <a:bodyPr wrap="square" rtlCol="0">
            <a:spAutoFit/>
          </a:bodyPr>
          <a:lstStyle/>
          <a:p>
            <a:endParaRPr lang="tr-TR" dirty="0"/>
          </a:p>
        </p:txBody>
      </p:sp>
      <p:sp>
        <p:nvSpPr>
          <p:cNvPr id="6" name="TextBox 5"/>
          <p:cNvSpPr txBox="1"/>
          <p:nvPr/>
        </p:nvSpPr>
        <p:spPr>
          <a:xfrm>
            <a:off x="381000" y="914400"/>
            <a:ext cx="8542421" cy="4524315"/>
          </a:xfrm>
          <a:prstGeom prst="rect">
            <a:avLst/>
          </a:prstGeom>
          <a:noFill/>
        </p:spPr>
        <p:txBody>
          <a:bodyPr wrap="square" rtlCol="0">
            <a:spAutoFit/>
          </a:bodyPr>
          <a:lstStyle/>
          <a:p>
            <a:r>
              <a:rPr lang="tr-TR" dirty="0"/>
              <a:t> </a:t>
            </a:r>
            <a:r>
              <a:rPr lang="tr-TR" dirty="0" smtClean="0"/>
              <a:t>  Ther are two types of </a:t>
            </a:r>
            <a:r>
              <a:rPr lang="tr-TR" dirty="0" smtClean="0"/>
              <a:t>HyperVisor</a:t>
            </a:r>
            <a:r>
              <a:rPr lang="tr-TR" dirty="0" smtClean="0"/>
              <a:t>. </a:t>
            </a:r>
            <a:r>
              <a:rPr lang="tr-TR" dirty="0" smtClean="0">
                <a:solidFill>
                  <a:srgbClr val="0000FF"/>
                </a:solidFill>
              </a:rPr>
              <a:t>Type1 and Type2.</a:t>
            </a:r>
          </a:p>
          <a:p>
            <a:r>
              <a:rPr lang="tr-TR" dirty="0" smtClean="0"/>
              <a:t>In Type1 </a:t>
            </a:r>
            <a:r>
              <a:rPr lang="tr-TR" dirty="0" smtClean="0"/>
              <a:t>case, Hypervisor </a:t>
            </a:r>
            <a:r>
              <a:rPr lang="tr-TR" dirty="0" smtClean="0"/>
              <a:t>is directly insatalled on HW </a:t>
            </a:r>
            <a:r>
              <a:rPr lang="tr-TR" dirty="0" smtClean="0"/>
              <a:t>without </a:t>
            </a:r>
            <a:r>
              <a:rPr lang="tr-TR" dirty="0" smtClean="0"/>
              <a:t>an OS(called FirmWare </a:t>
            </a:r>
            <a:r>
              <a:rPr lang="tr-TR" dirty="0" smtClean="0"/>
              <a:t>Hyperviser</a:t>
            </a:r>
            <a:r>
              <a:rPr lang="tr-TR" dirty="0" smtClean="0"/>
              <a:t>). </a:t>
            </a:r>
            <a:r>
              <a:rPr lang="tr-TR" dirty="0" smtClean="0"/>
              <a:t>After, </a:t>
            </a:r>
            <a:r>
              <a:rPr lang="tr-TR" dirty="0" smtClean="0"/>
              <a:t>VMs installed which can have different OS.</a:t>
            </a:r>
          </a:p>
          <a:p>
            <a:r>
              <a:rPr lang="tr-TR" dirty="0" smtClean="0"/>
              <a:t>In Type2 case HyperVisor installed over an existing OS on an existing HW</a:t>
            </a:r>
            <a:r>
              <a:rPr lang="tr-TR" dirty="0" smtClean="0"/>
              <a:t>( </a:t>
            </a:r>
            <a:r>
              <a:rPr lang="tr-TR" dirty="0" smtClean="0">
                <a:solidFill>
                  <a:srgbClr val="0000FF"/>
                </a:solidFill>
              </a:rPr>
              <a:t>called </a:t>
            </a:r>
            <a:r>
              <a:rPr lang="tr-TR" dirty="0" smtClean="0">
                <a:solidFill>
                  <a:srgbClr val="0000FF"/>
                </a:solidFill>
              </a:rPr>
              <a:t>guest Hypervisor</a:t>
            </a:r>
            <a:r>
              <a:rPr lang="tr-TR" dirty="0" smtClean="0"/>
              <a:t>).</a:t>
            </a:r>
          </a:p>
          <a:p>
            <a:r>
              <a:rPr lang="tr-TR" dirty="0" smtClean="0">
                <a:solidFill>
                  <a:srgbClr val="FF0000"/>
                </a:solidFill>
              </a:rPr>
              <a:t>In both cases </a:t>
            </a:r>
            <a:r>
              <a:rPr lang="tr-TR" dirty="0" smtClean="0">
                <a:solidFill>
                  <a:srgbClr val="FF0000"/>
                </a:solidFill>
              </a:rPr>
              <a:t>function </a:t>
            </a:r>
            <a:r>
              <a:rPr lang="tr-TR" dirty="0" smtClean="0">
                <a:solidFill>
                  <a:srgbClr val="FF0000"/>
                </a:solidFill>
              </a:rPr>
              <a:t>of HV is:</a:t>
            </a:r>
          </a:p>
          <a:p>
            <a:r>
              <a:rPr lang="tr-TR" dirty="0" smtClean="0"/>
              <a:t>  -to schedule the VMs requests to the HW and</a:t>
            </a:r>
          </a:p>
          <a:p>
            <a:r>
              <a:rPr lang="tr-TR" dirty="0" smtClean="0"/>
              <a:t>  -to distribute the HW resources between VMs.</a:t>
            </a:r>
          </a:p>
          <a:p>
            <a:endParaRPr lang="tr-TR" dirty="0"/>
          </a:p>
          <a:p>
            <a:r>
              <a:rPr lang="tr-TR" dirty="0" smtClean="0">
                <a:solidFill>
                  <a:srgbClr val="0000FF"/>
                </a:solidFill>
              </a:rPr>
              <a:t>Some Type1 HVs</a:t>
            </a:r>
          </a:p>
          <a:p>
            <a:r>
              <a:rPr lang="tr-TR" dirty="0" smtClean="0"/>
              <a:t>1) Hyper-V        - Microsoft</a:t>
            </a:r>
          </a:p>
          <a:p>
            <a:r>
              <a:rPr lang="tr-TR" dirty="0" smtClean="0"/>
              <a:t>2) vCenter         - VMware</a:t>
            </a:r>
          </a:p>
          <a:p>
            <a:r>
              <a:rPr lang="tr-TR" dirty="0" smtClean="0"/>
              <a:t> 3) KVM              - Red Hat</a:t>
            </a:r>
          </a:p>
          <a:p>
            <a:r>
              <a:rPr lang="tr-TR" dirty="0" smtClean="0"/>
              <a:t>4) XenServer      -Citrix          </a:t>
            </a:r>
            <a:endParaRPr lang="tr-TR" dirty="0"/>
          </a:p>
          <a:p>
            <a:endParaRPr lang="tr-TR" dirty="0" smtClean="0"/>
          </a:p>
          <a:p>
            <a:endParaRPr lang="tr-TR" dirty="0"/>
          </a:p>
        </p:txBody>
      </p:sp>
    </p:spTree>
    <p:extLst>
      <p:ext uri="{BB962C8B-B14F-4D97-AF65-F5344CB8AC3E}">
        <p14:creationId xmlns:p14="http://schemas.microsoft.com/office/powerpoint/2010/main" val="2084549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352800" y="228600"/>
            <a:ext cx="2665746"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400" dirty="0" smtClean="0">
                <a:solidFill>
                  <a:srgbClr val="0084B7"/>
                </a:solidFill>
              </a:rPr>
              <a:t>VIRTUALIZATION</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10" name="TextBox 9"/>
          <p:cNvSpPr txBox="1"/>
          <p:nvPr/>
        </p:nvSpPr>
        <p:spPr>
          <a:xfrm>
            <a:off x="762000" y="1447800"/>
            <a:ext cx="4953000" cy="381000"/>
          </a:xfrm>
          <a:prstGeom prst="rect">
            <a:avLst/>
          </a:prstGeom>
          <a:noFill/>
        </p:spPr>
        <p:txBody>
          <a:bodyPr wrap="square" rtlCol="0">
            <a:spAutoFit/>
          </a:bodyPr>
          <a:lstStyle/>
          <a:p>
            <a:endParaRPr lang="tr-TR" dirty="0"/>
          </a:p>
        </p:txBody>
      </p:sp>
      <p:sp>
        <p:nvSpPr>
          <p:cNvPr id="2" name="Rectangle 1"/>
          <p:cNvSpPr/>
          <p:nvPr/>
        </p:nvSpPr>
        <p:spPr>
          <a:xfrm>
            <a:off x="1981200" y="762000"/>
            <a:ext cx="4526432" cy="369332"/>
          </a:xfrm>
          <a:prstGeom prst="rect">
            <a:avLst/>
          </a:prstGeom>
        </p:spPr>
        <p:txBody>
          <a:bodyPr wrap="none">
            <a:spAutoFit/>
          </a:bodyPr>
          <a:lstStyle/>
          <a:p>
            <a:r>
              <a:rPr lang="tr-TR" b="1" dirty="0">
                <a:solidFill>
                  <a:srgbClr val="0000FF"/>
                </a:solidFill>
              </a:rPr>
              <a:t>HOW TO CONNECT VMs TO REAL NETWORK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5105400" cy="4953000"/>
          </a:xfrm>
          <a:prstGeom prst="rect">
            <a:avLst/>
          </a:prstGeom>
        </p:spPr>
      </p:pic>
      <p:sp>
        <p:nvSpPr>
          <p:cNvPr id="7" name="TextBox 6"/>
          <p:cNvSpPr txBox="1"/>
          <p:nvPr/>
        </p:nvSpPr>
        <p:spPr>
          <a:xfrm>
            <a:off x="4800600" y="1447800"/>
            <a:ext cx="4648200" cy="1754326"/>
          </a:xfrm>
          <a:prstGeom prst="rect">
            <a:avLst/>
          </a:prstGeom>
          <a:noFill/>
        </p:spPr>
        <p:txBody>
          <a:bodyPr wrap="square" rtlCol="0">
            <a:spAutoFit/>
          </a:bodyPr>
          <a:lstStyle/>
          <a:p>
            <a:r>
              <a:rPr lang="tr-TR" dirty="0" smtClean="0"/>
              <a:t>Each VM has vEthernet Card. And they are connected to VirtualSwitch.</a:t>
            </a:r>
          </a:p>
          <a:p>
            <a:r>
              <a:rPr lang="tr-TR" dirty="0" smtClean="0"/>
              <a:t>vSwitch can connect to physical SWs.</a:t>
            </a:r>
          </a:p>
          <a:p>
            <a:r>
              <a:rPr lang="tr-TR" dirty="0" smtClean="0"/>
              <a:t>vSWs can be inside of HyperVisor or can be</a:t>
            </a:r>
          </a:p>
          <a:p>
            <a:r>
              <a:rPr lang="tr-TR" dirty="0" smtClean="0"/>
              <a:t> externally loaded(as a Cisco Nexus 1000 V virtual switch). </a:t>
            </a:r>
            <a:endParaRPr lang="tr-TR" dirty="0"/>
          </a:p>
        </p:txBody>
      </p:sp>
    </p:spTree>
    <p:extLst>
      <p:ext uri="{BB962C8B-B14F-4D97-AF65-F5344CB8AC3E}">
        <p14:creationId xmlns:p14="http://schemas.microsoft.com/office/powerpoint/2010/main" val="2015938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208318" y="304800"/>
            <a:ext cx="3080988"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VIRTUALIZATION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10" name="TextBox 9"/>
          <p:cNvSpPr txBox="1"/>
          <p:nvPr/>
        </p:nvSpPr>
        <p:spPr>
          <a:xfrm>
            <a:off x="762000" y="1447800"/>
            <a:ext cx="4953000" cy="381000"/>
          </a:xfrm>
          <a:prstGeom prst="rect">
            <a:avLst/>
          </a:prstGeom>
          <a:noFill/>
        </p:spPr>
        <p:txBody>
          <a:bodyPr wrap="square" rtlCol="0">
            <a:spAutoFit/>
          </a:bodyPr>
          <a:lstStyle/>
          <a:p>
            <a:endParaRPr lang="tr-TR" dirty="0"/>
          </a:p>
        </p:txBody>
      </p:sp>
      <p:sp>
        <p:nvSpPr>
          <p:cNvPr id="2" name="Rectangle 1"/>
          <p:cNvSpPr/>
          <p:nvPr/>
        </p:nvSpPr>
        <p:spPr>
          <a:xfrm>
            <a:off x="1066800" y="914400"/>
            <a:ext cx="6279668" cy="369332"/>
          </a:xfrm>
          <a:prstGeom prst="rect">
            <a:avLst/>
          </a:prstGeom>
        </p:spPr>
        <p:txBody>
          <a:bodyPr wrap="none">
            <a:spAutoFit/>
          </a:bodyPr>
          <a:lstStyle/>
          <a:p>
            <a:r>
              <a:rPr lang="tr-TR" dirty="0" smtClean="0">
                <a:solidFill>
                  <a:srgbClr val="0000FF"/>
                </a:solidFill>
              </a:rPr>
              <a:t>vSwitch port can be configured as Trunk port to external network.</a:t>
            </a:r>
            <a:endParaRPr lang="tr-TR" dirty="0">
              <a:solidFill>
                <a:srgbClr val="0000FF"/>
              </a:solidFill>
            </a:endParaRPr>
          </a:p>
        </p:txBody>
      </p:sp>
      <p:pic>
        <p:nvPicPr>
          <p:cNvPr id="2054" name="Picture 6" descr="The Great vSwitch Debate – Part 1 | Ken's Virtual Rea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5562600" cy="480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572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415939" y="304800"/>
            <a:ext cx="2665746"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400" dirty="0" smtClean="0">
                <a:solidFill>
                  <a:srgbClr val="0084B7"/>
                </a:solidFill>
              </a:rPr>
              <a:t>VIRTUALIZATION</a:t>
            </a:r>
            <a:r>
              <a:rPr lang="tr-TR" altLang="tr-TR" sz="2800" dirty="0" smtClean="0">
                <a:solidFill>
                  <a:srgbClr val="0084B7"/>
                </a:solidFill>
              </a:rPr>
              <a:t>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10" name="TextBox 9"/>
          <p:cNvSpPr txBox="1"/>
          <p:nvPr/>
        </p:nvSpPr>
        <p:spPr>
          <a:xfrm>
            <a:off x="762000" y="1447800"/>
            <a:ext cx="4953000" cy="381000"/>
          </a:xfrm>
          <a:prstGeom prst="rect">
            <a:avLst/>
          </a:prstGeom>
          <a:noFill/>
        </p:spPr>
        <p:txBody>
          <a:bodyPr wrap="square" rtlCol="0">
            <a:spAutoFit/>
          </a:bodyPr>
          <a:lstStyle/>
          <a:p>
            <a:endParaRPr lang="tr-TR" dirty="0"/>
          </a:p>
        </p:txBody>
      </p:sp>
      <p:sp>
        <p:nvSpPr>
          <p:cNvPr id="6" name="TextBox 5"/>
          <p:cNvSpPr txBox="1"/>
          <p:nvPr/>
        </p:nvSpPr>
        <p:spPr>
          <a:xfrm>
            <a:off x="381000" y="914400"/>
            <a:ext cx="8542421" cy="5078313"/>
          </a:xfrm>
          <a:prstGeom prst="rect">
            <a:avLst/>
          </a:prstGeom>
          <a:noFill/>
        </p:spPr>
        <p:txBody>
          <a:bodyPr wrap="square" rtlCol="0">
            <a:spAutoFit/>
          </a:bodyPr>
          <a:lstStyle/>
          <a:p>
            <a:endParaRPr lang="tr-TR" dirty="0" smtClean="0"/>
          </a:p>
          <a:p>
            <a:r>
              <a:rPr lang="tr-TR" dirty="0" smtClean="0">
                <a:solidFill>
                  <a:srgbClr val="0000FF"/>
                </a:solidFill>
              </a:rPr>
              <a:t>Advantages of Virtualization</a:t>
            </a:r>
          </a:p>
          <a:p>
            <a:endParaRPr lang="tr-TR" dirty="0"/>
          </a:p>
          <a:p>
            <a:pPr marL="285750" indent="-285750">
              <a:buFontTx/>
              <a:buChar char="-"/>
            </a:pPr>
            <a:r>
              <a:rPr lang="tr-TR" dirty="0" smtClean="0"/>
              <a:t>As many VM as HW allows.</a:t>
            </a:r>
          </a:p>
          <a:p>
            <a:pPr marL="285750" indent="-285750">
              <a:buFontTx/>
              <a:buChar char="-"/>
            </a:pPr>
            <a:r>
              <a:rPr lang="tr-TR" dirty="0" smtClean="0"/>
              <a:t>All VMs share same HW.</a:t>
            </a:r>
          </a:p>
          <a:p>
            <a:pPr marL="285750" indent="-285750">
              <a:buFontTx/>
              <a:buChar char="-"/>
            </a:pPr>
            <a:r>
              <a:rPr lang="tr-TR" dirty="0" smtClean="0"/>
              <a:t>Each VM works independently as they are seperate physical machine.</a:t>
            </a:r>
          </a:p>
          <a:p>
            <a:pPr marL="285750" indent="-285750">
              <a:buFontTx/>
              <a:buChar char="-"/>
            </a:pPr>
            <a:r>
              <a:rPr lang="tr-TR" dirty="0" smtClean="0"/>
              <a:t>Reduces cost.</a:t>
            </a:r>
          </a:p>
          <a:p>
            <a:pPr marL="285750" indent="-285750">
              <a:buFontTx/>
              <a:buChar char="-"/>
            </a:pPr>
            <a:r>
              <a:rPr lang="tr-TR" dirty="0" smtClean="0"/>
              <a:t>Less storage area</a:t>
            </a:r>
          </a:p>
          <a:p>
            <a:pPr marL="285750" indent="-285750">
              <a:buFontTx/>
              <a:buChar char="-"/>
            </a:pPr>
            <a:r>
              <a:rPr lang="tr-TR" dirty="0" smtClean="0"/>
              <a:t>Centeral management</a:t>
            </a:r>
          </a:p>
          <a:p>
            <a:pPr marL="285750" indent="-285750">
              <a:buFontTx/>
              <a:buChar char="-"/>
            </a:pPr>
            <a:r>
              <a:rPr lang="tr-TR" dirty="0" smtClean="0"/>
              <a:t>Security</a:t>
            </a:r>
          </a:p>
          <a:p>
            <a:pPr marL="285750" indent="-285750">
              <a:buFontTx/>
              <a:buChar char="-"/>
            </a:pPr>
            <a:r>
              <a:rPr lang="tr-TR" dirty="0" smtClean="0"/>
              <a:t>BackUp and Recovery.</a:t>
            </a:r>
          </a:p>
          <a:p>
            <a:pPr marL="285750" indent="-285750">
              <a:buFontTx/>
              <a:buChar char="-"/>
            </a:pPr>
            <a:r>
              <a:rPr lang="tr-TR" dirty="0" smtClean="0"/>
              <a:t>Easy migration.</a:t>
            </a:r>
          </a:p>
          <a:p>
            <a:endParaRPr lang="tr-TR" dirty="0"/>
          </a:p>
          <a:p>
            <a:r>
              <a:rPr lang="tr-TR" dirty="0" smtClean="0">
                <a:solidFill>
                  <a:srgbClr val="0000FF"/>
                </a:solidFill>
              </a:rPr>
              <a:t>Disadvantages of Virtualization.</a:t>
            </a:r>
          </a:p>
          <a:p>
            <a:pPr marL="285750" indent="-285750">
              <a:buFontTx/>
              <a:buChar char="-"/>
            </a:pPr>
            <a:r>
              <a:rPr lang="tr-TR" dirty="0" smtClean="0"/>
              <a:t>Shared resources</a:t>
            </a:r>
          </a:p>
          <a:p>
            <a:pPr marL="285750" indent="-285750">
              <a:buFontTx/>
              <a:buChar char="-"/>
            </a:pPr>
            <a:r>
              <a:rPr lang="tr-TR" dirty="0" smtClean="0"/>
              <a:t>Skilled personel for managament.</a:t>
            </a:r>
          </a:p>
          <a:p>
            <a:pPr marL="285750" indent="-285750">
              <a:buFontTx/>
              <a:buChar char="-"/>
            </a:pPr>
            <a:r>
              <a:rPr lang="tr-TR" dirty="0" smtClean="0"/>
              <a:t>All aggs are in one basket(Single point of failure).</a:t>
            </a:r>
          </a:p>
          <a:p>
            <a:endParaRPr lang="tr-TR" dirty="0"/>
          </a:p>
        </p:txBody>
      </p:sp>
    </p:spTree>
    <p:extLst>
      <p:ext uri="{BB962C8B-B14F-4D97-AF65-F5344CB8AC3E}">
        <p14:creationId xmlns:p14="http://schemas.microsoft.com/office/powerpoint/2010/main" val="929977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1085</Words>
  <Application>Microsoft Office PowerPoint</Application>
  <PresentationFormat>On-screen Show (4:3)</PresentationFormat>
  <Paragraphs>71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Platon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subject>Virtualization</dc:subject>
  <dc:creator>PLN-PC</dc:creator>
  <cp:keywords>CCNA</cp:keywords>
  <cp:lastModifiedBy>ali</cp:lastModifiedBy>
  <cp:revision>76</cp:revision>
  <dcterms:created xsi:type="dcterms:W3CDTF">2006-08-16T00:00:00Z</dcterms:created>
  <dcterms:modified xsi:type="dcterms:W3CDTF">2020-12-01T19:20:30Z</dcterms:modified>
  <cp:category>CCNA</cp:category>
</cp:coreProperties>
</file>