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Знакомство с </a:t>
            </a:r>
            <a:r>
              <a:rPr lang="en-US" sz="2700" dirty="0"/>
              <a:t>Cisco Packet Tracer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 err="1"/>
              <a:t>Махорин</a:t>
            </a:r>
            <a:r>
              <a:rPr lang="ru-RU" dirty="0"/>
              <a:t>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1732371" y="5766875"/>
            <a:ext cx="8727255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</a:t>
            </a:r>
            <a:r>
              <a:rPr lang="ru-RU" dirty="0"/>
              <a:t> </a:t>
            </a:r>
            <a:r>
              <a:rPr lang="en-US" dirty="0"/>
              <a:t>Challenge me</a:t>
            </a:r>
            <a:r>
              <a:rPr lang="ru-RU" dirty="0"/>
              <a:t> – ответы на вопросы.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D57BBCC-4CA1-45FC-B61D-6A01D3D74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42" y="2880044"/>
            <a:ext cx="6522915" cy="2886831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DEB87CA-698F-4144-A8C1-36ABBB2EB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958811" y="6077958"/>
            <a:ext cx="82743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1.10. </a:t>
            </a:r>
            <a:r>
              <a:rPr lang="ru-RU" dirty="0"/>
              <a:t>Исследование структуры пакета ICMP.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8DD70F7-F53A-4049-B59E-2A6E5848D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75" y="2031242"/>
            <a:ext cx="4170845" cy="4142853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7294AA9-2F49-4D11-A02C-914397D7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A8320E6E-30CE-4097-98E1-F86A181E0602}"/>
              </a:ext>
            </a:extLst>
          </p:cNvPr>
          <p:cNvSpPr txBox="1">
            <a:spLocks/>
          </p:cNvSpPr>
          <p:nvPr/>
        </p:nvSpPr>
        <p:spPr>
          <a:xfrm>
            <a:off x="276131" y="2841523"/>
            <a:ext cx="3365356" cy="27743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Кадр: </a:t>
            </a:r>
            <a:r>
              <a:rPr lang="en-US" sz="1400" dirty="0" err="1"/>
              <a:t>EthernetII</a:t>
            </a:r>
            <a:endParaRPr lang="ru-RU" sz="1400" dirty="0"/>
          </a:p>
          <a:p>
            <a:r>
              <a:rPr lang="ru-RU" sz="1400" dirty="0"/>
              <a:t>Преамбула: </a:t>
            </a:r>
            <a:r>
              <a:rPr lang="en-US" sz="1400" dirty="0"/>
              <a:t>PREAMBLE</a:t>
            </a:r>
            <a:endParaRPr lang="ru-RU" sz="1400" dirty="0"/>
          </a:p>
          <a:p>
            <a:r>
              <a:rPr lang="ru-RU" sz="1400" dirty="0"/>
              <a:t>Контрольная сумма: </a:t>
            </a:r>
            <a:r>
              <a:rPr lang="en-US" sz="1400" dirty="0"/>
              <a:t>FCS</a:t>
            </a:r>
            <a:endParaRPr lang="ru-RU" sz="1400" dirty="0"/>
          </a:p>
          <a:p>
            <a:r>
              <a:rPr lang="ru-RU" sz="1400" dirty="0"/>
              <a:t>Адрес </a:t>
            </a:r>
            <a:r>
              <a:rPr lang="en-US" sz="1400" dirty="0"/>
              <a:t>MAC: DEST ADDR</a:t>
            </a:r>
            <a:endParaRPr lang="ru-RU" sz="1400" dirty="0"/>
          </a:p>
          <a:p>
            <a:r>
              <a:rPr lang="ru-RU" sz="1400" dirty="0"/>
              <a:t>Источник</a:t>
            </a:r>
            <a:r>
              <a:rPr lang="en-US" sz="1400" dirty="0"/>
              <a:t>: SRC ADDR</a:t>
            </a:r>
            <a:endParaRPr lang="ru-RU" sz="1400" dirty="0"/>
          </a:p>
          <a:p>
            <a:r>
              <a:rPr lang="ru-RU" sz="1400" dirty="0"/>
              <a:t>Тип вложения: </a:t>
            </a:r>
            <a:r>
              <a:rPr lang="en-US" sz="1400" dirty="0"/>
              <a:t>TYPE</a:t>
            </a:r>
            <a:endParaRPr lang="ru-RU" sz="1400" dirty="0"/>
          </a:p>
          <a:p>
            <a:r>
              <a:rPr lang="ru-RU" sz="1400" dirty="0"/>
              <a:t>Длина: </a:t>
            </a:r>
            <a:r>
              <a:rPr lang="en-US" sz="1400" dirty="0"/>
              <a:t>DATA</a:t>
            </a:r>
            <a:endParaRPr lang="ru-RU" sz="1400" dirty="0"/>
          </a:p>
          <a:p>
            <a:r>
              <a:rPr lang="en-US" sz="1400" dirty="0"/>
              <a:t>ICMP</a:t>
            </a:r>
            <a:r>
              <a:rPr lang="ru-RU" sz="1400" dirty="0"/>
              <a:t> – находится на сетевом уровне</a:t>
            </a:r>
          </a:p>
        </p:txBody>
      </p:sp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384406" y="5261582"/>
            <a:ext cx="942318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1.11. </a:t>
            </a:r>
            <a:r>
              <a:rPr lang="ru-RU" dirty="0"/>
              <a:t>Очистка списка событий, удалив сценарий моделирования.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E5EF484-1614-47DD-9CC8-07F5C68CD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74" y="3046488"/>
            <a:ext cx="3118850" cy="2215094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75FF569-902F-4F34-9294-A9B1B88B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</p:spTree>
    <p:extLst>
      <p:ext uri="{BB962C8B-B14F-4D97-AF65-F5344CB8AC3E}">
        <p14:creationId xmlns:p14="http://schemas.microsoft.com/office/powerpoint/2010/main" val="349601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048232" y="5865219"/>
            <a:ext cx="10095534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1.12. </a:t>
            </a:r>
            <a:r>
              <a:rPr lang="en-US" dirty="0"/>
              <a:t>PC</a:t>
            </a:r>
            <a:r>
              <a:rPr lang="ru-RU" dirty="0"/>
              <a:t>0-</a:t>
            </a:r>
            <a:r>
              <a:rPr lang="en-US" dirty="0" err="1"/>
              <a:t>ismakhorin</a:t>
            </a:r>
            <a:r>
              <a:rPr lang="ru-RU" dirty="0"/>
              <a:t> -&gt; </a:t>
            </a:r>
            <a:r>
              <a:rPr lang="en-US" dirty="0"/>
              <a:t>PC</a:t>
            </a:r>
            <a:r>
              <a:rPr lang="ru-RU" dirty="0"/>
              <a:t>2-</a:t>
            </a:r>
            <a:r>
              <a:rPr lang="en-US" dirty="0" err="1"/>
              <a:t>ismakhorin</a:t>
            </a:r>
            <a:r>
              <a:rPr lang="ru-RU" dirty="0"/>
              <a:t>. PC2-</a:t>
            </a:r>
            <a:r>
              <a:rPr lang="en-US" dirty="0" err="1"/>
              <a:t>ismakhorin</a:t>
            </a:r>
            <a:r>
              <a:rPr lang="en-US" dirty="0"/>
              <a:t> -&gt;</a:t>
            </a:r>
            <a:r>
              <a:rPr lang="ru-RU" dirty="0"/>
              <a:t> PC0-</a:t>
            </a:r>
            <a:r>
              <a:rPr lang="en-US" dirty="0" err="1"/>
              <a:t>ismakhorin</a:t>
            </a:r>
            <a:r>
              <a:rPr lang="ru-RU" dirty="0"/>
              <a:t>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EF4BF16-D82F-4338-96AA-8FB8DB1EC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11" y="2307188"/>
            <a:ext cx="4565176" cy="3558031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0FB34C0-EE33-4A80-8D68-9756A95D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</p:spTree>
    <p:extLst>
      <p:ext uri="{BB962C8B-B14F-4D97-AF65-F5344CB8AC3E}">
        <p14:creationId xmlns:p14="http://schemas.microsoft.com/office/powerpoint/2010/main" val="325185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958810" y="5722776"/>
            <a:ext cx="82743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1.13. </a:t>
            </a:r>
            <a:r>
              <a:rPr lang="ru-RU" dirty="0"/>
              <a:t>Просмотр в списке событий информации о PDU.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42D8973-AEE9-43D8-B929-FFBED8744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36" y="2509063"/>
            <a:ext cx="5800124" cy="3213713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4B91048-05B8-40E0-AA39-827D4B8B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</p:spTree>
    <p:extLst>
      <p:ext uri="{BB962C8B-B14F-4D97-AF65-F5344CB8AC3E}">
        <p14:creationId xmlns:p14="http://schemas.microsoft.com/office/powerpoint/2010/main" val="177633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810000" y="5676466"/>
            <a:ext cx="10487264" cy="90362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1.14.</a:t>
            </a:r>
            <a:r>
              <a:rPr lang="ru-RU" dirty="0"/>
              <a:t> Размещение в рабочем пространстве коммутатора и 4 оконечных устройства PC-</a:t>
            </a:r>
            <a:r>
              <a:rPr lang="en-US" dirty="0" err="1"/>
              <a:t>ismakhorin</a:t>
            </a:r>
            <a:r>
              <a:rPr lang="ru-RU" dirty="0"/>
              <a:t>. Соединение оконечных устройств с коммутатором прямым кабелем.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987A9D1-270F-4506-96AD-E6752D2FA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47" y="2257100"/>
            <a:ext cx="4488971" cy="3419366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CAE19AC-6F89-4BBD-B4AF-07AA1260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</p:spTree>
    <p:extLst>
      <p:ext uri="{BB962C8B-B14F-4D97-AF65-F5344CB8AC3E}">
        <p14:creationId xmlns:p14="http://schemas.microsoft.com/office/powerpoint/2010/main" val="3709050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958812" y="6077471"/>
            <a:ext cx="82743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1.15. </a:t>
            </a:r>
            <a:r>
              <a:rPr lang="ru-RU" dirty="0"/>
              <a:t>Присвоение статического </a:t>
            </a:r>
            <a:r>
              <a:rPr lang="en-US" dirty="0"/>
              <a:t>IP</a:t>
            </a:r>
            <a:r>
              <a:rPr lang="ru-RU" dirty="0"/>
              <a:t>-адреса и маски подсети.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54F31AB-22AA-4576-91C4-FF90D556F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136" y="2039424"/>
            <a:ext cx="4141725" cy="4047879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5D70548-B175-4FE0-9A20-0573B246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</p:spTree>
    <p:extLst>
      <p:ext uri="{BB962C8B-B14F-4D97-AF65-F5344CB8AC3E}">
        <p14:creationId xmlns:p14="http://schemas.microsoft.com/office/powerpoint/2010/main" val="1431261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023651" y="5981578"/>
            <a:ext cx="1014469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1.16. </a:t>
            </a:r>
            <a:r>
              <a:rPr lang="ru-RU" dirty="0"/>
              <a:t>Появление в рабочей области двух конвертов, обозначающих пакеты.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329D196-FAEE-4F4D-A095-921B23FD3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39" y="2314331"/>
            <a:ext cx="5022920" cy="3764632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7C84B3F-7E97-4AB5-B1C8-B7B7A45C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</p:spTree>
    <p:extLst>
      <p:ext uri="{BB962C8B-B14F-4D97-AF65-F5344CB8AC3E}">
        <p14:creationId xmlns:p14="http://schemas.microsoft.com/office/powerpoint/2010/main" val="107418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384406" y="5245787"/>
            <a:ext cx="942318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1.17. </a:t>
            </a:r>
            <a:r>
              <a:rPr lang="ru-RU" dirty="0"/>
              <a:t>Появление в списке событий на панели моделирования двух событий, относящихся к пакетам ARP и ICMP.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C6D2A07-C8EE-423E-AC6D-69D9ED972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34" y="3386428"/>
            <a:ext cx="6790331" cy="1774745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59A920-DCCE-4107-AD6B-91A8A536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</p:spTree>
    <p:extLst>
      <p:ext uri="{BB962C8B-B14F-4D97-AF65-F5344CB8AC3E}">
        <p14:creationId xmlns:p14="http://schemas.microsoft.com/office/powerpoint/2010/main" val="191365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220296" y="5530314"/>
            <a:ext cx="975140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1.18. </a:t>
            </a:r>
            <a:r>
              <a:rPr lang="en-US" dirty="0"/>
              <a:t>PC4-ismakhorin -&gt; PC6-ismakhorin. PC6-ismakhorin -&gt; PC4-ismakhorin.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B7F9403-968C-41BE-9D21-0625C1D52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251" y="2286813"/>
            <a:ext cx="5477498" cy="3243501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6EFE2E8-F1A4-452B-944F-334D6DBB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</p:spTree>
    <p:extLst>
      <p:ext uri="{BB962C8B-B14F-4D97-AF65-F5344CB8AC3E}">
        <p14:creationId xmlns:p14="http://schemas.microsoft.com/office/powerpoint/2010/main" val="86809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1" y="4555376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Создание нового проекта.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79DBA49-D424-4411-ADCD-E2074DD87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32" y="3254477"/>
            <a:ext cx="8585934" cy="1300899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979406" y="6077958"/>
            <a:ext cx="1023318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1.19.</a:t>
            </a:r>
            <a:r>
              <a:rPr lang="ru-RU" dirty="0"/>
              <a:t> Соединение в рабочем пространстве кроссовым кабелем концентратора и коммутатора.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F3B7C3F-61E6-41C4-A900-57622666E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53" y="2434727"/>
            <a:ext cx="8443692" cy="3566469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0CC8E7E-5C38-4E30-B011-8AD85B04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</p:spTree>
    <p:extLst>
      <p:ext uri="{BB962C8B-B14F-4D97-AF65-F5344CB8AC3E}">
        <p14:creationId xmlns:p14="http://schemas.microsoft.com/office/powerpoint/2010/main" val="3005529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772926" y="6030419"/>
            <a:ext cx="10646141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1.20. </a:t>
            </a:r>
            <a:r>
              <a:rPr lang="en-US" dirty="0"/>
              <a:t>PC0-ismakhorin -&gt; PC4-ismakhorin. </a:t>
            </a:r>
            <a:r>
              <a:rPr lang="ru-RU" dirty="0"/>
              <a:t>PC4-</a:t>
            </a:r>
            <a:r>
              <a:rPr lang="en-US" dirty="0" err="1"/>
              <a:t>ismakhorin</a:t>
            </a:r>
            <a:r>
              <a:rPr lang="ru-RU" dirty="0"/>
              <a:t> -&gt; PC0-</a:t>
            </a:r>
            <a:r>
              <a:rPr lang="en-US" dirty="0" err="1"/>
              <a:t>ismakhorin</a:t>
            </a:r>
            <a:r>
              <a:rPr lang="ru-RU" dirty="0"/>
              <a:t>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2F5EE83-B17A-4873-B3E4-03340E07F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90" y="2292873"/>
            <a:ext cx="9154815" cy="3785085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6347228-8815-4ED2-A161-B9E6A404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</p:spTree>
    <p:extLst>
      <p:ext uri="{BB962C8B-B14F-4D97-AF65-F5344CB8AC3E}">
        <p14:creationId xmlns:p14="http://schemas.microsoft.com/office/powerpoint/2010/main" val="3915841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958812" y="6077958"/>
            <a:ext cx="82743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1.21. </a:t>
            </a:r>
            <a:r>
              <a:rPr lang="ru-RU" dirty="0"/>
              <a:t>Исследование структуры STP.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B1D14E9-06F2-40E8-B5E6-5FF9AB395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715" y="2219547"/>
            <a:ext cx="4128568" cy="3858411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2F44829-937C-403C-BF39-7C968267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C6198305-33D5-41A6-9DDB-0710BCD5BB89}"/>
              </a:ext>
            </a:extLst>
          </p:cNvPr>
          <p:cNvSpPr txBox="1">
            <a:spLocks/>
          </p:cNvSpPr>
          <p:nvPr/>
        </p:nvSpPr>
        <p:spPr>
          <a:xfrm>
            <a:off x="295457" y="2981579"/>
            <a:ext cx="3736258" cy="272996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Работает поверх </a:t>
            </a:r>
            <a:r>
              <a:rPr lang="en-US" dirty="0"/>
              <a:t>Ethernet</a:t>
            </a:r>
            <a:r>
              <a:rPr lang="ru-RU" dirty="0"/>
              <a:t> 802.3/</a:t>
            </a:r>
            <a:r>
              <a:rPr lang="en-US" dirty="0"/>
              <a:t>LLC</a:t>
            </a:r>
            <a:endParaRPr lang="ru-RU" dirty="0"/>
          </a:p>
          <a:p>
            <a:r>
              <a:rPr lang="ru-RU" dirty="0"/>
              <a:t>Преамбула: </a:t>
            </a:r>
            <a:r>
              <a:rPr lang="en-US" dirty="0"/>
              <a:t>PREAMBLE</a:t>
            </a:r>
            <a:endParaRPr lang="ru-RU" dirty="0"/>
          </a:p>
          <a:p>
            <a:r>
              <a:rPr lang="ru-RU" dirty="0"/>
              <a:t>Контрольная сумма: </a:t>
            </a:r>
            <a:r>
              <a:rPr lang="en-US" dirty="0"/>
              <a:t>FCS</a:t>
            </a:r>
            <a:endParaRPr lang="ru-RU" dirty="0"/>
          </a:p>
          <a:p>
            <a:r>
              <a:rPr lang="ru-RU" dirty="0"/>
              <a:t>Адрес назначения: </a:t>
            </a:r>
            <a:r>
              <a:rPr lang="en-US" dirty="0"/>
              <a:t>DEST ADDR</a:t>
            </a:r>
            <a:endParaRPr lang="ru-RU" dirty="0"/>
          </a:p>
          <a:p>
            <a:r>
              <a:rPr lang="ru-RU" dirty="0"/>
              <a:t>Адрес источник: </a:t>
            </a:r>
            <a:r>
              <a:rPr lang="en-US" dirty="0"/>
              <a:t>SRC ADDR</a:t>
            </a:r>
            <a:endParaRPr lang="ru-RU" dirty="0"/>
          </a:p>
          <a:p>
            <a:r>
              <a:rPr lang="ru-RU" dirty="0"/>
              <a:t>Тип вложения: </a:t>
            </a:r>
            <a:r>
              <a:rPr lang="en-US" dirty="0"/>
              <a:t>TYPE</a:t>
            </a:r>
            <a:endParaRPr lang="ru-RU" dirty="0"/>
          </a:p>
          <a:p>
            <a:r>
              <a:rPr lang="ru-RU" dirty="0"/>
              <a:t>Длина: </a:t>
            </a:r>
            <a:r>
              <a:rPr lang="en-US" dirty="0"/>
              <a:t>DATA</a:t>
            </a:r>
            <a:endParaRPr lang="ru-RU" dirty="0"/>
          </a:p>
          <a:p>
            <a:r>
              <a:rPr lang="en-US" dirty="0"/>
              <a:t>STP</a:t>
            </a:r>
            <a:r>
              <a:rPr lang="ru-RU" dirty="0"/>
              <a:t>– находится на канальном уровне</a:t>
            </a:r>
          </a:p>
        </p:txBody>
      </p:sp>
    </p:spTree>
    <p:extLst>
      <p:ext uri="{BB962C8B-B14F-4D97-AF65-F5344CB8AC3E}">
        <p14:creationId xmlns:p14="http://schemas.microsoft.com/office/powerpoint/2010/main" val="1029721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866335" y="5912434"/>
            <a:ext cx="10459328" cy="75189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1.22.</a:t>
            </a:r>
            <a:r>
              <a:rPr lang="ru-RU" dirty="0"/>
              <a:t> Добавление в рабочем пространстве маршрутизатора </a:t>
            </a:r>
            <a:r>
              <a:rPr lang="ru-RU" dirty="0" err="1"/>
              <a:t>Cisco</a:t>
            </a:r>
            <a:r>
              <a:rPr lang="ru-RU" dirty="0"/>
              <a:t> 2811 и соединение прямым кабелем коммутатора и маршрутизатора.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DC933BF-A67F-4C83-87F5-926DC2EC4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73" y="2303192"/>
            <a:ext cx="8583052" cy="3609242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E760A00-A453-4796-8959-30494802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</p:spTree>
    <p:extLst>
      <p:ext uri="{BB962C8B-B14F-4D97-AF65-F5344CB8AC3E}">
        <p14:creationId xmlns:p14="http://schemas.microsoft.com/office/powerpoint/2010/main" val="3226974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072812" y="6077958"/>
            <a:ext cx="10046373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1.23.</a:t>
            </a:r>
            <a:r>
              <a:rPr lang="ru-RU" dirty="0"/>
              <a:t> Присвоение статического IP-адреса 192.168.1.254 с маской 255.255.255.0, активация порта.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342B928-472B-4336-B945-7D5189BE0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36" y="2161511"/>
            <a:ext cx="4001323" cy="3916447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3241789-2069-4DD6-A3AC-A005D1B1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</p:spTree>
    <p:extLst>
      <p:ext uri="{BB962C8B-B14F-4D97-AF65-F5344CB8AC3E}">
        <p14:creationId xmlns:p14="http://schemas.microsoft.com/office/powerpoint/2010/main" val="2899617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958811" y="5924212"/>
            <a:ext cx="82743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1.24.</a:t>
            </a:r>
            <a:r>
              <a:rPr lang="ru-RU" dirty="0"/>
              <a:t> PC3-</a:t>
            </a:r>
            <a:r>
              <a:rPr lang="en-US" dirty="0" err="1"/>
              <a:t>ismakhorin</a:t>
            </a:r>
            <a:r>
              <a:rPr lang="ru-RU" dirty="0"/>
              <a:t> -</a:t>
            </a:r>
            <a:r>
              <a:rPr lang="en-US" dirty="0"/>
              <a:t>&gt;</a:t>
            </a:r>
            <a:r>
              <a:rPr lang="ru-RU" dirty="0"/>
              <a:t> маршрутизатор.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8D1DFAA-36CC-43A0-9B7A-C12C31E24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43" y="2627900"/>
            <a:ext cx="8493310" cy="3352847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465983-BD66-4600-98AB-029FBC34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</p:spTree>
    <p:extLst>
      <p:ext uri="{BB962C8B-B14F-4D97-AF65-F5344CB8AC3E}">
        <p14:creationId xmlns:p14="http://schemas.microsoft.com/office/powerpoint/2010/main" val="2223921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958811" y="6077958"/>
            <a:ext cx="82743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1.25. </a:t>
            </a:r>
            <a:r>
              <a:rPr lang="ru-RU" dirty="0"/>
              <a:t>Исследование структуры пакета CDP.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D5E189A-DB61-4AB8-87B1-F1CB96F56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357" y="2185386"/>
            <a:ext cx="4117281" cy="3971230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E29D69-F3EE-4FEC-83B9-473CA62A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B0235076-F021-49D5-A7A4-1A181189EE44}"/>
              </a:ext>
            </a:extLst>
          </p:cNvPr>
          <p:cNvSpPr txBox="1">
            <a:spLocks/>
          </p:cNvSpPr>
          <p:nvPr/>
        </p:nvSpPr>
        <p:spPr>
          <a:xfrm>
            <a:off x="295457" y="2981579"/>
            <a:ext cx="3736258" cy="272996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Работает поверх </a:t>
            </a:r>
            <a:r>
              <a:rPr lang="en-US" sz="1400" dirty="0"/>
              <a:t>Ethernet</a:t>
            </a:r>
            <a:r>
              <a:rPr lang="ru-RU" sz="1400" dirty="0"/>
              <a:t> 802.3/</a:t>
            </a:r>
            <a:r>
              <a:rPr lang="en-US" sz="1400" dirty="0"/>
              <a:t>SNAP</a:t>
            </a:r>
            <a:endParaRPr lang="ru-RU" sz="1400" dirty="0"/>
          </a:p>
          <a:p>
            <a:r>
              <a:rPr lang="ru-RU" sz="1400" dirty="0"/>
              <a:t>Преамбула: </a:t>
            </a:r>
            <a:r>
              <a:rPr lang="en-US" sz="1400" dirty="0"/>
              <a:t>PREAMBLE</a:t>
            </a:r>
            <a:endParaRPr lang="ru-RU" sz="1400" dirty="0"/>
          </a:p>
          <a:p>
            <a:r>
              <a:rPr lang="ru-RU" sz="1400" dirty="0"/>
              <a:t>Контрольная сумма: </a:t>
            </a:r>
            <a:r>
              <a:rPr lang="en-US" sz="1400" dirty="0"/>
              <a:t>FCS</a:t>
            </a:r>
            <a:endParaRPr lang="ru-RU" sz="1400" dirty="0"/>
          </a:p>
          <a:p>
            <a:r>
              <a:rPr lang="ru-RU" sz="1400" dirty="0"/>
              <a:t>Адрес назначения: </a:t>
            </a:r>
            <a:r>
              <a:rPr lang="en-US" sz="1400" dirty="0"/>
              <a:t>DEST ADDR</a:t>
            </a:r>
            <a:endParaRPr lang="ru-RU" sz="1400" dirty="0"/>
          </a:p>
          <a:p>
            <a:r>
              <a:rPr lang="ru-RU" sz="1400" dirty="0"/>
              <a:t>Адрес источник: </a:t>
            </a:r>
            <a:r>
              <a:rPr lang="en-US" sz="1400" dirty="0"/>
              <a:t>SRC ADDR</a:t>
            </a:r>
            <a:endParaRPr lang="ru-RU" sz="1400" dirty="0"/>
          </a:p>
          <a:p>
            <a:r>
              <a:rPr lang="ru-RU" sz="1400" dirty="0"/>
              <a:t>Длина: </a:t>
            </a:r>
            <a:r>
              <a:rPr lang="en-US" sz="1400" dirty="0"/>
              <a:t>DATA</a:t>
            </a:r>
            <a:endParaRPr lang="ru-RU" sz="1400" dirty="0"/>
          </a:p>
          <a:p>
            <a:r>
              <a:rPr lang="en-US" sz="1400" dirty="0"/>
              <a:t>CDP</a:t>
            </a:r>
            <a:r>
              <a:rPr lang="ru-RU" sz="1400" dirty="0"/>
              <a:t>– находится на канальном уровне</a:t>
            </a:r>
          </a:p>
        </p:txBody>
      </p:sp>
    </p:spTree>
    <p:extLst>
      <p:ext uri="{BB962C8B-B14F-4D97-AF65-F5344CB8AC3E}">
        <p14:creationId xmlns:p14="http://schemas.microsoft.com/office/powerpoint/2010/main" val="1042809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научились устанавливать инструмент моделирования конфигурации сети </a:t>
            </a:r>
            <a:r>
              <a:rPr lang="en-US" dirty="0"/>
              <a:t>Cisco Packet Tracer</a:t>
            </a:r>
            <a:r>
              <a:rPr lang="ru-RU" dirty="0"/>
              <a:t> без учётной записи и познакомились с его интерфейсом.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2176419" y="5758077"/>
            <a:ext cx="7839160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Размещение концентратора и четырёх оконечных устройств.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C61E19-99EE-4DEE-9CDF-2E08C64E7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12" y="2296866"/>
            <a:ext cx="4853376" cy="3419424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D6CF825-AAA1-47E2-AA17-AD6DEC4D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1854745" y="6183927"/>
            <a:ext cx="848250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Присвоение статического </a:t>
            </a:r>
            <a:r>
              <a:rPr lang="en-US" dirty="0"/>
              <a:t>IP</a:t>
            </a:r>
            <a:r>
              <a:rPr lang="ru-RU" dirty="0"/>
              <a:t>-адреса и маски подсети.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8DC2C7E-49DB-4F16-BF52-5BCC5C620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95" y="2151636"/>
            <a:ext cx="4119007" cy="4032291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8B2A642-B97E-49D3-A9DE-2CB1FFED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1641624" y="5417012"/>
            <a:ext cx="890874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Переход из режима реального времени в режим моделирования.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B977CF0-F95F-45E6-9DA4-7391A1B08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591" y="3317904"/>
            <a:ext cx="4816818" cy="2001448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F03B4AA-5978-4687-A381-F7CE57B1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613317" y="5511056"/>
            <a:ext cx="8965363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1.5. </a:t>
            </a:r>
            <a:r>
              <a:rPr lang="en-US" dirty="0"/>
              <a:t>«Add Simple PDU (P)».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00E17F5-9220-454F-87BE-0EAA4810A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48" y="3706856"/>
            <a:ext cx="6925104" cy="1804200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64C5521-C611-41BD-AF67-B5F720E2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1501182" y="5702581"/>
            <a:ext cx="9189629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Появление в рабочей области двух конвертов, обозначающих пакеты.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F92655C-AC33-4B8D-939B-C9EEABFC3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96" y="2311966"/>
            <a:ext cx="5088603" cy="3466737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7EFF23C-38E7-4694-982C-DA337B7C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209367" y="6059201"/>
            <a:ext cx="9917495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</a:t>
            </a:r>
            <a:r>
              <a:rPr lang="ru-RU" dirty="0"/>
              <a:t> Появление двух событий на панели моделирования, относящихся к пакетам ARP и ICMP.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745401-1BF2-436D-9B46-0BD46E4B4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704" y="2186777"/>
            <a:ext cx="2704590" cy="3803598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279D109-964D-4C97-9CD5-64D27B2D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1421467" y="5942500"/>
            <a:ext cx="9349063" cy="7158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Нажатие на панели моделирования кнопки «</a:t>
            </a:r>
            <a:r>
              <a:rPr lang="ru-RU" dirty="0" err="1"/>
              <a:t>Play</a:t>
            </a:r>
            <a:r>
              <a:rPr lang="ru-RU" dirty="0"/>
              <a:t>» и отслеживание движений пакетов ARP и ICMP.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D518E14-F8C7-4482-9B4F-861774E11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97" y="2261114"/>
            <a:ext cx="4307805" cy="3645065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323A961-C091-4F6A-B85C-F2F19EEE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Построение простейшей сети</a:t>
            </a:r>
          </a:p>
        </p:txBody>
      </p:sp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279</TotalTime>
  <Words>562</Words>
  <Application>Microsoft Office PowerPoint</Application>
  <PresentationFormat>Широкоэкранный</PresentationFormat>
  <Paragraphs>80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1" baseType="lpstr">
      <vt:lpstr>Century Gothic</vt:lpstr>
      <vt:lpstr>Wingdings 2</vt:lpstr>
      <vt:lpstr>Цитаты</vt:lpstr>
      <vt:lpstr>Лабораторная работа №1  Знакомство с Cisco Packet Tracer 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Построение простейшей сети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100</cp:revision>
  <dcterms:created xsi:type="dcterms:W3CDTF">2022-11-11T17:59:21Z</dcterms:created>
  <dcterms:modified xsi:type="dcterms:W3CDTF">2024-02-17T10:31:35Z</dcterms:modified>
</cp:coreProperties>
</file>