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301" r:id="rId3"/>
    <p:sldId id="297" r:id="rId4"/>
    <p:sldId id="299" r:id="rId5"/>
    <p:sldId id="302" r:id="rId6"/>
    <p:sldId id="303" r:id="rId7"/>
    <p:sldId id="29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18661E-C537-42EF-89BF-2A3662A1D4F5}" type="datetimeFigureOut">
              <a:rPr lang="ru-RU" smtClean="0"/>
              <a:t>22.05.2024</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42CE821C-C812-4195-9AB6-BA793D5001D6}" type="slidenum">
              <a:rPr lang="ru-RU" smtClean="0"/>
              <a:t>‹#›</a:t>
            </a:fld>
            <a:endParaRPr lang="ru-R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32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918661E-C537-42EF-89BF-2A3662A1D4F5}" type="datetimeFigureOut">
              <a:rPr lang="ru-RU" smtClean="0"/>
              <a:t>22.05.2024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2CE821C-C812-4195-9AB6-BA793D5001D6}" type="slidenum">
              <a:rPr lang="ru-RU" smtClean="0"/>
              <a:t>‹#›</a:t>
            </a:fld>
            <a:endParaRPr lang="ru-RU"/>
          </a:p>
        </p:txBody>
      </p:sp>
    </p:spTree>
    <p:extLst>
      <p:ext uri="{BB962C8B-B14F-4D97-AF65-F5344CB8AC3E}">
        <p14:creationId xmlns:p14="http://schemas.microsoft.com/office/powerpoint/2010/main" val="161867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918661E-C537-42EF-89BF-2A3662A1D4F5}" type="datetimeFigureOut">
              <a:rPr lang="ru-RU" smtClean="0"/>
              <a:t>22.05.2024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2CE821C-C812-4195-9AB6-BA793D5001D6}" type="slidenum">
              <a:rPr lang="ru-RU" smtClean="0"/>
              <a:t>‹#›</a:t>
            </a:fld>
            <a:endParaRPr lang="ru-R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979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918661E-C537-42EF-89BF-2A3662A1D4F5}" type="datetimeFigureOut">
              <a:rPr lang="ru-RU" smtClean="0"/>
              <a:t>22.05.2024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2CE821C-C812-4195-9AB6-BA793D5001D6}"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672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918661E-C537-42EF-89BF-2A3662A1D4F5}" type="datetimeFigureOut">
              <a:rPr lang="ru-RU" smtClean="0"/>
              <a:t>22.05.2024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2CE821C-C812-4195-9AB6-BA793D5001D6}" type="slidenum">
              <a:rPr lang="ru-RU" smtClean="0"/>
              <a:t>‹#›</a:t>
            </a:fld>
            <a:endParaRPr lang="ru-RU"/>
          </a:p>
        </p:txBody>
      </p:sp>
    </p:spTree>
    <p:extLst>
      <p:ext uri="{BB962C8B-B14F-4D97-AF65-F5344CB8AC3E}">
        <p14:creationId xmlns:p14="http://schemas.microsoft.com/office/powerpoint/2010/main" val="3230270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918661E-C537-42EF-89BF-2A3662A1D4F5}" type="datetimeFigureOut">
              <a:rPr lang="ru-RU" smtClean="0"/>
              <a:t>22.05.2024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2CE821C-C812-4195-9AB6-BA793D5001D6}"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484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918661E-C537-42EF-89BF-2A3662A1D4F5}" type="datetimeFigureOut">
              <a:rPr lang="ru-RU" smtClean="0"/>
              <a:t>22.05.2024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2CE821C-C812-4195-9AB6-BA793D5001D6}" type="slidenum">
              <a:rPr lang="ru-RU" smtClean="0"/>
              <a:t>‹#›</a:t>
            </a:fld>
            <a:endParaRPr lang="ru-R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585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918661E-C537-42EF-89BF-2A3662A1D4F5}" type="datetimeFigureOut">
              <a:rPr lang="ru-RU" smtClean="0"/>
              <a:t>22.05.2024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2CE821C-C812-4195-9AB6-BA793D5001D6}"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28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918661E-C537-42EF-89BF-2A3662A1D4F5}" type="datetimeFigureOut">
              <a:rPr lang="ru-RU" smtClean="0"/>
              <a:t>22.05.2024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2CE821C-C812-4195-9AB6-BA793D5001D6}" type="slidenum">
              <a:rPr lang="ru-RU" smtClean="0"/>
              <a:t>‹#›</a:t>
            </a:fld>
            <a:endParaRPr lang="ru-R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196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918661E-C537-42EF-89BF-2A3662A1D4F5}" type="datetimeFigureOut">
              <a:rPr lang="ru-RU" smtClean="0"/>
              <a:t>22.05.2024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2CE821C-C812-4195-9AB6-BA793D5001D6}" type="slidenum">
              <a:rPr lang="ru-RU" smtClean="0"/>
              <a:t>‹#›</a:t>
            </a:fld>
            <a:endParaRPr lang="ru-RU"/>
          </a:p>
        </p:txBody>
      </p:sp>
    </p:spTree>
    <p:extLst>
      <p:ext uri="{BB962C8B-B14F-4D97-AF65-F5344CB8AC3E}">
        <p14:creationId xmlns:p14="http://schemas.microsoft.com/office/powerpoint/2010/main" val="179095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918661E-C537-42EF-89BF-2A3662A1D4F5}" type="datetimeFigureOut">
              <a:rPr lang="ru-RU" smtClean="0"/>
              <a:t>22.05.2024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2CE821C-C812-4195-9AB6-BA793D5001D6}" type="slidenum">
              <a:rPr lang="ru-RU" smtClean="0"/>
              <a:t>‹#›</a:t>
            </a:fld>
            <a:endParaRPr lang="ru-R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1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918661E-C537-42EF-89BF-2A3662A1D4F5}" type="datetimeFigureOut">
              <a:rPr lang="ru-RU" smtClean="0"/>
              <a:t>22.05.2024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2CE821C-C812-4195-9AB6-BA793D5001D6}" type="slidenum">
              <a:rPr lang="ru-RU" smtClean="0"/>
              <a:t>‹#›</a:t>
            </a:fld>
            <a:endParaRPr lang="ru-RU"/>
          </a:p>
        </p:txBody>
      </p:sp>
    </p:spTree>
    <p:extLst>
      <p:ext uri="{BB962C8B-B14F-4D97-AF65-F5344CB8AC3E}">
        <p14:creationId xmlns:p14="http://schemas.microsoft.com/office/powerpoint/2010/main" val="416580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918661E-C537-42EF-89BF-2A3662A1D4F5}" type="datetimeFigureOut">
              <a:rPr lang="ru-RU" smtClean="0"/>
              <a:t>22.05.2024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2CE821C-C812-4195-9AB6-BA793D5001D6}" type="slidenum">
              <a:rPr lang="ru-RU" smtClean="0"/>
              <a:t>‹#›</a:t>
            </a:fld>
            <a:endParaRPr lang="ru-R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92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918661E-C537-42EF-89BF-2A3662A1D4F5}" type="datetimeFigureOut">
              <a:rPr lang="ru-RU" smtClean="0"/>
              <a:t>22.05.2024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2CE821C-C812-4195-9AB6-BA793D5001D6}"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13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8661E-C537-42EF-89BF-2A3662A1D4F5}" type="datetimeFigureOut">
              <a:rPr lang="ru-RU" smtClean="0"/>
              <a:t>22.05.2024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2CE821C-C812-4195-9AB6-BA793D5001D6}" type="slidenum">
              <a:rPr lang="ru-RU" smtClean="0"/>
              <a:t>‹#›</a:t>
            </a:fld>
            <a:endParaRPr lang="ru-RU"/>
          </a:p>
        </p:txBody>
      </p:sp>
    </p:spTree>
    <p:extLst>
      <p:ext uri="{BB962C8B-B14F-4D97-AF65-F5344CB8AC3E}">
        <p14:creationId xmlns:p14="http://schemas.microsoft.com/office/powerpoint/2010/main" val="86242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918661E-C537-42EF-89BF-2A3662A1D4F5}" type="datetimeFigureOut">
              <a:rPr lang="ru-RU" smtClean="0"/>
              <a:t>22.05.2024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2CE821C-C812-4195-9AB6-BA793D5001D6}" type="slidenum">
              <a:rPr lang="ru-RU" smtClean="0"/>
              <a:t>‹#›</a:t>
            </a:fld>
            <a:endParaRPr lang="ru-R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483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918661E-C537-42EF-89BF-2A3662A1D4F5}" type="datetimeFigureOut">
              <a:rPr lang="ru-RU" smtClean="0"/>
              <a:t>22.05.2024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2CE821C-C812-4195-9AB6-BA793D5001D6}" type="slidenum">
              <a:rPr lang="ru-RU" smtClean="0"/>
              <a:t>‹#›</a:t>
            </a:fld>
            <a:endParaRPr lang="ru-RU"/>
          </a:p>
        </p:txBody>
      </p:sp>
    </p:spTree>
    <p:extLst>
      <p:ext uri="{BB962C8B-B14F-4D97-AF65-F5344CB8AC3E}">
        <p14:creationId xmlns:p14="http://schemas.microsoft.com/office/powerpoint/2010/main" val="155848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18661E-C537-42EF-89BF-2A3662A1D4F5}" type="datetimeFigureOut">
              <a:rPr lang="ru-RU" smtClean="0"/>
              <a:t>22.05.2024</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CE821C-C812-4195-9AB6-BA793D5001D6}" type="slidenum">
              <a:rPr lang="ru-RU" smtClean="0"/>
              <a:t>‹#›</a:t>
            </a:fld>
            <a:endParaRPr lang="ru-RU"/>
          </a:p>
        </p:txBody>
      </p:sp>
    </p:spTree>
    <p:extLst>
      <p:ext uri="{BB962C8B-B14F-4D97-AF65-F5344CB8AC3E}">
        <p14:creationId xmlns:p14="http://schemas.microsoft.com/office/powerpoint/2010/main" val="584886020"/>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A76E93-2D60-E18B-4538-5D41B2D473C4}"/>
              </a:ext>
            </a:extLst>
          </p:cNvPr>
          <p:cNvSpPr txBox="1"/>
          <p:nvPr/>
        </p:nvSpPr>
        <p:spPr>
          <a:xfrm>
            <a:off x="2933348" y="1642188"/>
            <a:ext cx="6325301" cy="769441"/>
          </a:xfrm>
          <a:prstGeom prst="rect">
            <a:avLst/>
          </a:prstGeom>
          <a:noFill/>
        </p:spPr>
        <p:txBody>
          <a:bodyPr wrap="square">
            <a:spAutoFit/>
          </a:bodyPr>
          <a:lstStyle/>
          <a:p>
            <a:r>
              <a:rPr lang="ru-RU" sz="4400" b="0" i="0" dirty="0">
                <a:effectLst/>
                <a:latin typeface="Google Sans"/>
              </a:rPr>
              <a:t>Лабораторная работа №</a:t>
            </a:r>
            <a:r>
              <a:rPr lang="en-US" sz="4400" b="0" i="0" dirty="0">
                <a:effectLst/>
                <a:latin typeface="Google Sans"/>
              </a:rPr>
              <a:t>8</a:t>
            </a:r>
            <a:endParaRPr lang="ru-RU" sz="4400" dirty="0"/>
          </a:p>
        </p:txBody>
      </p:sp>
      <p:sp>
        <p:nvSpPr>
          <p:cNvPr id="10" name="TextBox 9">
            <a:extLst>
              <a:ext uri="{FF2B5EF4-FFF2-40B4-BE49-F238E27FC236}">
                <a16:creationId xmlns:a16="http://schemas.microsoft.com/office/drawing/2014/main" id="{490E7DDE-18C5-D93E-B1FF-DC15844C5F89}"/>
              </a:ext>
            </a:extLst>
          </p:cNvPr>
          <p:cNvSpPr txBox="1"/>
          <p:nvPr/>
        </p:nvSpPr>
        <p:spPr>
          <a:xfrm>
            <a:off x="3479800" y="2411629"/>
            <a:ext cx="5194300" cy="923330"/>
          </a:xfrm>
          <a:prstGeom prst="rect">
            <a:avLst/>
          </a:prstGeom>
          <a:noFill/>
        </p:spPr>
        <p:txBody>
          <a:bodyPr wrap="square">
            <a:spAutoFit/>
          </a:bodyPr>
          <a:lstStyle/>
          <a:p>
            <a:r>
              <a:rPr lang="ru-RU" dirty="0"/>
              <a:t>Элементы криптографии. </a:t>
            </a:r>
            <a:endParaRPr lang="en-US" dirty="0"/>
          </a:p>
          <a:p>
            <a:r>
              <a:rPr lang="ru-RU" dirty="0"/>
              <a:t>Шифрование (кодирование) различных исходных текстов одним ключом</a:t>
            </a:r>
            <a:endParaRPr lang="ru-RU" b="1" dirty="0"/>
          </a:p>
        </p:txBody>
      </p:sp>
      <p:sp>
        <p:nvSpPr>
          <p:cNvPr id="12" name="TextBox 11">
            <a:extLst>
              <a:ext uri="{FF2B5EF4-FFF2-40B4-BE49-F238E27FC236}">
                <a16:creationId xmlns:a16="http://schemas.microsoft.com/office/drawing/2014/main" id="{D311AA40-1E82-AEB0-F9CF-C1F7FA93946E}"/>
              </a:ext>
            </a:extLst>
          </p:cNvPr>
          <p:cNvSpPr txBox="1"/>
          <p:nvPr/>
        </p:nvSpPr>
        <p:spPr>
          <a:xfrm>
            <a:off x="4593043" y="4077040"/>
            <a:ext cx="3005913" cy="923330"/>
          </a:xfrm>
          <a:prstGeom prst="rect">
            <a:avLst/>
          </a:prstGeom>
          <a:noFill/>
        </p:spPr>
        <p:txBody>
          <a:bodyPr wrap="square">
            <a:spAutoFit/>
          </a:bodyPr>
          <a:lstStyle/>
          <a:p>
            <a:r>
              <a:rPr lang="ru-RU" b="1" dirty="0"/>
              <a:t>Исаев Булат </a:t>
            </a:r>
            <a:r>
              <a:rPr lang="ru-RU" b="1" dirty="0" err="1"/>
              <a:t>Абубакарович</a:t>
            </a:r>
            <a:endParaRPr lang="en-US" b="1" dirty="0"/>
          </a:p>
          <a:p>
            <a:r>
              <a:rPr lang="ru-RU" b="1" dirty="0"/>
              <a:t>Студ. Билет</a:t>
            </a:r>
            <a:r>
              <a:rPr lang="en-US" b="1" dirty="0"/>
              <a:t>: </a:t>
            </a:r>
            <a:r>
              <a:rPr lang="ru-RU" b="1" dirty="0"/>
              <a:t>1132227131</a:t>
            </a:r>
            <a:endParaRPr lang="en-US" b="1" dirty="0"/>
          </a:p>
          <a:p>
            <a:r>
              <a:rPr lang="ru-RU" b="1" dirty="0"/>
              <a:t>Группа</a:t>
            </a:r>
            <a:r>
              <a:rPr lang="en-US" b="1" dirty="0"/>
              <a:t>: </a:t>
            </a:r>
            <a:r>
              <a:rPr lang="ru-RU" b="1" dirty="0"/>
              <a:t>НПИбд-01-22 </a:t>
            </a:r>
          </a:p>
        </p:txBody>
      </p:sp>
    </p:spTree>
    <p:extLst>
      <p:ext uri="{BB962C8B-B14F-4D97-AF65-F5344CB8AC3E}">
        <p14:creationId xmlns:p14="http://schemas.microsoft.com/office/powerpoint/2010/main" val="13600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E82F55-D76A-5927-D976-B987311F398B}"/>
              </a:ext>
            </a:extLst>
          </p:cNvPr>
          <p:cNvSpPr txBox="1"/>
          <p:nvPr/>
        </p:nvSpPr>
        <p:spPr>
          <a:xfrm>
            <a:off x="2760585" y="1862356"/>
            <a:ext cx="6670829" cy="2964338"/>
          </a:xfrm>
          <a:prstGeom prst="rect">
            <a:avLst/>
          </a:prstGeom>
          <a:noFill/>
        </p:spPr>
        <p:txBody>
          <a:bodyPr wrap="square">
            <a:spAutoFit/>
          </a:bodyPr>
          <a:lstStyle/>
          <a:p>
            <a:pPr algn="ctr">
              <a:lnSpc>
                <a:spcPct val="150000"/>
              </a:lnSpc>
              <a:spcBef>
                <a:spcPts val="600"/>
              </a:spcBef>
              <a:spcAft>
                <a:spcPts val="600"/>
              </a:spcAft>
            </a:pPr>
            <a:r>
              <a:rPr lang="ru-RU" sz="1400" b="0" i="0" dirty="0">
                <a:effectLst/>
                <a:latin typeface="Roboto" panose="02000000000000000000" pitchFamily="2" charset="0"/>
              </a:rPr>
              <a:t>Шифр гаммирования - наложение криптографической гаммы на данные для получения зашифрованных данных. Он основан на генерации гаммы шифра с помощью псевдослучайных чисел и ее наложении на открытые данные обратимым образом. Дешифрование сводится к повторной генерации гаммы шифра и ее наложению на зашифрованные данные. Криптостойкость определяется размером ключа. Метод становится неприменимым, если известен фрагмент исходного текста и соответствующая шифрограмма. Метод с обратной связью включает генерацию гаммы с использованием контрольной суммы участка данных</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028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E82F55-D76A-5927-D976-B987311F398B}"/>
              </a:ext>
            </a:extLst>
          </p:cNvPr>
          <p:cNvSpPr txBox="1"/>
          <p:nvPr/>
        </p:nvSpPr>
        <p:spPr>
          <a:xfrm>
            <a:off x="2500749" y="2181137"/>
            <a:ext cx="7190501" cy="2632783"/>
          </a:xfrm>
          <a:prstGeom prst="rect">
            <a:avLst/>
          </a:prstGeom>
          <a:noFill/>
        </p:spPr>
        <p:txBody>
          <a:bodyPr wrap="square">
            <a:spAutoFit/>
          </a:bodyPr>
          <a:lstStyle/>
          <a:p>
            <a:pPr algn="ctr">
              <a:lnSpc>
                <a:spcPct val="150000"/>
              </a:lnSpc>
              <a:spcBef>
                <a:spcPts val="600"/>
              </a:spcBef>
              <a:spcAft>
                <a:spcPts val="600"/>
              </a:spcAft>
            </a:pPr>
            <a:r>
              <a:rPr lang="ru-RU" sz="1400" b="0" i="0" dirty="0">
                <a:effectLst/>
                <a:latin typeface="Roboto" panose="02000000000000000000" pitchFamily="2" charset="0"/>
              </a:rPr>
              <a:t>Идея взлома заключается в получении открытого текста путем сравнения </a:t>
            </a:r>
            <a:r>
              <a:rPr lang="ru-RU" sz="1400" b="0" i="0" dirty="0" err="1">
                <a:effectLst/>
                <a:latin typeface="Roboto" panose="02000000000000000000" pitchFamily="2" charset="0"/>
              </a:rPr>
              <a:t>шифротекстов</a:t>
            </a:r>
            <a:r>
              <a:rPr lang="ru-RU" sz="1400" b="0" i="0" dirty="0">
                <a:effectLst/>
                <a:latin typeface="Roboto" panose="02000000000000000000" pitchFamily="2" charset="0"/>
              </a:rPr>
              <a:t> двух телеграмм, зашифрованных одним ключом. При помощи операции XOR можно найти открытый текст, зная значение </a:t>
            </a:r>
            <a:r>
              <a:rPr lang="ru-RU" sz="1400" b="0" i="0" dirty="0" err="1">
                <a:effectLst/>
                <a:latin typeface="Roboto" panose="02000000000000000000" pitchFamily="2" charset="0"/>
              </a:rPr>
              <a:t>шифротекстов</a:t>
            </a:r>
            <a:r>
              <a:rPr lang="ru-RU" sz="1400" b="0" i="0" dirty="0">
                <a:effectLst/>
                <a:latin typeface="Roboto" panose="02000000000000000000" pitchFamily="2" charset="0"/>
              </a:rPr>
              <a:t>. Предположим, что одна из телеграмм имеет фиксированный формат, известный злоумышленнику. Тогда он может определить символы открытого сообщения, находящиеся на позициях известного шаблона сообщения. Действуя поэтапно, злоумышленник может уменьшить пространство поиска открытого текста значительно</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2764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E82F55-D76A-5927-D976-B987311F398B}"/>
              </a:ext>
            </a:extLst>
          </p:cNvPr>
          <p:cNvSpPr txBox="1"/>
          <p:nvPr/>
        </p:nvSpPr>
        <p:spPr>
          <a:xfrm>
            <a:off x="3085343" y="4912272"/>
            <a:ext cx="7251699" cy="466346"/>
          </a:xfrm>
          <a:prstGeom prst="rect">
            <a:avLst/>
          </a:prstGeom>
          <a:noFill/>
        </p:spPr>
        <p:txBody>
          <a:bodyPr wrap="square">
            <a:spAutoFit/>
          </a:bodyPr>
          <a:lstStyle/>
          <a:p>
            <a:pPr marL="1624330" indent="176530">
              <a:lnSpc>
                <a:spcPct val="150000"/>
              </a:lnSpc>
              <a:spcBef>
                <a:spcPts val="600"/>
              </a:spcBef>
              <a:spcAft>
                <a:spcPts val="600"/>
              </a:spcAft>
            </a:pPr>
            <a:r>
              <a:rPr lang="ru-RU" sz="1800" b="1" dirty="0">
                <a:solidFill>
                  <a:srgbClr val="000000"/>
                </a:solidFill>
                <a:effectLst/>
                <a:latin typeface="Times New Roman" panose="02020603050405020304" pitchFamily="18" charset="0"/>
                <a:ea typeface="Times New Roman" panose="02020603050405020304" pitchFamily="18" charset="0"/>
              </a:rPr>
              <a:t>Рис. 1 –</a:t>
            </a:r>
            <a:r>
              <a:rPr lang="ru-RU" sz="1800" dirty="0">
                <a:solidFill>
                  <a:srgbClr val="000000"/>
                </a:solidFill>
                <a:effectLst/>
                <a:latin typeface="Times New Roman" panose="02020603050405020304" pitchFamily="18" charset="0"/>
                <a:ea typeface="Times New Roman" panose="02020603050405020304" pitchFamily="18" charset="0"/>
              </a:rPr>
              <a:t> </a:t>
            </a:r>
            <a:r>
              <a:rPr lang="ru-RU" dirty="0"/>
              <a:t>Код (1 часть)</a:t>
            </a:r>
            <a:endParaRPr lang="ru-RU" sz="1800" dirty="0">
              <a:solidFill>
                <a:srgbClr val="00000A"/>
              </a:solidFill>
              <a:effectLst/>
              <a:latin typeface="Times New Roman" panose="02020603050405020304" pitchFamily="18" charset="0"/>
              <a:ea typeface="Times New Roman" panose="02020603050405020304" pitchFamily="18" charset="0"/>
            </a:endParaRPr>
          </a:p>
        </p:txBody>
      </p:sp>
      <p:pic>
        <p:nvPicPr>
          <p:cNvPr id="7" name="Рисунок 6" descr="Изображение выглядит как текст, снимок экрана, программное обеспечение, число&#10;&#10;Автоматически созданное описание">
            <a:extLst>
              <a:ext uri="{FF2B5EF4-FFF2-40B4-BE49-F238E27FC236}">
                <a16:creationId xmlns:a16="http://schemas.microsoft.com/office/drawing/2014/main" id="{D584FE1E-72B1-F1F9-BD92-3EEF50CBC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195" y="1611703"/>
            <a:ext cx="4261609" cy="3416480"/>
          </a:xfrm>
          <a:prstGeom prst="rect">
            <a:avLst/>
          </a:prstGeom>
        </p:spPr>
      </p:pic>
    </p:spTree>
    <p:extLst>
      <p:ext uri="{BB962C8B-B14F-4D97-AF65-F5344CB8AC3E}">
        <p14:creationId xmlns:p14="http://schemas.microsoft.com/office/powerpoint/2010/main" val="395040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E82F55-D76A-5927-D976-B987311F398B}"/>
              </a:ext>
            </a:extLst>
          </p:cNvPr>
          <p:cNvSpPr txBox="1"/>
          <p:nvPr/>
        </p:nvSpPr>
        <p:spPr>
          <a:xfrm>
            <a:off x="3085343" y="4912272"/>
            <a:ext cx="7251699" cy="466346"/>
          </a:xfrm>
          <a:prstGeom prst="rect">
            <a:avLst/>
          </a:prstGeom>
          <a:noFill/>
        </p:spPr>
        <p:txBody>
          <a:bodyPr wrap="square">
            <a:spAutoFit/>
          </a:bodyPr>
          <a:lstStyle/>
          <a:p>
            <a:pPr marL="1624330" indent="176530">
              <a:lnSpc>
                <a:spcPct val="150000"/>
              </a:lnSpc>
              <a:spcBef>
                <a:spcPts val="600"/>
              </a:spcBef>
              <a:spcAft>
                <a:spcPts val="600"/>
              </a:spcAft>
            </a:pPr>
            <a:r>
              <a:rPr lang="ru-RU" sz="1800" b="1" dirty="0">
                <a:solidFill>
                  <a:srgbClr val="000000"/>
                </a:solidFill>
                <a:effectLst/>
                <a:latin typeface="Times New Roman" panose="02020603050405020304" pitchFamily="18" charset="0"/>
                <a:ea typeface="Times New Roman" panose="02020603050405020304" pitchFamily="18" charset="0"/>
              </a:rPr>
              <a:t>Рис. 2 –</a:t>
            </a:r>
            <a:r>
              <a:rPr lang="ru-RU" sz="1800" dirty="0">
                <a:solidFill>
                  <a:srgbClr val="000000"/>
                </a:solidFill>
                <a:effectLst/>
                <a:latin typeface="Times New Roman" panose="02020603050405020304" pitchFamily="18" charset="0"/>
                <a:ea typeface="Times New Roman" panose="02020603050405020304" pitchFamily="18" charset="0"/>
              </a:rPr>
              <a:t> </a:t>
            </a:r>
            <a:r>
              <a:rPr lang="ru-RU" dirty="0"/>
              <a:t>Код (2 часть)</a:t>
            </a:r>
            <a:endParaRPr lang="ru-RU" sz="1800" dirty="0">
              <a:solidFill>
                <a:srgbClr val="00000A"/>
              </a:solidFill>
              <a:effectLst/>
              <a:latin typeface="Times New Roman" panose="02020603050405020304" pitchFamily="18" charset="0"/>
              <a:ea typeface="Times New Roman" panose="02020603050405020304" pitchFamily="18" charset="0"/>
            </a:endParaRPr>
          </a:p>
        </p:txBody>
      </p:sp>
      <p:pic>
        <p:nvPicPr>
          <p:cNvPr id="3" name="Рисунок 2" descr="Изображение выглядит как текст, снимок экрана, число, Шрифт&#10;&#10;Автоматически созданное описание">
            <a:extLst>
              <a:ext uri="{FF2B5EF4-FFF2-40B4-BE49-F238E27FC236}">
                <a16:creationId xmlns:a16="http://schemas.microsoft.com/office/drawing/2014/main" id="{D135B02B-DBD3-CED4-DAB0-ED2FDD9D5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480" y="1543781"/>
            <a:ext cx="5463039" cy="3368491"/>
          </a:xfrm>
          <a:prstGeom prst="rect">
            <a:avLst/>
          </a:prstGeom>
        </p:spPr>
      </p:pic>
    </p:spTree>
    <p:extLst>
      <p:ext uri="{BB962C8B-B14F-4D97-AF65-F5344CB8AC3E}">
        <p14:creationId xmlns:p14="http://schemas.microsoft.com/office/powerpoint/2010/main" val="142671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E82F55-D76A-5927-D976-B987311F398B}"/>
              </a:ext>
            </a:extLst>
          </p:cNvPr>
          <p:cNvSpPr txBox="1"/>
          <p:nvPr/>
        </p:nvSpPr>
        <p:spPr>
          <a:xfrm>
            <a:off x="3085343" y="4912272"/>
            <a:ext cx="7251699" cy="466346"/>
          </a:xfrm>
          <a:prstGeom prst="rect">
            <a:avLst/>
          </a:prstGeom>
          <a:noFill/>
        </p:spPr>
        <p:txBody>
          <a:bodyPr wrap="square">
            <a:spAutoFit/>
          </a:bodyPr>
          <a:lstStyle/>
          <a:p>
            <a:pPr marL="1624330" indent="176530">
              <a:lnSpc>
                <a:spcPct val="150000"/>
              </a:lnSpc>
              <a:spcBef>
                <a:spcPts val="600"/>
              </a:spcBef>
              <a:spcAft>
                <a:spcPts val="600"/>
              </a:spcAft>
            </a:pPr>
            <a:r>
              <a:rPr lang="ru-RU" sz="1800" b="1" dirty="0">
                <a:solidFill>
                  <a:srgbClr val="000000"/>
                </a:solidFill>
                <a:effectLst/>
                <a:latin typeface="Times New Roman" panose="02020603050405020304" pitchFamily="18" charset="0"/>
                <a:ea typeface="Times New Roman" panose="02020603050405020304" pitchFamily="18" charset="0"/>
              </a:rPr>
              <a:t>Рис. 3 –</a:t>
            </a:r>
            <a:r>
              <a:rPr lang="ru-RU" sz="1800" dirty="0">
                <a:solidFill>
                  <a:srgbClr val="000000"/>
                </a:solidFill>
                <a:effectLst/>
                <a:latin typeface="Times New Roman" panose="02020603050405020304" pitchFamily="18" charset="0"/>
                <a:ea typeface="Times New Roman" panose="02020603050405020304" pitchFamily="18" charset="0"/>
              </a:rPr>
              <a:t> </a:t>
            </a:r>
            <a:r>
              <a:rPr lang="ru-RU" dirty="0"/>
              <a:t>Код (3 часть)</a:t>
            </a:r>
            <a:endParaRPr lang="ru-RU" sz="1800" dirty="0">
              <a:solidFill>
                <a:srgbClr val="00000A"/>
              </a:solidFill>
              <a:effectLst/>
              <a:latin typeface="Times New Roman" panose="02020603050405020304" pitchFamily="18" charset="0"/>
              <a:ea typeface="Times New Roman" panose="02020603050405020304" pitchFamily="18" charset="0"/>
            </a:endParaRPr>
          </a:p>
        </p:txBody>
      </p:sp>
      <p:pic>
        <p:nvPicPr>
          <p:cNvPr id="3" name="Рисунок 2" descr="Изображение выглядит как текст, снимок экрана, программное обеспечение, Шрифт&#10;&#10;Автоматически созданное описание">
            <a:extLst>
              <a:ext uri="{FF2B5EF4-FFF2-40B4-BE49-F238E27FC236}">
                <a16:creationId xmlns:a16="http://schemas.microsoft.com/office/drawing/2014/main" id="{684B14D9-FAE6-CAA7-0F2C-A5658D448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130" y="1541149"/>
            <a:ext cx="3109740" cy="3538872"/>
          </a:xfrm>
          <a:prstGeom prst="rect">
            <a:avLst/>
          </a:prstGeom>
        </p:spPr>
      </p:pic>
    </p:spTree>
    <p:extLst>
      <p:ext uri="{BB962C8B-B14F-4D97-AF65-F5344CB8AC3E}">
        <p14:creationId xmlns:p14="http://schemas.microsoft.com/office/powerpoint/2010/main" val="369990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28476-9A45-44A6-1669-C59C1F94B370}"/>
              </a:ext>
            </a:extLst>
          </p:cNvPr>
          <p:cNvSpPr>
            <a:spLocks noGrp="1"/>
          </p:cNvSpPr>
          <p:nvPr>
            <p:ph type="title"/>
          </p:nvPr>
        </p:nvSpPr>
        <p:spPr>
          <a:xfrm>
            <a:off x="1400961" y="1769723"/>
            <a:ext cx="9395669" cy="642628"/>
          </a:xfrm>
        </p:spPr>
        <p:txBody>
          <a:bodyPr>
            <a:normAutofit fontScale="90000"/>
          </a:bodyPr>
          <a:lstStyle/>
          <a:p>
            <a:pPr algn="l"/>
            <a:r>
              <a:rPr lang="ru-RU" dirty="0"/>
              <a:t>Вывод</a:t>
            </a:r>
          </a:p>
        </p:txBody>
      </p:sp>
      <p:sp>
        <p:nvSpPr>
          <p:cNvPr id="4" name="TextBox 3">
            <a:extLst>
              <a:ext uri="{FF2B5EF4-FFF2-40B4-BE49-F238E27FC236}">
                <a16:creationId xmlns:a16="http://schemas.microsoft.com/office/drawing/2014/main" id="{E8B15AF5-236E-0329-A8E8-0AF758D9C190}"/>
              </a:ext>
            </a:extLst>
          </p:cNvPr>
          <p:cNvSpPr txBox="1"/>
          <p:nvPr/>
        </p:nvSpPr>
        <p:spPr>
          <a:xfrm>
            <a:off x="1556084" y="2967335"/>
            <a:ext cx="8444991" cy="671915"/>
          </a:xfrm>
          <a:prstGeom prst="rect">
            <a:avLst/>
          </a:prstGeom>
          <a:noFill/>
        </p:spPr>
        <p:txBody>
          <a:bodyPr wrap="square">
            <a:spAutoFit/>
          </a:bodyPr>
          <a:lstStyle/>
          <a:p>
            <a:pPr marR="902970" indent="-6350" algn="just">
              <a:lnSpc>
                <a:spcPct val="107000"/>
              </a:lnSpc>
              <a:spcAft>
                <a:spcPts val="15"/>
              </a:spcAft>
            </a:pPr>
            <a:r>
              <a:rPr lang="ru-RU" sz="1800" kern="100" dirty="0">
                <a:solidFill>
                  <a:srgbClr val="000000"/>
                </a:solidFill>
                <a:effectLst/>
                <a:latin typeface="Calibri" panose="020F0502020204030204" pitchFamily="34" charset="0"/>
                <a:ea typeface="Calibri" panose="020F0502020204030204" pitchFamily="34" charset="0"/>
              </a:rPr>
              <a:t>В ходе выполнения лабораторной работы было разработано приложение, позволяющее шифровать тексты в режиме однократного гаммирования.</a:t>
            </a:r>
          </a:p>
        </p:txBody>
      </p:sp>
    </p:spTree>
    <p:extLst>
      <p:ext uri="{BB962C8B-B14F-4D97-AF65-F5344CB8AC3E}">
        <p14:creationId xmlns:p14="http://schemas.microsoft.com/office/powerpoint/2010/main" val="32562507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142</TotalTime>
  <Words>218</Words>
  <Application>Microsoft Office PowerPoint</Application>
  <PresentationFormat>Широкоэкранный</PresentationFormat>
  <Paragraphs>13</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vt:i4>
      </vt:variant>
    </vt:vector>
  </HeadingPairs>
  <TitlesOfParts>
    <vt:vector size="14" baseType="lpstr">
      <vt:lpstr>Arial</vt:lpstr>
      <vt:lpstr>Calibri</vt:lpstr>
      <vt:lpstr>Garamond</vt:lpstr>
      <vt:lpstr>Google Sans</vt:lpstr>
      <vt:lpstr>Roboto</vt:lpstr>
      <vt:lpstr>Times New Roman</vt:lpstr>
      <vt:lpstr>Натуральные материалы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Вывод</vt:lpstr>
    </vt:vector>
  </TitlesOfParts>
  <Company>K'onahalla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Булат Исаев</dc:creator>
  <cp:lastModifiedBy>Булат Исаев</cp:lastModifiedBy>
  <cp:revision>11</cp:revision>
  <dcterms:created xsi:type="dcterms:W3CDTF">2023-09-16T13:29:36Z</dcterms:created>
  <dcterms:modified xsi:type="dcterms:W3CDTF">2024-05-22T16:58:34Z</dcterms:modified>
</cp:coreProperties>
</file>