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d3791082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d3791082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3791082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379108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3791082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3791082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Native Argtech</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FFFFFF"/>
                </a:solidFill>
              </a:rPr>
              <a:t>     Panera Bread Broccoli Cheddar Soup 16 oz -</a:t>
            </a:r>
            <a:r>
              <a:rPr lang="en" sz="1550">
                <a:solidFill>
                  <a:srgbClr val="000000"/>
                </a:solidFill>
              </a:rPr>
              <a:t>   </a:t>
            </a:r>
            <a:r>
              <a:rPr lang="en"/>
              <a:t>Amazon.com and Walmart .com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Amazon.com</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information I scraped from the website.</a:t>
            </a:r>
            <a:endParaRPr/>
          </a:p>
          <a:p>
            <a:pPr indent="-342900" lvl="0" marL="457200" rtl="0" algn="l">
              <a:spcBef>
                <a:spcPts val="1600"/>
              </a:spcBef>
              <a:spcAft>
                <a:spcPts val="0"/>
              </a:spcAft>
              <a:buSzPts val="1800"/>
              <a:buChar char="●"/>
            </a:pPr>
            <a:r>
              <a:rPr lang="en"/>
              <a:t>Total ratings: </a:t>
            </a:r>
            <a:r>
              <a:rPr b="1" lang="en" sz="1050">
                <a:solidFill>
                  <a:srgbClr val="000000"/>
                </a:solidFill>
                <a:latin typeface="Calibri"/>
                <a:ea typeface="Calibri"/>
                <a:cs typeface="Calibri"/>
                <a:sym typeface="Calibri"/>
              </a:rPr>
              <a:t>550</a:t>
            </a:r>
            <a:endParaRPr b="1" sz="1050">
              <a:solidFill>
                <a:srgbClr val="000000"/>
              </a:solidFill>
              <a:latin typeface="Calibri"/>
              <a:ea typeface="Calibri"/>
              <a:cs typeface="Calibri"/>
              <a:sym typeface="Calibri"/>
            </a:endParaRPr>
          </a:p>
          <a:p>
            <a:pPr indent="-342900" lvl="0" marL="457200" rtl="0" algn="l">
              <a:spcBef>
                <a:spcPts val="0"/>
              </a:spcBef>
              <a:spcAft>
                <a:spcPts val="0"/>
              </a:spcAft>
              <a:buSzPts val="1800"/>
              <a:buChar char="●"/>
            </a:pPr>
            <a:r>
              <a:rPr lang="en"/>
              <a:t>Price: </a:t>
            </a:r>
            <a:r>
              <a:rPr b="1" lang="en" sz="1050">
                <a:solidFill>
                  <a:srgbClr val="000000"/>
                </a:solidFill>
                <a:latin typeface="Calibri"/>
                <a:ea typeface="Calibri"/>
                <a:cs typeface="Calibri"/>
                <a:sym typeface="Calibri"/>
              </a:rPr>
              <a:t>$4.47</a:t>
            </a:r>
            <a:endParaRPr b="1" sz="1050">
              <a:solidFill>
                <a:srgbClr val="000000"/>
              </a:solidFill>
              <a:latin typeface="Calibri"/>
              <a:ea typeface="Calibri"/>
              <a:cs typeface="Calibri"/>
              <a:sym typeface="Calibri"/>
            </a:endParaRPr>
          </a:p>
          <a:p>
            <a:pPr indent="-342900" lvl="0" marL="457200" rtl="0" algn="l">
              <a:spcBef>
                <a:spcPts val="0"/>
              </a:spcBef>
              <a:spcAft>
                <a:spcPts val="0"/>
              </a:spcAft>
              <a:buSzPts val="1800"/>
              <a:buChar char="●"/>
            </a:pPr>
            <a:r>
              <a:rPr lang="en"/>
              <a:t>Ingredients</a:t>
            </a:r>
            <a:r>
              <a:rPr lang="en" sz="2000"/>
              <a:t>:</a:t>
            </a:r>
            <a:r>
              <a:rPr b="1" lang="en" sz="1250">
                <a:solidFill>
                  <a:srgbClr val="000000"/>
                </a:solidFill>
                <a:latin typeface="Calibri"/>
                <a:ea typeface="Calibri"/>
                <a:cs typeface="Calibri"/>
                <a:sym typeface="Calibri"/>
              </a:rPr>
              <a:t>Water, Milk, Broccoli, Cheddar Cheese ([Pasteurized Milk, Cheese Culture, Salt, Enzymes], Water, Sodium Phosphate, Milkfat, Salt, Apocarotenal [Color]), Heavy Cream, Carrots, Contains 2% or Less of: Seasoning (Modified Corn Starch, Flour [Wheat Flour, Ascorbic Acid Added as Dough Conditioner, Niacin, Reduced Iron, Thiamine Mononitrate, Riboflavin, Folic Acid], Salt, Spices, Extractives of Paprika), Onions, Chicken Base (Chicken Meat and Chicken Juices, Salt, Hydrolyzed Soy and Corn Protein, Sugar, Flavoring, Potato Flour, Autolyzed Yeast Extract, Carrot Powder and Turmeric), Butter (Cream, Salt), Modified Food Starch, Soybean Oil, Dijon Mustard (Water, Vinegar, Mustard Seed, Salt, White Wine, Fruit Pectin, Citric Acid, Tartaric Acid, Sugar, Spice), Nisin Preparation and Hot Pepper Sauce (Vinegar, Red Pepper, Salt).</a:t>
            </a:r>
            <a:endParaRPr b="1" sz="1250">
              <a:solidFill>
                <a:srgbClr val="000000"/>
              </a:solidFill>
              <a:latin typeface="Calibri"/>
              <a:ea typeface="Calibri"/>
              <a:cs typeface="Calibri"/>
              <a:sym typeface="Calibri"/>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Positive comments - Wordcloud</a:t>
            </a:r>
            <a:endParaRPr/>
          </a:p>
        </p:txBody>
      </p:sp>
      <p:pic>
        <p:nvPicPr>
          <p:cNvPr id="80" name="Google Shape;80;p15"/>
          <p:cNvPicPr preferRelativeResize="0"/>
          <p:nvPr/>
        </p:nvPicPr>
        <p:blipFill>
          <a:blip r:embed="rId3">
            <a:alphaModFix/>
          </a:blip>
          <a:stretch>
            <a:fillRect/>
          </a:stretch>
        </p:blipFill>
        <p:spPr>
          <a:xfrm>
            <a:off x="1743525" y="725125"/>
            <a:ext cx="6237950" cy="4418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Critical comments - Wordcloud</a:t>
            </a:r>
            <a:endParaRPr/>
          </a:p>
        </p:txBody>
      </p:sp>
      <p:pic>
        <p:nvPicPr>
          <p:cNvPr id="86" name="Google Shape;86;p16"/>
          <p:cNvPicPr preferRelativeResize="0"/>
          <p:nvPr/>
        </p:nvPicPr>
        <p:blipFill>
          <a:blip r:embed="rId3">
            <a:alphaModFix/>
          </a:blip>
          <a:stretch>
            <a:fillRect/>
          </a:stretch>
        </p:blipFill>
        <p:spPr>
          <a:xfrm>
            <a:off x="1022900" y="832225"/>
            <a:ext cx="7053150" cy="413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