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7" r:id="rId2"/>
    <p:sldId id="258" r:id="rId3"/>
    <p:sldId id="263" r:id="rId4"/>
    <p:sldId id="259" r:id="rId5"/>
    <p:sldId id="262" r:id="rId6"/>
    <p:sldId id="268" r:id="rId7"/>
    <p:sldId id="269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656B0-8267-4D12-B74C-7F97E5AECF14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BB21E-BA22-4A40-A644-E85C64FE58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70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Bulduk</a:t>
            </a: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Bulduk</a:t>
            </a: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601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Bulduk</a:t>
            </a: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925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Bulduk</a:t>
            </a: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6461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Bulduk</a:t>
            </a: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1678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Bulduk</a:t>
            </a: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248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3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16E-4585-475D-9CC6-5410AFF7D1DD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0B60-667A-43C2-8A97-B30F5CBCF68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88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16E-4585-475D-9CC6-5410AFF7D1DD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0B60-667A-43C2-8A97-B30F5CBCF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81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16E-4585-475D-9CC6-5410AFF7D1DD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0B60-667A-43C2-8A97-B30F5CBCF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673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16E-4585-475D-9CC6-5410AFF7D1DD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0B60-667A-43C2-8A97-B30F5CBCF68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738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16E-4585-475D-9CC6-5410AFF7D1DD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0B60-667A-43C2-8A97-B30F5CBCF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800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16E-4585-475D-9CC6-5410AFF7D1DD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0B60-667A-43C2-8A97-B30F5CBCF68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055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16E-4585-475D-9CC6-5410AFF7D1DD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0B60-667A-43C2-8A97-B30F5CBCF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334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16E-4585-475D-9CC6-5410AFF7D1DD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0B60-667A-43C2-8A97-B30F5CBCF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413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16E-4585-475D-9CC6-5410AFF7D1DD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0B60-667A-43C2-8A97-B30F5CBCF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7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16E-4585-475D-9CC6-5410AFF7D1DD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0B60-667A-43C2-8A97-B30F5CBCF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45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16E-4585-475D-9CC6-5410AFF7D1DD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0B60-667A-43C2-8A97-B30F5CBCF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0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16E-4585-475D-9CC6-5410AFF7D1DD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0B60-667A-43C2-8A97-B30F5CBCF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5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16E-4585-475D-9CC6-5410AFF7D1DD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0B60-667A-43C2-8A97-B30F5CBCF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02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16E-4585-475D-9CC6-5410AFF7D1DD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0B60-667A-43C2-8A97-B30F5CBCF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52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16E-4585-475D-9CC6-5410AFF7D1DD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0B60-667A-43C2-8A97-B30F5CBCF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83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16E-4585-475D-9CC6-5410AFF7D1DD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0B60-667A-43C2-8A97-B30F5CBCF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59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16E-4585-475D-9CC6-5410AFF7D1DD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0B60-667A-43C2-8A97-B30F5CBCF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5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DB4F16E-4585-475D-9CC6-5410AFF7D1DD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BE0B60-667A-43C2-8A97-B30F5CBCF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58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419100" y="2011680"/>
            <a:ext cx="7119620" cy="389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 sz="4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Visualisation –</a:t>
            </a:r>
            <a:br>
              <a:rPr lang="en-GB" sz="4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4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Bike rides in Chicago</a:t>
            </a:r>
            <a:br>
              <a:rPr lang="en-GB" sz="4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6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“Data Visualisation”</a:t>
            </a:r>
            <a:br>
              <a:rPr lang="en-GB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6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February 14</a:t>
            </a:r>
            <a:r>
              <a:rPr lang="en-GB" sz="1600" i="1" baseline="30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GB" sz="16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2023</a:t>
            </a:r>
            <a:br>
              <a:rPr lang="en-GB" sz="16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6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Yen &amp; </a:t>
            </a:r>
            <a:r>
              <a:rPr lang="en-GB" sz="1600" i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Bulduk</a:t>
            </a:r>
            <a:br>
              <a:rPr lang="en-GB" sz="16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6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6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IronHack Paris</a:t>
            </a:r>
            <a:br>
              <a:rPr lang="en-GB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 descr="hackroc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7112" y="5021003"/>
            <a:ext cx="1912318" cy="1763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90500" y="127000"/>
            <a:ext cx="10513359" cy="125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2800" b="1" dirty="0">
                <a:latin typeface="Arial"/>
                <a:ea typeface="Arial"/>
                <a:cs typeface="Arial"/>
                <a:sym typeface="Arial"/>
              </a:rPr>
              <a:t>Dataset &amp; Variables </a:t>
            </a:r>
            <a:endParaRPr sz="2800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>
            <a:spLocks noGrp="1"/>
          </p:cNvSpPr>
          <p:nvPr>
            <p:ph idx="1"/>
          </p:nvPr>
        </p:nvSpPr>
        <p:spPr>
          <a:xfrm>
            <a:off x="279399" y="1384300"/>
            <a:ext cx="4607561" cy="517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Bike rides from Chicago, from August 2021 to July 2022: 3,2M+ entries, already cleaned.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None/>
            </a:pPr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Variables: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Bike type (Electric, Classic, Docked)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&amp; Time of ride start / ride end =&gt; To which is extracted Year, Month, Hour, Minute 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 name &amp; id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latitude &amp; longitude / Ending latitude &amp; longitude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(Member or Casual user)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CFE5E8-7159-E06C-A9A1-B986296FB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960" y="2339841"/>
            <a:ext cx="7158019" cy="21783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90500" y="127000"/>
            <a:ext cx="11638948" cy="125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2800" b="1" dirty="0">
                <a:latin typeface="Arial"/>
                <a:ea typeface="Arial"/>
                <a:cs typeface="Arial"/>
                <a:sym typeface="Arial"/>
              </a:rPr>
              <a:t>Challenges</a:t>
            </a:r>
            <a:endParaRPr sz="2800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>
            <a:spLocks noGrp="1"/>
          </p:cNvSpPr>
          <p:nvPr>
            <p:ph idx="1"/>
          </p:nvPr>
        </p:nvSpPr>
        <p:spPr>
          <a:xfrm>
            <a:off x="279399" y="1384301"/>
            <a:ext cx="5969001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variable to analysis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one continuous variable : ride length. Limits the usage of 3D scatter plot for instance.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of data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3.2M+ entries, 800 Mo csv file, which makes some codes’ execution long (up to 5 minutes)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complex charts takes long time</a:t>
            </a:r>
          </a:p>
        </p:txBody>
      </p:sp>
      <p:sp>
        <p:nvSpPr>
          <p:cNvPr id="2" name="Google Shape;114;p3">
            <a:extLst>
              <a:ext uri="{FF2B5EF4-FFF2-40B4-BE49-F238E27FC236}">
                <a16:creationId xmlns:a16="http://schemas.microsoft.com/office/drawing/2014/main" id="{208468DC-109D-CE55-78AA-CDB6C5BBB574}"/>
              </a:ext>
            </a:extLst>
          </p:cNvPr>
          <p:cNvSpPr txBox="1">
            <a:spLocks/>
          </p:cNvSpPr>
          <p:nvPr/>
        </p:nvSpPr>
        <p:spPr>
          <a:xfrm>
            <a:off x="7108524" y="340360"/>
            <a:ext cx="4846320" cy="125730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GB" sz="2800" b="1" dirty="0">
                <a:latin typeface="Arial"/>
                <a:ea typeface="Arial"/>
                <a:cs typeface="Arial"/>
                <a:sym typeface="Arial"/>
              </a:rPr>
              <a:t>Further improvements</a:t>
            </a:r>
            <a:endParaRPr lang="en-GB" sz="2800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46469369-F9ED-56AC-BACB-305C9BA6B3D2}"/>
              </a:ext>
            </a:extLst>
          </p:cNvPr>
          <p:cNvSpPr txBox="1">
            <a:spLocks/>
          </p:cNvSpPr>
          <p:nvPr/>
        </p:nvSpPr>
        <p:spPr>
          <a:xfrm>
            <a:off x="7108524" y="1597660"/>
            <a:ext cx="47244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Harmonisation of colours, labels name, etc.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 tuning the charts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Deeper analysis of the charts, insights, etc.</a:t>
            </a:r>
          </a:p>
        </p:txBody>
      </p:sp>
    </p:spTree>
    <p:extLst>
      <p:ext uri="{BB962C8B-B14F-4D97-AF65-F5344CB8AC3E}">
        <p14:creationId xmlns:p14="http://schemas.microsoft.com/office/powerpoint/2010/main" val="343374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90500" y="127000"/>
            <a:ext cx="10513359" cy="125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2800" b="1" dirty="0">
                <a:latin typeface="Arial"/>
                <a:ea typeface="Arial"/>
                <a:cs typeface="Arial"/>
                <a:sym typeface="Arial"/>
              </a:rPr>
              <a:t>Process </a:t>
            </a:r>
            <a:endParaRPr sz="2800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>
            <a:spLocks noGrp="1"/>
          </p:cNvSpPr>
          <p:nvPr>
            <p:ph idx="1"/>
          </p:nvPr>
        </p:nvSpPr>
        <p:spPr>
          <a:xfrm>
            <a:off x="279399" y="1384300"/>
            <a:ext cx="10866655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SzPts val="1800"/>
              <a:buAutoNum type="arabicPeriod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data (</a:t>
            </a:r>
            <a:r>
              <a:rPr lang="en-GB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value_counts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unique value, etc.), to see every possible split of analysis that can be interesting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SzPts val="1800"/>
              <a:buAutoNum type="arabicPeriod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the chart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SzPts val="1800"/>
              <a:buAutoNum type="arabicPeriod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the codes, adjusting the charts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SzPts val="1800"/>
              <a:buAutoNum type="arabicPeriod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Choosing the most insightful ones to present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AutoNum type="arabicPeriod"/>
            </a:pP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4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>
            <a:extLst>
              <a:ext uri="{FF2B5EF4-FFF2-40B4-BE49-F238E27FC236}">
                <a16:creationId xmlns:a16="http://schemas.microsoft.com/office/drawing/2014/main" id="{E3D56CB3-025D-4620-B58F-09BBD5E2D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717759" y="1384301"/>
            <a:ext cx="3327257" cy="358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19A4362-A2A1-FF1F-2CAA-2634D4458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81" y="1384301"/>
            <a:ext cx="4246160" cy="321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90500" y="127000"/>
            <a:ext cx="10513359" cy="125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Some QUICK FACTS INSIGHTS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7083C2-514B-5977-5BE1-1E303A8F0061}"/>
              </a:ext>
            </a:extLst>
          </p:cNvPr>
          <p:cNvSpPr txBox="1"/>
          <p:nvPr/>
        </p:nvSpPr>
        <p:spPr>
          <a:xfrm>
            <a:off x="1353871" y="5067426"/>
            <a:ext cx="40933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i="1" dirty="0">
                <a:latin typeface="Arial"/>
                <a:ea typeface="Arial"/>
                <a:cs typeface="Arial"/>
                <a:sym typeface="Arial"/>
              </a:rPr>
              <a:t>This shows almost total correlation between number of rides and temperatures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25FB85-13F5-BBA1-503A-149CAF89F621}"/>
              </a:ext>
            </a:extLst>
          </p:cNvPr>
          <p:cNvSpPr txBox="1"/>
          <p:nvPr/>
        </p:nvSpPr>
        <p:spPr>
          <a:xfrm>
            <a:off x="6228081" y="4991066"/>
            <a:ext cx="44037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This shows that people are more likely to use the bike at the end of the day (coming back home from work)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37FEE8-E269-ABF3-4D63-1948641CBF74}"/>
              </a:ext>
            </a:extLst>
          </p:cNvPr>
          <p:cNvSpPr txBox="1"/>
          <p:nvPr/>
        </p:nvSpPr>
        <p:spPr>
          <a:xfrm>
            <a:off x="2281266" y="6067113"/>
            <a:ext cx="8822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Arial"/>
                <a:ea typeface="Arial"/>
                <a:cs typeface="Arial"/>
                <a:sym typeface="Arial"/>
              </a:rPr>
              <a:t>All those graphics can be used to adapt services, communications, etc.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BD48D51-5E02-CB38-C835-16C94A6644F8}"/>
              </a:ext>
            </a:extLst>
          </p:cNvPr>
          <p:cNvSpPr/>
          <p:nvPr/>
        </p:nvSpPr>
        <p:spPr>
          <a:xfrm>
            <a:off x="9197849" y="1639511"/>
            <a:ext cx="474471" cy="285120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88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90500" y="127000"/>
            <a:ext cx="10513359" cy="125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Some QUICK FACTS INSIGHTS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37FEE8-E269-ABF3-4D63-1948641CBF74}"/>
              </a:ext>
            </a:extLst>
          </p:cNvPr>
          <p:cNvSpPr txBox="1"/>
          <p:nvPr/>
        </p:nvSpPr>
        <p:spPr>
          <a:xfrm>
            <a:off x="3480146" y="6283975"/>
            <a:ext cx="8822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Arial"/>
                <a:ea typeface="Arial"/>
                <a:cs typeface="Arial"/>
                <a:sym typeface="Arial"/>
              </a:rPr>
              <a:t>All those graphics can be used to adapt services, communications, etc.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B2B18FC-AC69-899E-6139-D42A4C28E0EA}"/>
              </a:ext>
            </a:extLst>
          </p:cNvPr>
          <p:cNvSpPr txBox="1"/>
          <p:nvPr/>
        </p:nvSpPr>
        <p:spPr>
          <a:xfrm>
            <a:off x="1232264" y="5241263"/>
            <a:ext cx="41394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Casual members represents almost half of the users in summer (tourists?), but less than 1/3 during fall &amp; winter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133B37-C1B6-A31B-2BD3-0A8AFF847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1181079"/>
            <a:ext cx="4763868" cy="338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663C8E6-E0BA-07B5-88CE-47F00ACDBAD9}"/>
              </a:ext>
            </a:extLst>
          </p:cNvPr>
          <p:cNvSpPr txBox="1"/>
          <p:nvPr/>
        </p:nvSpPr>
        <p:spPr>
          <a:xfrm>
            <a:off x="7040880" y="5200230"/>
            <a:ext cx="47638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Electric and Classic tends to be used for shorter time (mean ≈ 10), most usage under 10 minutes </a:t>
            </a:r>
          </a:p>
          <a:p>
            <a:pPr algn="ctr"/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Docked bike are used for longer time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CDD34F-D554-ED3D-4BD7-71E54B507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36" y="1181079"/>
            <a:ext cx="4480998" cy="3604281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7D2C94A-86D8-00EF-4588-820122C93952}"/>
              </a:ext>
            </a:extLst>
          </p:cNvPr>
          <p:cNvSpPr/>
          <p:nvPr/>
        </p:nvSpPr>
        <p:spPr>
          <a:xfrm>
            <a:off x="7335520" y="3233419"/>
            <a:ext cx="2702559" cy="59690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021E3B4-5CC2-A67B-C9A9-935B01257F72}"/>
              </a:ext>
            </a:extLst>
          </p:cNvPr>
          <p:cNvSpPr/>
          <p:nvPr/>
        </p:nvSpPr>
        <p:spPr>
          <a:xfrm>
            <a:off x="10332719" y="2113281"/>
            <a:ext cx="751841" cy="142112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46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4;p3">
            <a:extLst>
              <a:ext uri="{FF2B5EF4-FFF2-40B4-BE49-F238E27FC236}">
                <a16:creationId xmlns:a16="http://schemas.microsoft.com/office/drawing/2014/main" id="{D80E10C2-8CC0-DC47-5D55-5569644A9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500" y="127000"/>
            <a:ext cx="10513359" cy="125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Others graphics in multiple format…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1A0D96-1AB0-DBE9-0DF2-2517EC63E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99" y="1098407"/>
            <a:ext cx="2115705" cy="204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403A3B-6AB5-0064-0F91-98455775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200" y="1078088"/>
            <a:ext cx="2037574" cy="204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26E7349-FE40-E7CC-070C-A3B1CDCC0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" y="3905394"/>
            <a:ext cx="2927338" cy="2224974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4A4058B-7E12-C94B-AD3E-FAD1BA2F1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54" y="3905394"/>
            <a:ext cx="4130940" cy="222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862AF64-CB4F-B1A1-AF08-2B6C49DC91DF}"/>
              </a:ext>
            </a:extLst>
          </p:cNvPr>
          <p:cNvSpPr txBox="1"/>
          <p:nvPr/>
        </p:nvSpPr>
        <p:spPr>
          <a:xfrm>
            <a:off x="534581" y="3119121"/>
            <a:ext cx="235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i="1" dirty="0">
                <a:latin typeface="Arial"/>
                <a:ea typeface="Arial"/>
                <a:cs typeface="Arial"/>
                <a:sym typeface="Arial"/>
              </a:rPr>
              <a:t>Proportion of usage per type of bike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6A1A96D-2D67-14EF-810B-3FC6A62D31D9}"/>
              </a:ext>
            </a:extLst>
          </p:cNvPr>
          <p:cNvSpPr txBox="1"/>
          <p:nvPr/>
        </p:nvSpPr>
        <p:spPr>
          <a:xfrm>
            <a:off x="3096260" y="3139440"/>
            <a:ext cx="235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i="1" dirty="0">
                <a:latin typeface="Arial"/>
                <a:ea typeface="Arial"/>
                <a:cs typeface="Arial"/>
                <a:sym typeface="Arial"/>
              </a:rPr>
              <a:t>Sum of rides showed in radar format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38A969-077F-17CA-705E-1DC82CC30916}"/>
              </a:ext>
            </a:extLst>
          </p:cNvPr>
          <p:cNvSpPr txBox="1"/>
          <p:nvPr/>
        </p:nvSpPr>
        <p:spPr>
          <a:xfrm>
            <a:off x="6075681" y="3139440"/>
            <a:ext cx="235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i="1" dirty="0">
                <a:latin typeface="Arial"/>
                <a:ea typeface="Arial"/>
                <a:cs typeface="Arial"/>
                <a:sym typeface="Arial"/>
              </a:rPr>
              <a:t>Scatter plot of usage of bikes on the 4</a:t>
            </a:r>
            <a:r>
              <a:rPr lang="en-GB" sz="1200" i="1" baseline="30000" dirty="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GB" sz="1200" i="1" dirty="0">
                <a:latin typeface="Arial"/>
                <a:ea typeface="Arial"/>
                <a:cs typeface="Arial"/>
                <a:sym typeface="Arial"/>
              </a:rPr>
              <a:t> July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20EC411-A6CA-DBBC-21C7-D821BD963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67" y="1098407"/>
            <a:ext cx="2563792" cy="204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100CFC2-B1A7-32C3-8D2F-D3E9E703B0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056" y="1098407"/>
            <a:ext cx="2424538" cy="204103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FA03BBB-A568-67AA-45F0-F0B00C5E0ED3}"/>
              </a:ext>
            </a:extLst>
          </p:cNvPr>
          <p:cNvSpPr txBox="1"/>
          <p:nvPr/>
        </p:nvSpPr>
        <p:spPr>
          <a:xfrm>
            <a:off x="9213495" y="3139440"/>
            <a:ext cx="235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i="1" dirty="0">
                <a:latin typeface="Arial"/>
                <a:ea typeface="Arial"/>
                <a:cs typeface="Arial"/>
                <a:sym typeface="Arial"/>
              </a:rPr>
              <a:t>Line plot of usage of ride length per month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6CCE603-3ED9-0FB3-244D-D6031F6BFFC5}"/>
              </a:ext>
            </a:extLst>
          </p:cNvPr>
          <p:cNvSpPr txBox="1"/>
          <p:nvPr/>
        </p:nvSpPr>
        <p:spPr>
          <a:xfrm>
            <a:off x="737229" y="6177977"/>
            <a:ext cx="235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i="1" dirty="0">
                <a:latin typeface="Arial"/>
                <a:ea typeface="Arial"/>
                <a:cs typeface="Arial"/>
                <a:sym typeface="Arial"/>
              </a:rPr>
              <a:t>Start point Heatmap, first try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C4DFE56-E2DA-52F4-D27D-74D0531A6DE7}"/>
              </a:ext>
            </a:extLst>
          </p:cNvPr>
          <p:cNvSpPr txBox="1"/>
          <p:nvPr/>
        </p:nvSpPr>
        <p:spPr>
          <a:xfrm>
            <a:off x="8245699" y="6177977"/>
            <a:ext cx="235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i="1" dirty="0">
                <a:latin typeface="Arial"/>
                <a:ea typeface="Arial"/>
                <a:cs typeface="Arial"/>
                <a:sym typeface="Arial"/>
              </a:rPr>
              <a:t>Area plot of total rides per month per bikes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1F5A88A-BD2A-61F7-02D8-947F24BAE0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576" y="3903412"/>
            <a:ext cx="3040836" cy="222695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4B964F4-4A16-8966-539C-52A088ACC23B}"/>
              </a:ext>
            </a:extLst>
          </p:cNvPr>
          <p:cNvSpPr txBox="1"/>
          <p:nvPr/>
        </p:nvSpPr>
        <p:spPr>
          <a:xfrm>
            <a:off x="4293944" y="6177977"/>
            <a:ext cx="235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i="1" dirty="0">
                <a:latin typeface="Arial"/>
                <a:ea typeface="Arial"/>
                <a:cs typeface="Arial"/>
                <a:sym typeface="Arial"/>
              </a:rPr>
              <a:t>Multiple box plot of rides length per month </a:t>
            </a:r>
          </a:p>
        </p:txBody>
      </p:sp>
    </p:spTree>
    <p:extLst>
      <p:ext uri="{BB962C8B-B14F-4D97-AF65-F5344CB8AC3E}">
        <p14:creationId xmlns:p14="http://schemas.microsoft.com/office/powerpoint/2010/main" val="163439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90500" y="127000"/>
            <a:ext cx="10513359" cy="125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Focus on the heatmap generation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83A9EC-FBAC-03FC-5A57-430FD6AF6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61" y="1943101"/>
            <a:ext cx="10566673" cy="41935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BC35238-1DF4-046F-BE45-15A596DD4549}"/>
              </a:ext>
            </a:extLst>
          </p:cNvPr>
          <p:cNvSpPr txBox="1"/>
          <p:nvPr/>
        </p:nvSpPr>
        <p:spPr>
          <a:xfrm>
            <a:off x="2126345" y="1479035"/>
            <a:ext cx="793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Heatmap of the starting point of docked bikes ride on the 4</a:t>
            </a:r>
            <a:r>
              <a:rPr lang="en-US" i="1" baseline="30000" dirty="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 of July</a:t>
            </a:r>
          </a:p>
        </p:txBody>
      </p:sp>
    </p:spTree>
    <p:extLst>
      <p:ext uri="{BB962C8B-B14F-4D97-AF65-F5344CB8AC3E}">
        <p14:creationId xmlns:p14="http://schemas.microsoft.com/office/powerpoint/2010/main" val="254305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419100" y="2011680"/>
            <a:ext cx="7119620" cy="389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 sz="4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 !</a:t>
            </a: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66022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502</TotalTime>
  <Words>435</Words>
  <Application>Microsoft Office PowerPoint</Application>
  <PresentationFormat>Grand écran</PresentationFormat>
  <Paragraphs>56</Paragraphs>
  <Slides>9</Slides>
  <Notes>8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Secteur</vt:lpstr>
      <vt:lpstr>Data Visualisation – Bike rides in Chicago  “Data Visualisation”  February 14th, 2023  By Yen &amp; Bulduk  IronHack Paris </vt:lpstr>
      <vt:lpstr>Dataset &amp; Variables </vt:lpstr>
      <vt:lpstr>Challenges</vt:lpstr>
      <vt:lpstr>Process </vt:lpstr>
      <vt:lpstr>Some QUICK FACTS INSIGHTS</vt:lpstr>
      <vt:lpstr>Some QUICK FACTS INSIGHTS</vt:lpstr>
      <vt:lpstr>Others graphics in multiple format…</vt:lpstr>
      <vt:lpstr>Focus on the heatmap generation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– Sea pollution in Queensland  “Data Preparation”  February 7th, 2023  By Yunke &amp; Bulduk  IronHack Paris </dc:title>
  <dc:creator>bulduk.eker@gmail.com</dc:creator>
  <cp:lastModifiedBy>bulduk.eker@gmail.com</cp:lastModifiedBy>
  <cp:revision>14</cp:revision>
  <dcterms:created xsi:type="dcterms:W3CDTF">2023-02-06T15:28:02Z</dcterms:created>
  <dcterms:modified xsi:type="dcterms:W3CDTF">2023-02-14T10:26:50Z</dcterms:modified>
</cp:coreProperties>
</file>