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63" r:id="rId5"/>
    <p:sldId id="279" r:id="rId6"/>
    <p:sldId id="280" r:id="rId7"/>
    <p:sldId id="277" r:id="rId8"/>
    <p:sldId id="278" r:id="rId9"/>
    <p:sldId id="281" r:id="rId10"/>
    <p:sldId id="282" r:id="rId11"/>
    <p:sldId id="294" r:id="rId12"/>
    <p:sldId id="295" r:id="rId13"/>
    <p:sldId id="297" r:id="rId14"/>
    <p:sldId id="298" r:id="rId15"/>
    <p:sldId id="301" r:id="rId16"/>
    <p:sldId id="296" r:id="rId17"/>
    <p:sldId id="299" r:id="rId18"/>
    <p:sldId id="290" r:id="rId19"/>
    <p:sldId id="293" r:id="rId20"/>
    <p:sldId id="292" r:id="rId21"/>
    <p:sldId id="29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300" r:id="rId30"/>
    <p:sldId id="265" r:id="rId3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71036" autoAdjust="0"/>
  </p:normalViewPr>
  <p:slideViewPr>
    <p:cSldViewPr snapToGrid="0" snapToObjects="1">
      <p:cViewPr varScale="1">
        <p:scale>
          <a:sx n="50" d="100"/>
          <a:sy n="50" d="100"/>
        </p:scale>
        <p:origin x="111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02"/>
    </p:cViewPr>
  </p:sorterViewPr>
  <p:notesViewPr>
    <p:cSldViewPr snapToGrid="0" snapToObjects="1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55C91-67BA-4447-AE6F-325D9093EF54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939E2-2BBE-9640-A681-74C4DED86A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525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485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本次比赛没有涉及到过多的融合，本身训练数据有很多的问题，融合效果反而会下降。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716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硬核融合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818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658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0206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4851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85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权威性，实质上也是纸老虎，参与队伍好几千，最后和你竞争的也就</a:t>
            </a:r>
            <a:r>
              <a:rPr lang="en-US" altLang="zh-CN" dirty="0" smtClean="0"/>
              <a:t>20-30</a:t>
            </a:r>
            <a:r>
              <a:rPr lang="zh-CN" altLang="en-US" dirty="0" smtClean="0"/>
              <a:t>只队伍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532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由复赛</a:t>
            </a:r>
            <a:r>
              <a:rPr lang="en-US" altLang="zh-CN" dirty="0" smtClean="0"/>
              <a:t>B</a:t>
            </a:r>
            <a:r>
              <a:rPr lang="zh-CN" altLang="en-US" dirty="0" smtClean="0"/>
              <a:t>榜决定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44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39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确定大致技术路线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492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455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16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5000</a:t>
            </a:r>
            <a:r>
              <a:rPr lang="zh-CN" altLang="en-US" dirty="0" smtClean="0"/>
              <a:t>条数据，大概</a:t>
            </a:r>
            <a:r>
              <a:rPr lang="en-US" altLang="zh-CN" dirty="0" smtClean="0"/>
              <a:t>3200</a:t>
            </a:r>
            <a:r>
              <a:rPr lang="zh-CN" altLang="en-US" dirty="0" smtClean="0"/>
              <a:t>个实体，从最长的词开始匹配也不能完全解决这个问题</a:t>
            </a:r>
            <a:endParaRPr lang="en-US" altLang="zh-CN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训练集中没有空格，所有英文单词都聚合在一起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487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61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1279"/>
            <a:ext cx="9144000" cy="213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" y="60576"/>
            <a:ext cx="1085088" cy="10789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lang="en-US" altLang="zh-CN" sz="4800" b="1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156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00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26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297"/>
            <a:ext cx="8229600" cy="663371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433FF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2">
            <a:alphaModFix amt="35000"/>
          </a:blip>
          <a:srcRect/>
          <a:stretch>
            <a:fillRect/>
          </a:stretch>
        </p:blipFill>
        <p:spPr bwMode="auto">
          <a:xfrm>
            <a:off x="8406234" y="154685"/>
            <a:ext cx="580032" cy="58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184565"/>
            <a:ext cx="8229600" cy="5068154"/>
          </a:xfrm>
        </p:spPr>
        <p:txBody>
          <a:bodyPr/>
          <a:lstStyle>
            <a:lvl1pPr marL="342900" indent="-342900">
              <a:buClr>
                <a:srgbClr val="FF0000"/>
              </a:buClr>
              <a:buFont typeface="ZapfDingbatsITC" charset="0"/>
              <a:buChar char="❈"/>
              <a:defRPr/>
            </a:lvl1pPr>
            <a:lvl2pPr marL="742950" indent="-285750">
              <a:buClr>
                <a:srgbClr val="FF0000"/>
              </a:buClr>
              <a:buFont typeface="ArialUnicodeMS" charset="0"/>
              <a:buChar char="❆"/>
              <a:defRPr/>
            </a:lvl2pPr>
            <a:lvl3pPr marL="1143000" indent="-228600">
              <a:buClr>
                <a:srgbClr val="FF0000"/>
              </a:buClr>
              <a:buFont typeface="ZapfDingbatsITC" charset="0"/>
              <a:buChar char="❁"/>
              <a:defRPr/>
            </a:lvl3pPr>
            <a:lvl4pPr marL="1600200" indent="-228600">
              <a:buClr>
                <a:srgbClr val="FF0000"/>
              </a:buClr>
              <a:buFont typeface="ZapfDingbatsITC" charset="0"/>
              <a:buChar char="✥"/>
              <a:defRPr/>
            </a:lvl4pPr>
            <a:lvl5pPr marL="2057400" indent="-228600">
              <a:buClr>
                <a:srgbClr val="FF0000"/>
              </a:buClr>
              <a:buFont typeface="Wingdings" charset="2"/>
              <a:buChar char="Ø"/>
              <a:defRPr/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909"/>
            <a:ext cx="9144000" cy="21336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318901" y="6407510"/>
            <a:ext cx="67700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Beijing</a:t>
            </a:r>
            <a:r>
              <a:rPr lang="zh-CN" altLang="en-US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 </a:t>
            </a:r>
            <a:r>
              <a:rPr lang="en-US" altLang="zh-CN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Institute</a:t>
            </a:r>
            <a:r>
              <a:rPr lang="zh-CN" altLang="en-US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 </a:t>
            </a:r>
            <a:r>
              <a:rPr lang="en-US" altLang="zh-CN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of</a:t>
            </a:r>
            <a:r>
              <a:rPr lang="zh-CN" altLang="en-US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 </a:t>
            </a:r>
            <a:r>
              <a:rPr lang="en-US" altLang="zh-CN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Technology</a:t>
            </a:r>
            <a:r>
              <a:rPr lang="zh-CN" altLang="en-US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 ∙ </a:t>
            </a:r>
            <a:r>
              <a:rPr lang="en-US" altLang="zh-CN" sz="2400" b="1" kern="120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urlz MT" charset="0"/>
                <a:ea typeface="Curlz MT" charset="0"/>
                <a:cs typeface="Curlz MT" charset="0"/>
              </a:rPr>
              <a:t>DataHammer</a:t>
            </a:r>
            <a:r>
              <a:rPr lang="zh-CN" altLang="en-US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urlz MT" charset="0"/>
                <a:ea typeface="Curlz MT" charset="0"/>
                <a:cs typeface="Curlz MT" charset="0"/>
              </a:rPr>
              <a:t> </a:t>
            </a:r>
            <a:r>
              <a:rPr lang="en-US" altLang="zh-CN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urlz MT" charset="0"/>
                <a:ea typeface="Curlz MT" charset="0"/>
                <a:cs typeface="Curlz MT" charset="0"/>
              </a:rPr>
              <a:t>Group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98" y="6263894"/>
            <a:ext cx="9144000" cy="213360"/>
          </a:xfrm>
          <a:prstGeom prst="rect">
            <a:avLst/>
          </a:prstGeom>
        </p:spPr>
      </p:pic>
      <p:sp>
        <p:nvSpPr>
          <p:cNvPr id="12" name="Date Placeholder 18"/>
          <p:cNvSpPr>
            <a:spLocks noGrp="1"/>
          </p:cNvSpPr>
          <p:nvPr>
            <p:ph type="dt" sz="half" idx="10"/>
          </p:nvPr>
        </p:nvSpPr>
        <p:spPr>
          <a:xfrm>
            <a:off x="207819" y="6467186"/>
            <a:ext cx="1111082" cy="390814"/>
          </a:xfrm>
        </p:spPr>
        <p:txBody>
          <a:bodyPr/>
          <a:lstStyle>
            <a:lvl1pPr>
              <a:defRPr sz="2000"/>
            </a:lvl1pPr>
          </a:lstStyle>
          <a:p>
            <a:fld id="{A1D07F22-6007-5747-97C5-ACB9B8DD2B95}" type="datetimeFigureOut">
              <a:rPr kumimoji="1" lang="zh-CN" altLang="en-US" smtClean="0"/>
              <a:pPr/>
              <a:t>2019/12/26</a:t>
            </a:fld>
            <a:endParaRPr kumimoji="1" lang="zh-CN" altLang="en-US" dirty="0"/>
          </a:p>
        </p:txBody>
      </p:sp>
      <p:sp>
        <p:nvSpPr>
          <p:cNvPr id="13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8088959" y="6467187"/>
            <a:ext cx="897307" cy="390814"/>
          </a:xfrm>
        </p:spPr>
        <p:txBody>
          <a:bodyPr/>
          <a:lstStyle>
            <a:lvl1pPr>
              <a:defRPr sz="2000"/>
            </a:lvl1pPr>
          </a:lstStyle>
          <a:p>
            <a:fld id="{B77A552E-E01A-124E-8860-02CC8B25EBA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12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508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746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42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94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958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52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67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7F22-6007-5747-97C5-ACB9B8DD2B95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A552E-E01A-124E-8860-02CC8B25EB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16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 smtClean="0"/>
              <a:t>2019 CCF</a:t>
            </a:r>
            <a:r>
              <a:rPr lang="zh-CN" altLang="en-US" sz="3600" dirty="0" smtClean="0"/>
              <a:t>大数据与计算智能大赛</a:t>
            </a:r>
            <a:r>
              <a:rPr lang="en-US" altLang="zh-CN" sz="3600" baseline="-25000" dirty="0" smtClean="0"/>
              <a:t>7th</a:t>
            </a:r>
            <a:br>
              <a:rPr lang="en-US" altLang="zh-CN" sz="3600" baseline="-25000" dirty="0" smtClean="0"/>
            </a:br>
            <a:r>
              <a:rPr lang="en-US" altLang="zh-CN" sz="3600" baseline="-25000" dirty="0" smtClean="0"/>
              <a:t/>
            </a:r>
            <a:br>
              <a:rPr lang="en-US" altLang="zh-CN" sz="3600" baseline="-25000" dirty="0" smtClean="0"/>
            </a:br>
            <a:r>
              <a:rPr lang="zh-CN" altLang="en-US" sz="3200" dirty="0" smtClean="0"/>
              <a:t>互联网</a:t>
            </a:r>
            <a:r>
              <a:rPr lang="zh-CN" altLang="en-US" sz="3200" dirty="0"/>
              <a:t>金融新实体</a:t>
            </a:r>
            <a:r>
              <a:rPr lang="zh-CN" altLang="en-US" sz="3200" dirty="0" smtClean="0"/>
              <a:t>发现</a:t>
            </a:r>
            <a:endParaRPr lang="zh-CN" altLang="en-US" sz="32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2019.10.8-2019.11.18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42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数据预处理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生成训练数据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直接使用官方给的训练数据，生成</a:t>
            </a:r>
            <a:r>
              <a:rPr lang="en-US" altLang="zh-CN" dirty="0" smtClean="0"/>
              <a:t>BIO</a:t>
            </a:r>
          </a:p>
          <a:p>
            <a:pPr lvl="1"/>
            <a:r>
              <a:rPr lang="zh-CN" altLang="en-US" dirty="0" smtClean="0"/>
              <a:t>先获取训练集中标注出的所有实体词典，然后用词典去覆盖每条训练数据，生成</a:t>
            </a:r>
            <a:r>
              <a:rPr lang="en-US" altLang="zh-CN" dirty="0" smtClean="0"/>
              <a:t>BIO</a:t>
            </a:r>
          </a:p>
          <a:p>
            <a:pPr lvl="1"/>
            <a:r>
              <a:rPr lang="zh-CN" altLang="en-US" dirty="0" smtClean="0"/>
              <a:t>对英文实体的标注</a:t>
            </a:r>
            <a:endParaRPr lang="en-US" altLang="zh-CN" dirty="0" smtClean="0"/>
          </a:p>
          <a:p>
            <a:r>
              <a:rPr lang="zh-CN" altLang="en-US" dirty="0" smtClean="0"/>
              <a:t>存在的问题（语义漂移）</a:t>
            </a:r>
            <a:endParaRPr lang="en-US" altLang="zh-CN" dirty="0" smtClean="0"/>
          </a:p>
          <a:p>
            <a:pPr lvl="1"/>
            <a:r>
              <a:rPr lang="zh-CN" altLang="en-US" dirty="0"/>
              <a:t>错</a:t>
            </a:r>
            <a:r>
              <a:rPr lang="zh-CN" altLang="en-US" dirty="0" smtClean="0"/>
              <a:t>标，大咖</a:t>
            </a:r>
            <a:r>
              <a:rPr lang="zh-CN" altLang="en-US" dirty="0" smtClean="0">
                <a:solidFill>
                  <a:srgbClr val="FF0000"/>
                </a:solidFill>
              </a:rPr>
              <a:t>云集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标注不全，</a:t>
            </a:r>
            <a:r>
              <a:rPr lang="zh-CN" altLang="en-US" dirty="0" smtClean="0">
                <a:solidFill>
                  <a:srgbClr val="FF0000"/>
                </a:solidFill>
              </a:rPr>
              <a:t>腾讯</a:t>
            </a:r>
            <a:r>
              <a:rPr lang="zh-CN" altLang="en-US" dirty="0" smtClean="0"/>
              <a:t>控股（词典太小）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Coin</a:t>
            </a:r>
            <a:r>
              <a:rPr lang="en-US" altLang="zh-CN" dirty="0" err="1" smtClean="0">
                <a:solidFill>
                  <a:srgbClr val="FF0000"/>
                </a:solidFill>
              </a:rPr>
              <a:t>base</a:t>
            </a:r>
            <a:r>
              <a:rPr lang="zh-CN" altLang="en-US" dirty="0" smtClean="0"/>
              <a:t>，训练集中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是实体，但没有</a:t>
            </a:r>
            <a:r>
              <a:rPr lang="en-US" altLang="zh-CN" dirty="0" err="1" smtClean="0"/>
              <a:t>Coinbase</a:t>
            </a:r>
            <a:endParaRPr lang="en-US" altLang="zh-CN" dirty="0" smtClean="0"/>
          </a:p>
          <a:p>
            <a:r>
              <a:rPr lang="zh-CN" altLang="en-US" dirty="0" smtClean="0"/>
              <a:t>如何解决：手工塞选出争议较大的实体，主要是两个字的实体这个问题比较严重。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09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整个比赛只用了一个模型，</a:t>
            </a:r>
            <a:r>
              <a:rPr lang="en-US" altLang="zh-CN" dirty="0" smtClean="0"/>
              <a:t>BERT+CRF</a:t>
            </a:r>
          </a:p>
          <a:p>
            <a:r>
              <a:rPr lang="zh-CN" altLang="en-US" dirty="0" smtClean="0"/>
              <a:t>尝试过</a:t>
            </a:r>
            <a:r>
              <a:rPr lang="en-US" altLang="zh-CN" dirty="0" err="1" smtClean="0"/>
              <a:t>BERT+Softmax</a:t>
            </a:r>
            <a:r>
              <a:rPr lang="zh-CN" altLang="en-US" dirty="0" smtClean="0"/>
              <a:t>（效果不行）</a:t>
            </a:r>
            <a:endParaRPr lang="en-US" altLang="zh-CN" dirty="0" smtClean="0"/>
          </a:p>
          <a:p>
            <a:r>
              <a:rPr lang="en-US" altLang="zh-CN" dirty="0" smtClean="0"/>
              <a:t>BERT+LSTM+CRF</a:t>
            </a:r>
            <a:r>
              <a:rPr lang="zh-CN" altLang="en-US" dirty="0" smtClean="0"/>
              <a:t>效果不如</a:t>
            </a:r>
            <a:r>
              <a:rPr lang="en-US" altLang="zh-CN" dirty="0" smtClean="0"/>
              <a:t>BERT+CRF</a:t>
            </a:r>
          </a:p>
          <a:p>
            <a:r>
              <a:rPr lang="zh-CN" altLang="en-US" dirty="0" smtClean="0"/>
              <a:t>其他预训练模型没有尝试过，个人感觉区别不大。</a:t>
            </a:r>
            <a:endParaRPr lang="en-US" altLang="zh-CN" dirty="0" smtClean="0"/>
          </a:p>
          <a:p>
            <a:r>
              <a:rPr lang="zh-CN" altLang="en-US" dirty="0"/>
              <a:t>调</a:t>
            </a:r>
            <a:r>
              <a:rPr lang="zh-CN" altLang="en-US" dirty="0" smtClean="0"/>
              <a:t>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max_length</a:t>
            </a:r>
            <a:r>
              <a:rPr lang="en-US" altLang="zh-CN" dirty="0" smtClean="0"/>
              <a:t> 512</a:t>
            </a:r>
          </a:p>
          <a:p>
            <a:pPr lvl="1"/>
            <a:r>
              <a:rPr lang="en-US" altLang="zh-CN" dirty="0" err="1"/>
              <a:t>l</a:t>
            </a:r>
            <a:r>
              <a:rPr lang="en-US" altLang="zh-CN" dirty="0" err="1" smtClean="0"/>
              <a:t>earning_rate</a:t>
            </a:r>
            <a:r>
              <a:rPr lang="en-US" altLang="zh-CN" dirty="0" smtClean="0"/>
              <a:t> 1e-5</a:t>
            </a:r>
          </a:p>
          <a:p>
            <a:pPr lvl="1"/>
            <a:r>
              <a:rPr lang="en-US" altLang="zh-CN" dirty="0" err="1" smtClean="0"/>
              <a:t>batch_size</a:t>
            </a:r>
            <a:r>
              <a:rPr lang="en-US" altLang="zh-CN" dirty="0" smtClean="0"/>
              <a:t>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4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Tokenize</a:t>
            </a:r>
            <a:endParaRPr lang="en-US" altLang="zh-CN" dirty="0"/>
          </a:p>
          <a:p>
            <a:pPr lvl="1"/>
            <a:r>
              <a:rPr lang="en-US" altLang="zh-CN" dirty="0" err="1" smtClean="0"/>
              <a:t>WordPiece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word</a:t>
            </a:r>
            <a:r>
              <a:rPr lang="zh-CN" altLang="en-US" dirty="0"/>
              <a:t>拆成</a:t>
            </a:r>
            <a:r>
              <a:rPr lang="en-US" altLang="zh-CN" dirty="0" smtClean="0"/>
              <a:t>piece</a:t>
            </a:r>
            <a:r>
              <a:rPr lang="zh-CN" altLang="en-US" dirty="0" smtClean="0"/>
              <a:t>。</a:t>
            </a:r>
            <a:r>
              <a:rPr lang="zh-CN" altLang="en-US" dirty="0"/>
              <a:t>英语中不同后缀的词非常的多，就会使得词表变的</a:t>
            </a:r>
            <a:r>
              <a:rPr lang="zh-CN" altLang="en-US" dirty="0" smtClean="0"/>
              <a:t>很大。</a:t>
            </a:r>
            <a:endParaRPr lang="en-US" altLang="zh-CN" dirty="0"/>
          </a:p>
          <a:p>
            <a:pPr lvl="1"/>
            <a:r>
              <a:rPr lang="zh-CN" altLang="en-US" dirty="0" smtClean="0"/>
              <a:t>中文直接按字</a:t>
            </a:r>
            <a:r>
              <a:rPr lang="en-US" altLang="zh-CN" dirty="0" smtClean="0"/>
              <a:t>tokenize</a:t>
            </a:r>
            <a:r>
              <a:rPr lang="zh-CN" altLang="en-US" dirty="0" smtClean="0"/>
              <a:t>，英语单词拆成以字母为单位。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</a:t>
            </a:r>
            <a:r>
              <a:rPr lang="en-US" altLang="zh-CN" dirty="0" err="1" smtClean="0"/>
              <a:t>max_length</a:t>
            </a:r>
            <a:r>
              <a:rPr lang="zh-CN" altLang="en-US" dirty="0" smtClean="0"/>
              <a:t>分句，不然</a:t>
            </a:r>
            <a:r>
              <a:rPr lang="en-US" altLang="zh-CN" dirty="0" err="1" smtClean="0"/>
              <a:t>bert</a:t>
            </a:r>
            <a:r>
              <a:rPr lang="zh-CN" altLang="en-US" dirty="0" smtClean="0"/>
              <a:t>会将去掉后面的词，影响效果。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3162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后处理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实体补全：利用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和模型输出对英文，数字，后缀。利用后缀词典进行文本匹配（观察训练实体词典，抽取高频后缀）。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Coin</a:t>
            </a:r>
            <a:r>
              <a:rPr lang="en-US" altLang="zh-CN" dirty="0" err="1" smtClean="0">
                <a:solidFill>
                  <a:srgbClr val="FF0000"/>
                </a:solidFill>
              </a:rPr>
              <a:t>base</a:t>
            </a:r>
            <a:r>
              <a:rPr lang="zh-CN" altLang="en-US" dirty="0" smtClean="0">
                <a:solidFill>
                  <a:srgbClr val="FF0000"/>
                </a:solidFill>
              </a:rPr>
              <a:t>外汇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… </a:t>
            </a:r>
            <a:r>
              <a:rPr lang="zh-CN" altLang="en-US" dirty="0" smtClean="0"/>
              <a:t>补全为</a:t>
            </a:r>
            <a:r>
              <a:rPr lang="en-US" altLang="zh-CN" dirty="0" err="1" smtClean="0"/>
              <a:t>Coinbase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腾</a:t>
            </a:r>
            <a:r>
              <a:rPr lang="zh-CN" altLang="en-US" dirty="0" smtClean="0">
                <a:solidFill>
                  <a:srgbClr val="FF0000"/>
                </a:solidFill>
              </a:rPr>
              <a:t>讯</a:t>
            </a:r>
            <a:r>
              <a:rPr lang="zh-CN" altLang="en-US" dirty="0" smtClean="0"/>
              <a:t>控股对</a:t>
            </a:r>
            <a:r>
              <a:rPr lang="en-US" altLang="zh-CN" dirty="0" smtClean="0"/>
              <a:t>… </a:t>
            </a:r>
            <a:r>
              <a:rPr lang="zh-CN" altLang="en-US" dirty="0" smtClean="0"/>
              <a:t>补全为腾讯控股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引号，括号删除与补全</a:t>
            </a:r>
            <a:endParaRPr lang="en-US" altLang="zh-CN" dirty="0" smtClean="0"/>
          </a:p>
          <a:p>
            <a:r>
              <a:rPr lang="zh-CN" altLang="en-US" dirty="0" smtClean="0"/>
              <a:t>实体删除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对测试集输出结果按频率排序，删除高频明显不对的词（黄金，基金等）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添加规则删除后缀错误的词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去掉没有标点分隔段落中的实体（样例攻击）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对每个实体分析其频率和出现位置，删除靠后，低频，非特殊位置的实体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6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后处理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由于标注不规范，为了提高召回率，保留高频的简称和全称实体。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基于词典匹配的补全和删除，先用已知实体列表进行识别，以此提高准确率。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例如：识别出</a:t>
            </a:r>
            <a:r>
              <a:rPr lang="zh-CN" altLang="en-US" dirty="0" smtClean="0">
                <a:solidFill>
                  <a:srgbClr val="FF0000"/>
                </a:solidFill>
              </a:rPr>
              <a:t>阿里</a:t>
            </a:r>
            <a:r>
              <a:rPr lang="zh-CN" altLang="en-US" dirty="0" smtClean="0"/>
              <a:t>，由于文本中出现了</a:t>
            </a:r>
            <a:r>
              <a:rPr lang="zh-CN" altLang="en-US" dirty="0" smtClean="0">
                <a:solidFill>
                  <a:srgbClr val="FF0000"/>
                </a:solidFill>
              </a:rPr>
              <a:t>阿里巴巴</a:t>
            </a:r>
            <a:r>
              <a:rPr lang="zh-CN" altLang="en-US" dirty="0" smtClean="0"/>
              <a:t>，并且已知实体词典中有阿里巴巴，那么删除阿里。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69" y="2376581"/>
            <a:ext cx="5334462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1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模型融合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stacking &amp; blending</a:t>
            </a:r>
          </a:p>
          <a:p>
            <a:pPr lvl="1"/>
            <a:r>
              <a:rPr lang="en-US" altLang="zh-CN" dirty="0"/>
              <a:t>blending</a:t>
            </a:r>
            <a:r>
              <a:rPr lang="zh-CN" altLang="en-US" dirty="0"/>
              <a:t>只使用了一部分数据集作为留出集进行验证</a:t>
            </a:r>
            <a:endParaRPr lang="en-US" altLang="zh-CN" dirty="0"/>
          </a:p>
          <a:p>
            <a:pPr lvl="1"/>
            <a:r>
              <a:rPr lang="en-US" altLang="zh-CN" dirty="0"/>
              <a:t>stacking</a:t>
            </a:r>
            <a:r>
              <a:rPr lang="zh-CN" altLang="en-US" dirty="0"/>
              <a:t>使用多折交叉验证</a:t>
            </a:r>
            <a:endParaRPr lang="en-US" altLang="zh-CN" dirty="0"/>
          </a:p>
          <a:p>
            <a:pPr lvl="1"/>
            <a:r>
              <a:rPr lang="zh-CN" altLang="en-US" dirty="0"/>
              <a:t>它们将所有</a:t>
            </a:r>
            <a:r>
              <a:rPr lang="en-US" altLang="zh-CN" dirty="0"/>
              <a:t>base model</a:t>
            </a:r>
            <a:r>
              <a:rPr lang="zh-CN" altLang="en-US" dirty="0"/>
              <a:t>的输出取（加权）平均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61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模型融合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训练和</a:t>
            </a:r>
            <a:r>
              <a:rPr lang="zh-CN" altLang="en-US" dirty="0" smtClean="0"/>
              <a:t>测试采用不同的</a:t>
            </a:r>
            <a:r>
              <a:rPr lang="en-US" altLang="zh-CN" dirty="0" err="1" smtClean="0"/>
              <a:t>max_length</a:t>
            </a:r>
            <a:r>
              <a:rPr lang="zh-CN" altLang="en-US" dirty="0" smtClean="0"/>
              <a:t>，在复赛</a:t>
            </a:r>
            <a:r>
              <a:rPr lang="en-US" altLang="zh-CN" dirty="0" smtClean="0"/>
              <a:t>A</a:t>
            </a:r>
            <a:r>
              <a:rPr lang="zh-CN" altLang="en-US" dirty="0" smtClean="0"/>
              <a:t>榜上验证有效。比如训练</a:t>
            </a:r>
            <a:r>
              <a:rPr lang="en-US" altLang="zh-CN" dirty="0" err="1" smtClean="0"/>
              <a:t>max_length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512</a:t>
            </a:r>
            <a:r>
              <a:rPr lang="zh-CN" altLang="en-US" dirty="0" smtClean="0"/>
              <a:t>，测试时</a:t>
            </a:r>
            <a:r>
              <a:rPr lang="en-US" altLang="zh-CN" dirty="0" err="1" smtClean="0"/>
              <a:t>max_length</a:t>
            </a:r>
            <a:r>
              <a:rPr lang="zh-CN" altLang="en-US" dirty="0" smtClean="0"/>
              <a:t>改为</a:t>
            </a:r>
            <a:r>
              <a:rPr lang="en-US" altLang="zh-CN" dirty="0" smtClean="0"/>
              <a:t>256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原因是序列很长时，</a:t>
            </a:r>
            <a:r>
              <a:rPr lang="en-US" altLang="zh-CN" dirty="0" smtClean="0"/>
              <a:t>CRF</a:t>
            </a:r>
            <a:r>
              <a:rPr lang="zh-CN" altLang="en-US" dirty="0" smtClean="0"/>
              <a:t>采用维特比（动态规划）解码，依赖过长，减小</a:t>
            </a:r>
            <a:r>
              <a:rPr lang="en-US" altLang="zh-CN" dirty="0" err="1" smtClean="0"/>
              <a:t>max_length</a:t>
            </a:r>
            <a:r>
              <a:rPr lang="zh-CN" altLang="en-US" dirty="0" smtClean="0"/>
              <a:t>可以提升长文本的效果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注：分句时将文本处理成长度为</a:t>
            </a:r>
            <a:r>
              <a:rPr lang="en-US" altLang="zh-CN" dirty="0" smtClean="0"/>
              <a:t>256</a:t>
            </a:r>
            <a:r>
              <a:rPr lang="zh-CN" altLang="en-US" dirty="0" smtClean="0"/>
              <a:t>的序列，实际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输入</a:t>
            </a:r>
            <a:r>
              <a:rPr lang="zh-CN" altLang="en-US" dirty="0"/>
              <a:t>还</a:t>
            </a:r>
            <a:r>
              <a:rPr lang="zh-CN" altLang="en-US" dirty="0" smtClean="0"/>
              <a:t>是</a:t>
            </a:r>
            <a:r>
              <a:rPr lang="en-US" altLang="zh-CN" dirty="0" smtClean="0"/>
              <a:t>512</a:t>
            </a:r>
          </a:p>
          <a:p>
            <a:r>
              <a:rPr lang="zh-CN" altLang="en-US" dirty="0" smtClean="0"/>
              <a:t>融合时只选择</a:t>
            </a:r>
            <a:r>
              <a:rPr lang="en-US" altLang="zh-CN" dirty="0" smtClean="0"/>
              <a:t>256</a:t>
            </a:r>
            <a:r>
              <a:rPr lang="zh-CN" altLang="en-US" dirty="0" smtClean="0"/>
              <a:t>输出置信度较高的词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3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预处理</a:t>
            </a:r>
            <a:r>
              <a:rPr lang="en-US" altLang="zh-CN" dirty="0" smtClean="0"/>
              <a:t>+</a:t>
            </a:r>
            <a:r>
              <a:rPr lang="zh-CN" altLang="en-US" dirty="0" smtClean="0"/>
              <a:t>后处理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utils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1400+700+400=2500</a:t>
            </a:r>
          </a:p>
        </p:txBody>
      </p:sp>
    </p:spTree>
    <p:extLst>
      <p:ext uri="{BB962C8B-B14F-4D97-AF65-F5344CB8AC3E}">
        <p14:creationId xmlns:p14="http://schemas.microsoft.com/office/powerpoint/2010/main" val="28780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词典覆盖生成</a:t>
            </a:r>
            <a:r>
              <a:rPr lang="en-US" altLang="zh-CN" dirty="0" smtClean="0"/>
              <a:t>BIO</a:t>
            </a:r>
            <a:r>
              <a:rPr lang="zh-CN" altLang="en-US" dirty="0" smtClean="0"/>
              <a:t>，第一次改进（榜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65" y="1821852"/>
            <a:ext cx="6812870" cy="41690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5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长达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天的瓶颈，其实是死磕</a:t>
            </a:r>
            <a:r>
              <a:rPr lang="en-US" altLang="zh-CN" dirty="0" err="1" smtClean="0"/>
              <a:t>BERT+Softmax</a:t>
            </a:r>
            <a:r>
              <a:rPr lang="zh-CN" altLang="en-US" dirty="0" smtClean="0"/>
              <a:t>，当时以为最后一层是</a:t>
            </a:r>
            <a:r>
              <a:rPr lang="en-US" altLang="zh-CN" dirty="0" smtClean="0"/>
              <a:t>CRF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大赛介绍</a:t>
            </a:r>
            <a:endParaRPr lang="en-US" altLang="zh-CN" dirty="0" smtClean="0"/>
          </a:p>
          <a:p>
            <a:r>
              <a:rPr lang="zh-CN" altLang="en-US" dirty="0" smtClean="0"/>
              <a:t>赛题任务</a:t>
            </a:r>
            <a:endParaRPr lang="en-US" altLang="zh-CN" dirty="0" smtClean="0"/>
          </a:p>
          <a:p>
            <a:r>
              <a:rPr lang="zh-CN" altLang="en-US" dirty="0" smtClean="0"/>
              <a:t>参赛过程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55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p</a:t>
            </a:r>
            <a:r>
              <a:rPr lang="en-US" altLang="zh-CN" dirty="0" err="1" smtClean="0"/>
              <a:t>ost_process</a:t>
            </a:r>
            <a:r>
              <a:rPr lang="zh-CN" altLang="en-US" dirty="0" smtClean="0"/>
              <a:t>提升近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个百分点，第二次改进。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复赛</a:t>
            </a:r>
            <a:r>
              <a:rPr lang="en-US" altLang="zh-CN" dirty="0" err="1"/>
              <a:t>post_process</a:t>
            </a:r>
            <a:r>
              <a:rPr lang="zh-CN" altLang="en-US" dirty="0" smtClean="0"/>
              <a:t>继续加强，估计后处理共提升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个百分点。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27" y="1762410"/>
            <a:ext cx="6790008" cy="15317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27" y="3423400"/>
            <a:ext cx="6790008" cy="1455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43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时间点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手工</a:t>
            </a:r>
            <a:r>
              <a:rPr lang="en-US" altLang="zh-CN" dirty="0" smtClean="0"/>
              <a:t>+</a:t>
            </a:r>
            <a:r>
              <a:rPr lang="zh-CN" altLang="en-US" dirty="0" smtClean="0"/>
              <a:t>规则对训练实体进行扩充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52" y="1848648"/>
            <a:ext cx="8051693" cy="37399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633" y="4049262"/>
            <a:ext cx="6614733" cy="15393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822" y="3143748"/>
            <a:ext cx="6622354" cy="15241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955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比赛本身存在的问题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问题定义不清楚。</a:t>
            </a:r>
            <a:endParaRPr lang="en-US" altLang="zh-CN" dirty="0" smtClean="0"/>
          </a:p>
          <a:p>
            <a:r>
              <a:rPr lang="zh-CN" altLang="en-US" dirty="0" smtClean="0"/>
              <a:t>主办方没有答疑，甚至提供错误的回答。</a:t>
            </a:r>
            <a:endParaRPr lang="en-US" altLang="zh-CN" dirty="0" smtClean="0"/>
          </a:p>
          <a:p>
            <a:r>
              <a:rPr lang="zh-CN" altLang="en-US" dirty="0" smtClean="0"/>
              <a:t>数据提供方提供了共</a:t>
            </a:r>
            <a:r>
              <a:rPr lang="en-US" altLang="zh-CN" dirty="0" smtClean="0"/>
              <a:t>2</a:t>
            </a:r>
            <a:r>
              <a:rPr lang="zh-CN" altLang="en-US" dirty="0" smtClean="0"/>
              <a:t>份训练数据（</a:t>
            </a:r>
            <a:r>
              <a:rPr lang="zh-CN" altLang="en-US" dirty="0"/>
              <a:t>初赛，</a:t>
            </a:r>
            <a:r>
              <a:rPr lang="zh-CN" altLang="en-US" dirty="0" smtClean="0"/>
              <a:t>复赛各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条），分布相差巨大。训练集和测试集没有任何关系。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训练集，初赛是人工标注，标注严重不全；复赛机器标注，没有人工复查，标注覆盖更广，错误巨多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测试集，</a:t>
            </a:r>
            <a:r>
              <a:rPr lang="zh-CN" altLang="en-US" dirty="0"/>
              <a:t>只</a:t>
            </a:r>
            <a:r>
              <a:rPr lang="zh-CN" altLang="en-US" dirty="0" smtClean="0"/>
              <a:t>对复赛</a:t>
            </a:r>
            <a:r>
              <a:rPr lang="en-US" altLang="zh-CN" dirty="0" smtClean="0"/>
              <a:t>B</a:t>
            </a:r>
            <a:r>
              <a:rPr lang="zh-CN" altLang="en-US" dirty="0" smtClean="0"/>
              <a:t>榜的</a:t>
            </a:r>
            <a:r>
              <a:rPr lang="en-US" altLang="zh-CN" dirty="0" smtClean="0"/>
              <a:t>2500</a:t>
            </a:r>
            <a:r>
              <a:rPr lang="zh-CN" altLang="en-US" dirty="0" smtClean="0"/>
              <a:t>条人工标注，另外并没有去除训练集中的实体，不按比赛规则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0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初赛</a:t>
            </a:r>
            <a:r>
              <a:rPr lang="en-US" altLang="zh-CN" dirty="0" smtClean="0"/>
              <a:t>A</a:t>
            </a:r>
            <a:r>
              <a:rPr lang="zh-CN" altLang="en-US" dirty="0" smtClean="0"/>
              <a:t>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7" y="1104698"/>
            <a:ext cx="8596105" cy="46486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65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初赛</a:t>
            </a:r>
            <a:r>
              <a:rPr lang="en-US" altLang="zh-CN" dirty="0" smtClean="0"/>
              <a:t>B</a:t>
            </a:r>
            <a:r>
              <a:rPr lang="zh-CN" altLang="en-US" dirty="0" smtClean="0"/>
              <a:t>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40" y="1184565"/>
            <a:ext cx="8527519" cy="45495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439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复赛</a:t>
            </a:r>
            <a:r>
              <a:rPr lang="en-US" altLang="zh-CN" dirty="0" smtClean="0"/>
              <a:t>A</a:t>
            </a:r>
            <a:r>
              <a:rPr lang="zh-CN" altLang="en-US" dirty="0" smtClean="0"/>
              <a:t>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05" y="1184565"/>
            <a:ext cx="8481795" cy="46486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6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复赛</a:t>
            </a:r>
            <a:r>
              <a:rPr lang="en-US" altLang="zh-CN" dirty="0" smtClean="0"/>
              <a:t>B</a:t>
            </a:r>
            <a:r>
              <a:rPr lang="zh-CN" altLang="en-US" dirty="0" smtClean="0"/>
              <a:t>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28" y="1064499"/>
            <a:ext cx="7236372" cy="51882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接箭头连接符 6"/>
          <p:cNvCxnSpPr/>
          <p:nvPr/>
        </p:nvCxnSpPr>
        <p:spPr>
          <a:xfrm>
            <a:off x="1497724" y="2632841"/>
            <a:ext cx="425669" cy="283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39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复赛</a:t>
            </a:r>
            <a:r>
              <a:rPr lang="en-US" altLang="zh-CN" dirty="0" smtClean="0"/>
              <a:t>B</a:t>
            </a:r>
            <a:r>
              <a:rPr lang="zh-CN" altLang="en-US" dirty="0" smtClean="0"/>
              <a:t>榜 主动提交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删除训练集中出现的实体。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假如还有一次机会，直接提交初赛模型的预测结果，分数大概在</a:t>
            </a:r>
            <a:r>
              <a:rPr lang="en-US" altLang="zh-CN" dirty="0"/>
              <a:t>0.52</a:t>
            </a:r>
            <a:r>
              <a:rPr lang="zh-CN" altLang="en-US" dirty="0"/>
              <a:t>左右，应该是第</a:t>
            </a:r>
            <a:r>
              <a:rPr lang="en-US" altLang="zh-CN" dirty="0"/>
              <a:t>2</a:t>
            </a:r>
            <a:r>
              <a:rPr lang="zh-CN" altLang="en-US" dirty="0" smtClean="0"/>
              <a:t>名。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06" y="1799420"/>
            <a:ext cx="6544439" cy="16378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347" y="4739635"/>
            <a:ext cx="6622354" cy="1386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43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当比赛停滞不前时，如果改进方向正确，果断回到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版本，重新加入新的改进。</a:t>
            </a:r>
            <a:endParaRPr lang="en-US" altLang="zh-CN" dirty="0" smtClean="0"/>
          </a:p>
          <a:p>
            <a:r>
              <a:rPr lang="zh-CN" altLang="en-US" dirty="0" smtClean="0"/>
              <a:t>做好代码备份，版本管理，模型备份。</a:t>
            </a:r>
            <a:endParaRPr lang="en-US" altLang="zh-CN" dirty="0" smtClean="0"/>
          </a:p>
          <a:p>
            <a:r>
              <a:rPr lang="zh-CN" altLang="en-US" dirty="0" smtClean="0"/>
              <a:t>如果有希望拿第一，珍惜每次提交机会，做好提交日志，尽可能了解测试集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75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96" y="1008630"/>
            <a:ext cx="4672007" cy="524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1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34297"/>
            <a:ext cx="8229600" cy="663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433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1 </a:t>
            </a:r>
            <a:r>
              <a:rPr lang="zh-CN" altLang="en-US" dirty="0" smtClean="0"/>
              <a:t>大赛介绍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65" y="1053874"/>
            <a:ext cx="7680870" cy="28875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1565" y="3941380"/>
            <a:ext cx="78448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BDCI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由中国计算机学会大数据专家</a:t>
            </a:r>
            <a:r>
              <a:rPr lang="zh-CN" altLang="en-US" sz="2400" dirty="0" smtClean="0"/>
              <a:t>委员会创办</a:t>
            </a:r>
            <a:r>
              <a:rPr lang="zh-CN" altLang="en-US" sz="2400" dirty="0"/>
              <a:t>的国际化智能算法、创新应用和大数据系统大型挑战赛事，是全球大数据与人工智能领域最具影响力的活动之一</a:t>
            </a:r>
            <a:r>
              <a:rPr lang="zh-CN" altLang="en-US" sz="2400" dirty="0" smtClean="0">
                <a:solidFill>
                  <a:srgbClr val="666666"/>
                </a:solidFill>
                <a:latin typeface="Avenir"/>
              </a:rPr>
              <a:t>。</a:t>
            </a:r>
            <a:r>
              <a:rPr lang="zh-CN" altLang="en-US" sz="2400" dirty="0"/>
              <a:t>在梅宏院士、李国杰院士等百余位国内顶尖专家的参与下，共吸引了来自全球</a:t>
            </a:r>
            <a:r>
              <a:rPr lang="en-US" altLang="zh-CN" sz="2400" dirty="0"/>
              <a:t>25</a:t>
            </a:r>
            <a:r>
              <a:rPr lang="zh-CN" altLang="en-US" sz="2400" dirty="0"/>
              <a:t>个国家，</a:t>
            </a:r>
            <a:r>
              <a:rPr lang="en-US" altLang="zh-CN" sz="2400" dirty="0"/>
              <a:t>1500</a:t>
            </a:r>
            <a:r>
              <a:rPr lang="zh-CN" altLang="en-US" sz="2400" dirty="0"/>
              <a:t>余所高校及科研院所，</a:t>
            </a:r>
            <a:r>
              <a:rPr lang="en-US" altLang="zh-CN" sz="2400" dirty="0"/>
              <a:t>1800</a:t>
            </a:r>
            <a:r>
              <a:rPr lang="zh-CN" altLang="en-US" sz="2400" dirty="0"/>
              <a:t>余所企事业单位的</a:t>
            </a:r>
            <a:r>
              <a:rPr lang="en-US" altLang="zh-CN" sz="2400" dirty="0"/>
              <a:t>60000</a:t>
            </a:r>
            <a:r>
              <a:rPr lang="zh-CN" altLang="en-US" sz="2400" dirty="0"/>
              <a:t>余人参加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84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2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赛题介绍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从提供的金融文本中识别出现的</a:t>
            </a:r>
            <a:r>
              <a:rPr lang="zh-CN" altLang="en-US" b="1" dirty="0"/>
              <a:t>未知金融实体</a:t>
            </a:r>
            <a:r>
              <a:rPr lang="zh-CN" altLang="en-US" dirty="0"/>
              <a:t>，包括金融平台名、企业名、项目名称及产品名称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注</a:t>
            </a:r>
            <a:r>
              <a:rPr lang="zh-CN" altLang="en-US" dirty="0" smtClean="0"/>
              <a:t>：持有</a:t>
            </a:r>
            <a:r>
              <a:rPr lang="zh-CN" altLang="en-US" dirty="0"/>
              <a:t>金融牌照的</a:t>
            </a:r>
            <a:r>
              <a:rPr lang="zh-CN" altLang="en-US" b="1" dirty="0"/>
              <a:t>银行</a:t>
            </a:r>
            <a:r>
              <a:rPr lang="zh-CN" altLang="en-US" dirty="0"/>
              <a:t>、</a:t>
            </a:r>
            <a:r>
              <a:rPr lang="zh-CN" altLang="en-US" b="1" dirty="0"/>
              <a:t>证券</a:t>
            </a:r>
            <a:r>
              <a:rPr lang="zh-CN" altLang="en-US" dirty="0"/>
              <a:t>、</a:t>
            </a:r>
            <a:r>
              <a:rPr lang="zh-CN" altLang="en-US" b="1" dirty="0"/>
              <a:t>保险</a:t>
            </a:r>
            <a:r>
              <a:rPr lang="zh-CN" altLang="en-US" dirty="0"/>
              <a:t>、</a:t>
            </a:r>
            <a:r>
              <a:rPr lang="zh-CN" altLang="en-US" b="1" dirty="0"/>
              <a:t>基金</a:t>
            </a:r>
            <a:r>
              <a:rPr lang="zh-CN" altLang="en-US" dirty="0"/>
              <a:t>等机构、</a:t>
            </a:r>
            <a:r>
              <a:rPr lang="zh-CN" altLang="en-US" b="1" dirty="0"/>
              <a:t>知名的互联网企业</a:t>
            </a:r>
            <a:r>
              <a:rPr lang="zh-CN" altLang="en-US" dirty="0"/>
              <a:t>如腾讯、淘宝、京东等和训练集中出现的实体认为是</a:t>
            </a:r>
            <a:r>
              <a:rPr lang="zh-CN" altLang="en-US" b="1" dirty="0"/>
              <a:t>已知实体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赛制：初赛，复赛，分别有</a:t>
            </a:r>
            <a:r>
              <a:rPr lang="en-US" altLang="zh-CN" dirty="0" smtClean="0"/>
              <a:t>AB</a:t>
            </a:r>
            <a:r>
              <a:rPr lang="zh-CN" altLang="en-US" dirty="0" smtClean="0"/>
              <a:t>榜，最终只看</a:t>
            </a:r>
            <a:r>
              <a:rPr lang="en-US" altLang="zh-CN" dirty="0" smtClean="0"/>
              <a:t>B</a:t>
            </a:r>
            <a:r>
              <a:rPr lang="zh-CN" altLang="en-US" dirty="0" smtClean="0"/>
              <a:t>榜成绩。</a:t>
            </a:r>
            <a:endParaRPr lang="en-US" altLang="zh-CN" dirty="0" smtClean="0"/>
          </a:p>
          <a:p>
            <a:r>
              <a:rPr lang="zh-CN" altLang="en-US" dirty="0" smtClean="0"/>
              <a:t>存在什么问题？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25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参赛</a:t>
            </a:r>
            <a:r>
              <a:rPr lang="zh-CN" altLang="en-US" dirty="0"/>
              <a:t>开始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23" y="1836036"/>
            <a:ext cx="6350000" cy="4318000"/>
          </a:xfrm>
        </p:spPr>
      </p:pic>
      <p:sp>
        <p:nvSpPr>
          <p:cNvPr id="5" name="云形标注 4"/>
          <p:cNvSpPr/>
          <p:nvPr/>
        </p:nvSpPr>
        <p:spPr>
          <a:xfrm>
            <a:off x="110358" y="3844844"/>
            <a:ext cx="914400" cy="612648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NER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66259" y="2321263"/>
            <a:ext cx="914400" cy="612648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CRF?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397000" y="1060528"/>
            <a:ext cx="1271752" cy="612648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ELMo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199521" y="1060528"/>
            <a:ext cx="1114098" cy="612648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BERT?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4779578" y="1060528"/>
            <a:ext cx="1250731" cy="612648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XLNet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6218621" y="1060528"/>
            <a:ext cx="1528379" cy="612648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RoBERTa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698826" y="2612927"/>
            <a:ext cx="1261241" cy="179726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191919"/>
                </a:solidFill>
                <a:latin typeface="PingFang SC"/>
              </a:rPr>
              <a:t>大杀器</a:t>
            </a:r>
            <a:r>
              <a:rPr lang="en-US" altLang="zh-CN" b="1" dirty="0">
                <a:solidFill>
                  <a:srgbClr val="191919"/>
                </a:solidFill>
                <a:latin typeface="PingFang SC"/>
              </a:rPr>
              <a:t>? stacking &amp; blending </a:t>
            </a:r>
            <a:endParaRPr lang="zh-CN" altLang="en-US" dirty="0"/>
          </a:p>
        </p:txBody>
      </p:sp>
      <p:sp>
        <p:nvSpPr>
          <p:cNvPr id="14" name="爆炸形 1 13"/>
          <p:cNvSpPr/>
          <p:nvPr/>
        </p:nvSpPr>
        <p:spPr>
          <a:xfrm>
            <a:off x="3620813" y="2171493"/>
            <a:ext cx="1707932" cy="1943308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NO!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7475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参赛过程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看数据，</a:t>
            </a:r>
            <a:r>
              <a:rPr lang="zh-CN" altLang="en-US" dirty="0"/>
              <a:t>看</a:t>
            </a:r>
            <a:r>
              <a:rPr lang="zh-CN" altLang="en-US" dirty="0" smtClean="0"/>
              <a:t>数据，</a:t>
            </a:r>
            <a:r>
              <a:rPr lang="zh-CN" altLang="en-US" dirty="0"/>
              <a:t>看</a:t>
            </a:r>
            <a:r>
              <a:rPr lang="zh-CN" altLang="en-US" dirty="0" smtClean="0"/>
              <a:t>数据（数据可视化）</a:t>
            </a:r>
            <a:endParaRPr lang="en-US" altLang="zh-CN" dirty="0" smtClean="0"/>
          </a:p>
          <a:p>
            <a:r>
              <a:rPr lang="zh-CN" altLang="en-US" dirty="0" smtClean="0"/>
              <a:t>看榜，交一发</a:t>
            </a:r>
            <a:endParaRPr lang="en-US" altLang="zh-CN" dirty="0" smtClean="0"/>
          </a:p>
          <a:p>
            <a:pPr lvl="1"/>
            <a:r>
              <a:rPr lang="zh-CN" altLang="en-US" dirty="0"/>
              <a:t>情况不对，赶快撤退</a:t>
            </a:r>
            <a:endParaRPr lang="en-US" altLang="zh-CN" dirty="0"/>
          </a:p>
          <a:p>
            <a:pPr lvl="1"/>
            <a:r>
              <a:rPr lang="zh-CN" altLang="en-US" dirty="0" smtClean="0"/>
              <a:t>有戏</a:t>
            </a:r>
            <a:r>
              <a:rPr lang="zh-CN" altLang="en-US" dirty="0"/>
              <a:t>，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continue</a:t>
            </a:r>
          </a:p>
          <a:p>
            <a:r>
              <a:rPr lang="zh-CN" altLang="en-US" dirty="0" smtClean="0"/>
              <a:t>四个阶段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数据预处理（</a:t>
            </a:r>
            <a:r>
              <a:rPr lang="en-US" altLang="zh-CN" dirty="0" smtClean="0"/>
              <a:t>pre-process</a:t>
            </a:r>
            <a:r>
              <a:rPr lang="zh-CN" altLang="en-US" dirty="0" smtClean="0"/>
              <a:t>），</a:t>
            </a:r>
            <a:r>
              <a:rPr lang="en-US" altLang="zh-CN" dirty="0"/>
              <a:t> lower bound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模型：训练，调参，融合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后处理（</a:t>
            </a:r>
            <a:r>
              <a:rPr lang="en-US" altLang="zh-CN" dirty="0" smtClean="0"/>
              <a:t>post-process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融合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5454858" y="4650828"/>
            <a:ext cx="362607" cy="12139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37334" y="4959736"/>
            <a:ext cx="2082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upper bound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79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训练样例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52" y="1044522"/>
            <a:ext cx="8051693" cy="13247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52" y="2512732"/>
            <a:ext cx="8051693" cy="3739987"/>
          </a:xfrm>
          <a:prstGeom prst="rect">
            <a:avLst/>
          </a:prstGeom>
        </p:spPr>
      </p:pic>
      <p:sp>
        <p:nvSpPr>
          <p:cNvPr id="9" name="云形标注 8"/>
          <p:cNvSpPr/>
          <p:nvPr/>
        </p:nvSpPr>
        <p:spPr>
          <a:xfrm>
            <a:off x="6364771" y="2077670"/>
            <a:ext cx="1702681" cy="535669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标注不全</a:t>
            </a:r>
          </a:p>
        </p:txBody>
      </p:sp>
    </p:spTree>
    <p:extLst>
      <p:ext uri="{BB962C8B-B14F-4D97-AF65-F5344CB8AC3E}">
        <p14:creationId xmlns:p14="http://schemas.microsoft.com/office/powerpoint/2010/main" val="17873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训练样例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2855874"/>
            <a:ext cx="8229599" cy="31945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22" y="1285215"/>
            <a:ext cx="7977349" cy="5816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22" y="1886645"/>
            <a:ext cx="7951800" cy="679101"/>
          </a:xfrm>
          <a:prstGeom prst="rect">
            <a:avLst/>
          </a:prstGeom>
        </p:spPr>
      </p:pic>
      <p:sp>
        <p:nvSpPr>
          <p:cNvPr id="11" name="云形标注 10"/>
          <p:cNvSpPr/>
          <p:nvPr/>
        </p:nvSpPr>
        <p:spPr>
          <a:xfrm>
            <a:off x="3812054" y="1634548"/>
            <a:ext cx="2115779" cy="677041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标注</a:t>
            </a:r>
            <a:r>
              <a:rPr lang="zh-CN" altLang="en-US" b="1" dirty="0" smtClean="0"/>
              <a:t>不规范</a:t>
            </a:r>
            <a:endParaRPr lang="zh-CN" altLang="en-US" b="1" dirty="0"/>
          </a:p>
        </p:txBody>
      </p:sp>
      <p:sp>
        <p:nvSpPr>
          <p:cNvPr id="12" name="云形标注 11"/>
          <p:cNvSpPr/>
          <p:nvPr/>
        </p:nvSpPr>
        <p:spPr>
          <a:xfrm>
            <a:off x="5964447" y="2836877"/>
            <a:ext cx="1814901" cy="646682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数据很脏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944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数据清洗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html , JavaScript,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各种奇怪的字符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没有标点符号分割的文本段，中英文标点符号替换（正则表达式）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清洗标注词典（瞪眼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），这个词典很重要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88128"/>
            <a:ext cx="8323006" cy="21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8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hinning_style_BIT" id="{401669FD-840A-DB4C-8DE2-8AA1D971C402}" vid="{5B0ADF8B-90EE-B043-8B73-325E14D8F5B3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Shinning_style_BIT</Template>
  <TotalTime>11618</TotalTime>
  <Words>1247</Words>
  <Application>Microsoft Office PowerPoint</Application>
  <PresentationFormat>全屏显示(4:3)</PresentationFormat>
  <Paragraphs>160</Paragraphs>
  <Slides>30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Apple Chancery</vt:lpstr>
      <vt:lpstr>ArialUnicodeMS</vt:lpstr>
      <vt:lpstr>Avenir</vt:lpstr>
      <vt:lpstr>Curlz MT</vt:lpstr>
      <vt:lpstr>PingFang SC</vt:lpstr>
      <vt:lpstr>ZapfDingbatsITC</vt:lpstr>
      <vt:lpstr>宋体</vt:lpstr>
      <vt:lpstr>微软雅黑</vt:lpstr>
      <vt:lpstr>Arial</vt:lpstr>
      <vt:lpstr>Calibri</vt:lpstr>
      <vt:lpstr>Wingdings</vt:lpstr>
      <vt:lpstr>Office 主题</vt:lpstr>
      <vt:lpstr>2019 CCF大数据与计算智能大赛7th  互联网金融新实体发现</vt:lpstr>
      <vt:lpstr>Outline</vt:lpstr>
      <vt:lpstr>PowerPoint 演示文稿</vt:lpstr>
      <vt:lpstr>2 赛题介绍</vt:lpstr>
      <vt:lpstr>参赛开始</vt:lpstr>
      <vt:lpstr>3 参赛过程</vt:lpstr>
      <vt:lpstr>训练样例1</vt:lpstr>
      <vt:lpstr>训练样例2</vt:lpstr>
      <vt:lpstr>3.1 数据预处理</vt:lpstr>
      <vt:lpstr>3.1 数据预处理</vt:lpstr>
      <vt:lpstr>3.2 模型</vt:lpstr>
      <vt:lpstr>3.2 模型</vt:lpstr>
      <vt:lpstr>3.3 后处理</vt:lpstr>
      <vt:lpstr>3.3 后处理</vt:lpstr>
      <vt:lpstr>3.4 模型融合</vt:lpstr>
      <vt:lpstr>3.4 模型融合</vt:lpstr>
      <vt:lpstr>代码量</vt:lpstr>
      <vt:lpstr>时间点1</vt:lpstr>
      <vt:lpstr>时间点2</vt:lpstr>
      <vt:lpstr>时间点3</vt:lpstr>
      <vt:lpstr>时间点4</vt:lpstr>
      <vt:lpstr>比赛本身存在的问题</vt:lpstr>
      <vt:lpstr>初赛A榜</vt:lpstr>
      <vt:lpstr>初赛B榜</vt:lpstr>
      <vt:lpstr>复赛A榜</vt:lpstr>
      <vt:lpstr>复赛B榜</vt:lpstr>
      <vt:lpstr>复赛B榜 主动提交</vt:lpstr>
      <vt:lpstr>Tips</vt:lpstr>
      <vt:lpstr>信仰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shuying yu</dc:creator>
  <cp:lastModifiedBy>Frank Yu</cp:lastModifiedBy>
  <cp:revision>1575</cp:revision>
  <dcterms:created xsi:type="dcterms:W3CDTF">2017-10-19T09:10:54Z</dcterms:created>
  <dcterms:modified xsi:type="dcterms:W3CDTF">2019-12-26T03:56:04Z</dcterms:modified>
</cp:coreProperties>
</file>