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312" r:id="rId3"/>
    <p:sldId id="283" r:id="rId4"/>
    <p:sldId id="300" r:id="rId5"/>
    <p:sldId id="288" r:id="rId6"/>
    <p:sldId id="296" r:id="rId7"/>
    <p:sldId id="291" r:id="rId8"/>
    <p:sldId id="307" r:id="rId9"/>
    <p:sldId id="295" r:id="rId10"/>
    <p:sldId id="297" r:id="rId11"/>
    <p:sldId id="308" r:id="rId12"/>
    <p:sldId id="301" r:id="rId13"/>
    <p:sldId id="309" r:id="rId14"/>
    <p:sldId id="299" r:id="rId15"/>
    <p:sldId id="280" r:id="rId16"/>
    <p:sldId id="268" r:id="rId17"/>
    <p:sldId id="269" r:id="rId18"/>
    <p:sldId id="270" r:id="rId19"/>
    <p:sldId id="271" r:id="rId20"/>
    <p:sldId id="276" r:id="rId21"/>
    <p:sldId id="27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14C44E-131F-4E57-A58E-34BDC122B24C}">
          <p14:sldIdLst>
            <p14:sldId id="277"/>
            <p14:sldId id="312"/>
            <p14:sldId id="283"/>
            <p14:sldId id="300"/>
            <p14:sldId id="288"/>
          </p14:sldIdLst>
        </p14:section>
        <p14:section name="Exams" id="{FFA8805A-3277-4AF9-95A0-48EF4C648EC2}">
          <p14:sldIdLst>
            <p14:sldId id="296"/>
            <p14:sldId id="291"/>
            <p14:sldId id="307"/>
            <p14:sldId id="295"/>
            <p14:sldId id="297"/>
            <p14:sldId id="308"/>
            <p14:sldId id="301"/>
            <p14:sldId id="309"/>
            <p14:sldId id="299"/>
            <p14:sldId id="280"/>
            <p14:sldId id="268"/>
            <p14:sldId id="269"/>
            <p14:sldId id="270"/>
            <p14:sldId id="271"/>
            <p14:sldId id="276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 Suttie" initials="GS" lastIdx="1" clrIdx="0">
    <p:extLst>
      <p:ext uri="{19B8F6BF-5375-455C-9EA6-DF929625EA0E}">
        <p15:presenceInfo xmlns:p15="http://schemas.microsoft.com/office/powerpoint/2012/main" userId="6c318e9b33532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9BD"/>
    <a:srgbClr val="52CBBE"/>
    <a:srgbClr val="5D7373"/>
    <a:srgbClr val="FEC630"/>
    <a:srgbClr val="FF5969"/>
    <a:srgbClr val="00A0A8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7349" autoAdjust="0"/>
  </p:normalViewPr>
  <p:slideViewPr>
    <p:cSldViewPr snapToGrid="0">
      <p:cViewPr varScale="1">
        <p:scale>
          <a:sx n="101" d="100"/>
          <a:sy n="101" d="100"/>
        </p:scale>
        <p:origin x="68" y="4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976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13930-5C0F-4CE5-B4C6-BB3382B5E986}" type="datetimeFigureOut">
              <a:rPr lang="en-GB" smtClean="0"/>
              <a:t>11/08/2020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B5A5E-CCC8-4623-998B-3037E8AD9B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1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family.info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CloudFamily/" TargetMode="External"/><Relationship Id="rId4" Type="http://schemas.openxmlformats.org/officeDocument/2006/relationships/hyperlink" Target="https://github.com/gsuttie/AzureResources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B5A5E-CCC8-4623-998B-3037E8AD9B5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690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hlinkClick r:id="rId3"/>
              </a:rPr>
              <a:t>https://cloudfamily.info/</a:t>
            </a:r>
            <a:endParaRPr lang="en-GB" dirty="0"/>
          </a:p>
          <a:p>
            <a:endParaRPr lang="en-GB" dirty="0">
              <a:hlinkClick r:id="rId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hlinkClick r:id="rId5"/>
              </a:rPr>
              <a:t>https://github.com/CloudFamily/</a:t>
            </a:r>
            <a:endParaRPr lang="en-GB" dirty="0"/>
          </a:p>
          <a:p>
            <a:endParaRPr lang="en-GB" dirty="0">
              <a:hlinkClick r:id="rId4"/>
            </a:endParaRPr>
          </a:p>
          <a:p>
            <a:r>
              <a:rPr lang="en-GB" dirty="0">
                <a:hlinkClick r:id="rId4"/>
              </a:rPr>
              <a:t>https://github.com/gsuttie/AzureResources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B5A5E-CCC8-4623-998B-3037E8AD9B5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560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 I’ve talked about a number of resources, but lets take a look at some of these now</a:t>
            </a:r>
          </a:p>
          <a:p>
            <a:endParaRPr lang="en-GB" dirty="0"/>
          </a:p>
          <a:p>
            <a:r>
              <a:rPr lang="en-US" sz="1000" dirty="0"/>
              <a:t>Build5nines</a:t>
            </a:r>
          </a:p>
          <a:p>
            <a:r>
              <a:rPr lang="en-US" sz="1000" dirty="0"/>
              <a:t>https://build5nines.com/certifications/</a:t>
            </a:r>
          </a:p>
          <a:p>
            <a:endParaRPr lang="en-US" sz="1000" dirty="0"/>
          </a:p>
          <a:p>
            <a:r>
              <a:rPr lang="en-US" sz="1000" dirty="0" err="1"/>
              <a:t>microsot</a:t>
            </a:r>
            <a:r>
              <a:rPr lang="en-US" sz="1000" dirty="0"/>
              <a:t> learn</a:t>
            </a:r>
          </a:p>
          <a:p>
            <a:r>
              <a:rPr lang="en-US" sz="1000" dirty="0"/>
              <a:t>https://docs.microsoft.com/en-us/learn/</a:t>
            </a:r>
          </a:p>
          <a:p>
            <a:endParaRPr lang="en-US" sz="1000" dirty="0"/>
          </a:p>
          <a:p>
            <a:r>
              <a:rPr lang="en-US" sz="1000" dirty="0"/>
              <a:t>Microsoft Learn Certifications</a:t>
            </a:r>
          </a:p>
          <a:p>
            <a:r>
              <a:rPr lang="en-US" sz="1000" dirty="0"/>
              <a:t>https://docs.microsoft.com/en-us/learn/certifications/</a:t>
            </a:r>
          </a:p>
          <a:p>
            <a:endParaRPr lang="en-US" sz="1000" dirty="0"/>
          </a:p>
          <a:p>
            <a:r>
              <a:rPr lang="en-US" sz="1000" dirty="0"/>
              <a:t>Azure </a:t>
            </a:r>
            <a:r>
              <a:rPr lang="en-US" sz="1000" dirty="0" err="1"/>
              <a:t>OverView</a:t>
            </a:r>
            <a:endParaRPr lang="en-US" sz="1000" dirty="0"/>
          </a:p>
          <a:p>
            <a:r>
              <a:rPr lang="en-US" sz="1000" dirty="0"/>
              <a:t>Azure-overview.com</a:t>
            </a:r>
          </a:p>
          <a:p>
            <a:endParaRPr lang="en-US" sz="1000" dirty="0"/>
          </a:p>
          <a:p>
            <a:r>
              <a:rPr lang="en-US" sz="1000" dirty="0"/>
              <a:t>Cloud Adoption Framework</a:t>
            </a:r>
          </a:p>
          <a:p>
            <a:r>
              <a:rPr lang="en-US" sz="1000" dirty="0"/>
              <a:t>https://azure.microsoft.com/en-gb/cloud-adoption-framework/</a:t>
            </a:r>
          </a:p>
          <a:p>
            <a:endParaRPr lang="en-US" sz="1000" dirty="0"/>
          </a:p>
          <a:p>
            <a:r>
              <a:rPr lang="en-US" sz="1000" dirty="0"/>
              <a:t>https://azure.microsoft.com/mediahandler/files/resourcefiles/cloud-adoption-framework/Cloud%20Adoption%20Framework.pdf</a:t>
            </a:r>
          </a:p>
          <a:p>
            <a:endParaRPr lang="en-US" sz="1000" dirty="0"/>
          </a:p>
          <a:p>
            <a:r>
              <a:rPr lang="en-US" sz="1000" dirty="0"/>
              <a:t>Azure Citadel</a:t>
            </a:r>
          </a:p>
          <a:p>
            <a:r>
              <a:rPr lang="en-US" sz="1000" dirty="0"/>
              <a:t>https://azurecitadel.com/</a:t>
            </a:r>
          </a:p>
          <a:p>
            <a:endParaRPr lang="en-US" sz="1000" dirty="0"/>
          </a:p>
          <a:p>
            <a:r>
              <a:rPr lang="en-US" sz="1000" dirty="0" err="1"/>
              <a:t>AzureCharts</a:t>
            </a:r>
            <a:endParaRPr lang="en-US" sz="1000" dirty="0"/>
          </a:p>
          <a:p>
            <a:r>
              <a:rPr lang="en-US" sz="1000" dirty="0"/>
              <a:t>https://azurecharts.com/</a:t>
            </a:r>
          </a:p>
          <a:p>
            <a:r>
              <a:rPr lang="en-US" sz="1000" dirty="0"/>
              <a:t>https://azurecharts.com/overview/360adv?s=32</a:t>
            </a:r>
          </a:p>
          <a:p>
            <a:endParaRPr lang="en-US" sz="1000" dirty="0"/>
          </a:p>
          <a:p>
            <a:r>
              <a:rPr lang="en-US" sz="1000" dirty="0"/>
              <a:t>Azure tip n tricks</a:t>
            </a:r>
          </a:p>
          <a:p>
            <a:r>
              <a:rPr lang="en-US" sz="1000" dirty="0"/>
              <a:t>https://microsoft.github.io/AzureTipsAndTricks/</a:t>
            </a:r>
          </a:p>
          <a:p>
            <a:endParaRPr lang="en-US" sz="1000" dirty="0"/>
          </a:p>
          <a:p>
            <a:r>
              <a:rPr lang="en-US" sz="1000" dirty="0"/>
              <a:t>Azure </a:t>
            </a:r>
            <a:r>
              <a:rPr lang="en-US" sz="1000" dirty="0" err="1"/>
              <a:t>Devops</a:t>
            </a:r>
            <a:r>
              <a:rPr lang="en-US" sz="1000" dirty="0"/>
              <a:t> Demo Generator</a:t>
            </a:r>
          </a:p>
          <a:p>
            <a:r>
              <a:rPr lang="en-US" sz="1000" dirty="0"/>
              <a:t>https://azuredevopsdemogenerator.azurewebsites.net/</a:t>
            </a:r>
          </a:p>
          <a:p>
            <a:endParaRPr lang="en-US" sz="1000" dirty="0"/>
          </a:p>
          <a:p>
            <a:r>
              <a:rPr lang="en-US" sz="1000" dirty="0"/>
              <a:t>Azure Friday</a:t>
            </a:r>
          </a:p>
          <a:p>
            <a:r>
              <a:rPr lang="en-US" sz="1000" dirty="0"/>
              <a:t>https://azure.microsoft.com/en-us/resources/videos/azure-friday/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B5A5E-CCC8-4623-998B-3037E8AD9B5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20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B5A5E-CCC8-4623-998B-3037E8AD9B5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699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B5A5E-CCC8-4623-998B-3037E8AD9B5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54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B5A5E-CCC8-4623-998B-3037E8AD9B5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2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we jump in here is a brief introduction to me</a:t>
            </a:r>
          </a:p>
          <a:p>
            <a:endParaRPr lang="en-GB" dirty="0"/>
          </a:p>
          <a:p>
            <a:r>
              <a:rPr lang="en-GB" dirty="0"/>
              <a:t>I have 20+ years experience in IT and I have a developer background</a:t>
            </a:r>
          </a:p>
          <a:p>
            <a:endParaRPr lang="en-GB" dirty="0"/>
          </a:p>
          <a:p>
            <a:r>
              <a:rPr lang="en-GB" dirty="0"/>
              <a:t>I am currently the Head of Development for Sword IT in Glasgow, Scotland</a:t>
            </a:r>
          </a:p>
          <a:p>
            <a:endParaRPr lang="en-GB" dirty="0"/>
          </a:p>
          <a:p>
            <a:r>
              <a:rPr lang="en-GB" dirty="0"/>
              <a:t>I help organise the Glasgow Azure User Group</a:t>
            </a:r>
          </a:p>
          <a:p>
            <a:endParaRPr lang="en-GB" dirty="0"/>
          </a:p>
          <a:p>
            <a:r>
              <a:rPr lang="en-GB" dirty="0"/>
              <a:t>I run the Azure Global Bootcamp, Glasgow edition</a:t>
            </a:r>
          </a:p>
          <a:p>
            <a:endParaRPr lang="en-GB" dirty="0"/>
          </a:p>
          <a:p>
            <a:r>
              <a:rPr lang="en-GB" dirty="0"/>
              <a:t>I blog on all things Azure at gregorsuttie.com</a:t>
            </a:r>
          </a:p>
          <a:p>
            <a:endParaRPr lang="en-GB" dirty="0"/>
          </a:p>
          <a:p>
            <a:r>
              <a:rPr lang="en-GB" dirty="0"/>
              <a:t>I am a Microsoft Azure MVP since August 2019</a:t>
            </a:r>
          </a:p>
          <a:p>
            <a:endParaRPr lang="en-GB" dirty="0"/>
          </a:p>
          <a:p>
            <a:r>
              <a:rPr lang="en-GB" dirty="0"/>
              <a:t>And I help organise some Azure Community events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B5A5E-CCC8-4623-998B-3037E8AD9B5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88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Todays Agenda looks like this</a:t>
            </a:r>
          </a:p>
          <a:p>
            <a:endParaRPr lang="en-US" dirty="0"/>
          </a:p>
          <a:p>
            <a:r>
              <a:rPr lang="en-US" dirty="0"/>
              <a:t>I am going to be covering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 Journey – where I'm gonna talk a little about my journey and how I learned a huge subject area like Azure from scratch.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 I’ll cover exam information, how to get started with the exams, where to find useful links and info on the Azure exams.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 we will take a look at the learning resources and materials I have found useful when learning Azure and for studying for the exams.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to round off I’ll talk about takeaways from this session and then open it up to questions.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B5A5E-CCC8-4623-998B-3037E8AD9B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335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me its important to have goals</a:t>
            </a:r>
          </a:p>
          <a:p>
            <a:endParaRPr lang="en-GB" dirty="0"/>
          </a:p>
          <a:p>
            <a:r>
              <a:rPr lang="en-GB" dirty="0"/>
              <a:t>I set goals for myself every 3 months – stretch goals not something simple.</a:t>
            </a:r>
          </a:p>
          <a:p>
            <a:endParaRPr lang="en-GB" dirty="0"/>
          </a:p>
          <a:p>
            <a:r>
              <a:rPr lang="en-GB" dirty="0"/>
              <a:t>You can see here the long term goals I had before I started with learning Azure.</a:t>
            </a:r>
          </a:p>
          <a:p>
            <a:endParaRPr lang="en-GB" dirty="0"/>
          </a:p>
          <a:p>
            <a:r>
              <a:rPr lang="en-GB" dirty="0"/>
              <a:t>I had a 4</a:t>
            </a:r>
            <a:r>
              <a:rPr lang="en-GB" baseline="30000" dirty="0"/>
              <a:t>th</a:t>
            </a:r>
            <a:r>
              <a:rPr lang="en-GB" dirty="0"/>
              <a:t> goal at the back of my head but I didn’t put it up on the slides as I quickly learned that becoming an MVP was not something that should be a goal – becoming an MVP is a by product of what you give back to the community.</a:t>
            </a:r>
          </a:p>
          <a:p>
            <a:endParaRPr lang="en-GB" dirty="0"/>
          </a:p>
          <a:p>
            <a:r>
              <a:rPr lang="en-GB" dirty="0"/>
              <a:t>I will admit though that I wrote the letters MVP and pinned them on the wall above my monitors at home and when I struggled for motivation, this would remind me of one of my goals.</a:t>
            </a:r>
          </a:p>
          <a:p>
            <a:endParaRPr lang="en-GB" dirty="0"/>
          </a:p>
          <a:p>
            <a:r>
              <a:rPr lang="en-GB" dirty="0"/>
              <a:t>I would recommend that people have goals – if you don’t have goals its easy to float around and really not get where you want to 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B5A5E-CCC8-4623-998B-3037E8AD9B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51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Ok so lets now switch gears a little but and talk about the Azure Exams.</a:t>
            </a:r>
          </a:p>
          <a:p>
            <a:endParaRPr lang="en-GB" dirty="0"/>
          </a:p>
          <a:p>
            <a:r>
              <a:rPr lang="en-GB" dirty="0"/>
              <a:t>One thing I’d like to highlight about the Azure exams is that due to the current pandemic the exam labs have been removed – so now might be a good time to do them if you were thinking about it.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B5A5E-CCC8-4623-998B-3037E8AD9B5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670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There are new exams coming out every month it seems</a:t>
            </a:r>
          </a:p>
          <a:p>
            <a:endParaRPr lang="en-GB" dirty="0"/>
          </a:p>
          <a:p>
            <a:r>
              <a:rPr lang="en-GB" b="1" dirty="0"/>
              <a:t>Q) People always ask me the best way to take exams, online or go to a test centre?</a:t>
            </a:r>
            <a:br>
              <a:rPr lang="en-GB" b="1" dirty="0"/>
            </a:br>
            <a:r>
              <a:rPr lang="en-GB" b="1" dirty="0"/>
              <a:t>A) First exam test centre, do the rest at home if you can, due to circumstances, online only and no labs at the moment.</a:t>
            </a:r>
          </a:p>
          <a:p>
            <a:endParaRPr lang="en-GB" dirty="0"/>
          </a:p>
          <a:p>
            <a:r>
              <a:rPr lang="en-GB" b="1" dirty="0"/>
              <a:t>Q) How much do the exams normally cost ?</a:t>
            </a:r>
            <a:br>
              <a:rPr lang="en-GB" b="1" dirty="0"/>
            </a:br>
            <a:r>
              <a:rPr lang="en-GB" b="1" dirty="0"/>
              <a:t>A) $165 each unless you have a voucher or sitting a beta exam</a:t>
            </a:r>
          </a:p>
          <a:p>
            <a:endParaRPr lang="en-GB" b="1" dirty="0"/>
          </a:p>
          <a:p>
            <a:r>
              <a:rPr lang="en-GB" b="1" dirty="0"/>
              <a:t>Q) Where can you book the exams?</a:t>
            </a:r>
          </a:p>
          <a:p>
            <a:r>
              <a:rPr lang="en-GB" b="1" dirty="0"/>
              <a:t>A) browse to the exam page and register their its fairly straight forward</a:t>
            </a:r>
          </a:p>
          <a:p>
            <a:endParaRPr lang="en-GB" b="1" dirty="0"/>
          </a:p>
          <a:p>
            <a:r>
              <a:rPr lang="en-GB" b="1" dirty="0"/>
              <a:t>Proctored exams Tips</a:t>
            </a:r>
          </a:p>
          <a:p>
            <a:endParaRPr lang="en-GB" b="1" dirty="0"/>
          </a:p>
          <a:p>
            <a:r>
              <a:rPr lang="en-GB" b="1" dirty="0"/>
              <a:t>Before exam: - </a:t>
            </a:r>
          </a:p>
          <a:p>
            <a:r>
              <a:rPr lang="en-GB" b="1" dirty="0"/>
              <a:t>Check your computer assessment on the </a:t>
            </a:r>
            <a:r>
              <a:rPr lang="en-GB" b="1" dirty="0" err="1"/>
              <a:t>prometric</a:t>
            </a:r>
            <a:r>
              <a:rPr lang="en-GB" b="1" dirty="0"/>
              <a:t> </a:t>
            </a:r>
            <a:r>
              <a:rPr lang="en-GB" b="1" dirty="0" err="1"/>
              <a:t>vue</a:t>
            </a:r>
            <a:r>
              <a:rPr lang="en-GB" b="1" dirty="0"/>
              <a:t> website, you don’t want caught out.</a:t>
            </a:r>
          </a:p>
          <a:p>
            <a:endParaRPr lang="en-GB" b="1" dirty="0"/>
          </a:p>
          <a:p>
            <a:r>
              <a:rPr lang="en-GB" b="1" dirty="0"/>
              <a:t>Sign in 30 minutes early, Have your id handy, you may need to take photo of your id and room etc before hand so make sure your early.</a:t>
            </a:r>
          </a:p>
          <a:p>
            <a:endParaRPr lang="en-GB" b="1" dirty="0"/>
          </a:p>
          <a:p>
            <a:r>
              <a:rPr lang="en-GB" b="1" dirty="0"/>
              <a:t>Do not leave the camera window or cover your mouth – they can and have failed people for things like this.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B5A5E-CCC8-4623-998B-3037E8AD9B5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619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Azurechecklist.com – this is handy if your going to production and have a type of project, this is a checklist of things to check off that you have in place before going into production, things like key vault etc</a:t>
            </a:r>
          </a:p>
          <a:p>
            <a:endParaRPr lang="en-GB" dirty="0"/>
          </a:p>
          <a:p>
            <a:r>
              <a:rPr lang="en-GB" dirty="0"/>
              <a:t>Azure Architecture centre – This is where you will find reference architecture, example workloads, cloud best practices and a tonne more</a:t>
            </a:r>
          </a:p>
          <a:p>
            <a:endParaRPr lang="en-GB" dirty="0"/>
          </a:p>
          <a:p>
            <a:r>
              <a:rPr lang="en-GB" dirty="0"/>
              <a:t>Azure </a:t>
            </a:r>
            <a:r>
              <a:rPr lang="en-GB" dirty="0" err="1"/>
              <a:t>Devops</a:t>
            </a:r>
            <a:r>
              <a:rPr lang="en-GB" dirty="0"/>
              <a:t> Generator – This is a great site for learning about Azure </a:t>
            </a:r>
            <a:r>
              <a:rPr lang="en-GB" dirty="0" err="1"/>
              <a:t>Devops</a:t>
            </a:r>
            <a:r>
              <a:rPr lang="en-GB" dirty="0"/>
              <a:t> and has some cracking Azure </a:t>
            </a:r>
            <a:r>
              <a:rPr lang="en-GB" dirty="0" err="1"/>
              <a:t>Devops</a:t>
            </a:r>
            <a:r>
              <a:rPr lang="en-GB" dirty="0"/>
              <a:t> labs you can </a:t>
            </a:r>
            <a:r>
              <a:rPr lang="en-GB"/>
              <a:t>work through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B5A5E-CCC8-4623-998B-3037E8AD9B5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8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B5A5E-CCC8-4623-998B-3037E8AD9B5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5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6A29-240C-4BB0-84DE-0C690C42A896}" type="datetime1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@twitter handle goes here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F27A-26A4-4663-B8B9-086AA826F531}" type="datetime1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@twitter handle goes here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70231-F1FE-4C87-9939-A78E8855DEA1}" type="datetime1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@twitter handle goes here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75CD-B5B5-4158-9A5D-69B50BF7B0B9}" type="datetime1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@twitter handle goes here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6305-2634-466C-AB4C-923C7D3D59EB}" type="datetime1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@twitter handle goes here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840B-A8F9-4E9F-8E86-0F94E7A3AD00}" type="datetime1">
              <a:rPr lang="de-DE" smtClean="0"/>
              <a:t>11.08.2020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@twitter handle goes here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3B71-8915-44CF-B55E-044A0F2C3D5C}" type="datetime1">
              <a:rPr lang="de-DE" smtClean="0"/>
              <a:t>11.08.2020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@twitter handle goes here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764F-2008-44F5-BBCA-E60FD1CEC3A5}" type="datetime1">
              <a:rPr lang="de-DE" smtClean="0"/>
              <a:t>11.08.2020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@twitter handle goes here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7116-CA6A-4A16-B243-A60EBAB76B09}" type="datetime1">
              <a:rPr lang="de-DE" smtClean="0"/>
              <a:t>11.08.2020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@twitter handle goes here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BF4D-BD2B-431F-B25C-AE7E1BB1D14D}" type="datetime1">
              <a:rPr lang="de-DE" smtClean="0"/>
              <a:t>11.08.2020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@twitter handle goes here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ADE8-D53D-4AD1-9D7A-ABD0574339E0}" type="datetime1">
              <a:rPr lang="de-DE" smtClean="0"/>
              <a:t>11.08.2020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@twitter handle goes here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44AA3-1C82-4B9E-AC98-79C3BA7AC461}" type="datetime1">
              <a:rPr lang="de-DE" smtClean="0"/>
              <a:t>11.08.2020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@twitter handle goes here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EEC7D7-6708-4F48-913F-7B4A0429259E}"/>
              </a:ext>
            </a:extLst>
          </p:cNvPr>
          <p:cNvGrpSpPr/>
          <p:nvPr/>
        </p:nvGrpSpPr>
        <p:grpSpPr>
          <a:xfrm>
            <a:off x="0" y="612136"/>
            <a:ext cx="12192001" cy="1960184"/>
            <a:chOff x="0" y="899683"/>
            <a:chExt cx="12192001" cy="19601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68DCC4B-2DE0-461A-BB3C-A9A0210BF679}"/>
                </a:ext>
              </a:extLst>
            </p:cNvPr>
            <p:cNvSpPr txBox="1"/>
            <p:nvPr/>
          </p:nvSpPr>
          <p:spPr>
            <a:xfrm>
              <a:off x="1" y="899683"/>
              <a:ext cx="12192000" cy="144655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Talk Title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ECC44C-A168-4A8A-AD84-787047DCB9E9}"/>
                </a:ext>
              </a:extLst>
            </p:cNvPr>
            <p:cNvSpPr txBox="1"/>
            <p:nvPr/>
          </p:nvSpPr>
          <p:spPr>
            <a:xfrm>
              <a:off x="0" y="2136592"/>
              <a:ext cx="12192000" cy="723275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100" dirty="0">
                  <a:solidFill>
                    <a:srgbClr val="52CBBE"/>
                  </a:solidFill>
                  <a:latin typeface="Tw Cen MT" panose="020B0602020104020603" pitchFamily="34" charset="0"/>
                </a:rPr>
                <a:t>Goes Here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28B308B-3AA3-4401-8B63-883D547AE501}"/>
              </a:ext>
            </a:extLst>
          </p:cNvPr>
          <p:cNvSpPr txBox="1"/>
          <p:nvPr/>
        </p:nvSpPr>
        <p:spPr>
          <a:xfrm>
            <a:off x="4427067" y="5140730"/>
            <a:ext cx="4002773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Presenter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6AAEF-ABDA-44E7-8941-EC361599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@twitter handle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237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DCC4B-2DE0-461A-BB3C-A9A0210BF679}"/>
              </a:ext>
            </a:extLst>
          </p:cNvPr>
          <p:cNvSpPr txBox="1"/>
          <p:nvPr/>
        </p:nvSpPr>
        <p:spPr>
          <a:xfrm>
            <a:off x="0" y="-111140"/>
            <a:ext cx="12192000" cy="144655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5969"/>
                </a:solidFill>
                <a:latin typeface="Tw Cen MT" panose="020B0602020104020603" pitchFamily="34" charset="0"/>
              </a:rPr>
              <a:t>Title here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D40E453A-C9EF-4B49-860E-FFE11602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b="1" dirty="0"/>
              <a:t>@</a:t>
            </a:r>
            <a:r>
              <a:rPr lang="de-DE" b="1" dirty="0" err="1"/>
              <a:t>twitter</a:t>
            </a:r>
            <a:r>
              <a:rPr lang="de-DE" b="1" dirty="0"/>
              <a:t> handle </a:t>
            </a:r>
            <a:r>
              <a:rPr lang="de-DE" b="1" dirty="0" err="1"/>
              <a:t>goes</a:t>
            </a:r>
            <a:r>
              <a:rPr lang="de-DE" b="1" dirty="0"/>
              <a:t> </a:t>
            </a:r>
            <a:r>
              <a:rPr lang="de-DE" b="1" dirty="0" err="1"/>
              <a:t>here</a:t>
            </a:r>
            <a:endParaRPr lang="de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EB1F7-2B51-4919-98E0-343E40F820A7}"/>
              </a:ext>
            </a:extLst>
          </p:cNvPr>
          <p:cNvSpPr txBox="1"/>
          <p:nvPr/>
        </p:nvSpPr>
        <p:spPr>
          <a:xfrm>
            <a:off x="586670" y="2217386"/>
            <a:ext cx="5125155" cy="230832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a</a:t>
            </a:r>
            <a:br>
              <a:rPr lang="en-GB" sz="2400" b="1" dirty="0"/>
            </a:b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b</a:t>
            </a:r>
            <a:br>
              <a:rPr lang="en-GB" sz="2400" b="1" dirty="0"/>
            </a:b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c</a:t>
            </a:r>
            <a:br>
              <a:rPr lang="en-GB" sz="2400" b="1" dirty="0"/>
            </a:br>
            <a:endParaRPr lang="en-GB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147DD-8637-4B9B-9C4D-EF6C9F262D29}"/>
              </a:ext>
            </a:extLst>
          </p:cNvPr>
          <p:cNvSpPr txBox="1"/>
          <p:nvPr/>
        </p:nvSpPr>
        <p:spPr>
          <a:xfrm>
            <a:off x="6096000" y="2217386"/>
            <a:ext cx="5125155" cy="221599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d</a:t>
            </a:r>
            <a:br>
              <a:rPr lang="en-GB" sz="2400" b="1" dirty="0"/>
            </a:b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e</a:t>
            </a:r>
            <a:br>
              <a:rPr lang="en-GB" sz="2400" b="1" dirty="0"/>
            </a:b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f</a:t>
            </a:r>
            <a:br>
              <a:rPr lang="en-GB" b="1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8775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DCC4B-2DE0-461A-BB3C-A9A0210BF679}"/>
              </a:ext>
            </a:extLst>
          </p:cNvPr>
          <p:cNvSpPr txBox="1"/>
          <p:nvPr/>
        </p:nvSpPr>
        <p:spPr>
          <a:xfrm>
            <a:off x="0" y="2705725"/>
            <a:ext cx="12192000" cy="144655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5969"/>
                </a:solidFill>
                <a:latin typeface="Tw Cen MT" panose="020B0602020104020603" pitchFamily="34" charset="0"/>
              </a:rPr>
              <a:t>Demo Time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D40E453A-C9EF-4B49-860E-FFE11602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b="1" dirty="0"/>
              <a:t>@</a:t>
            </a:r>
            <a:r>
              <a:rPr lang="de-DE" b="1" dirty="0" err="1"/>
              <a:t>twitter</a:t>
            </a:r>
            <a:r>
              <a:rPr lang="de-DE" b="1" dirty="0"/>
              <a:t> handle </a:t>
            </a:r>
            <a:r>
              <a:rPr lang="de-DE" b="1" dirty="0" err="1"/>
              <a:t>goes</a:t>
            </a:r>
            <a:r>
              <a:rPr lang="de-DE" b="1" dirty="0"/>
              <a:t> </a:t>
            </a:r>
            <a:r>
              <a:rPr lang="de-DE" b="1" dirty="0" err="1"/>
              <a:t>here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3227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DCC4B-2DE0-461A-BB3C-A9A0210BF679}"/>
              </a:ext>
            </a:extLst>
          </p:cNvPr>
          <p:cNvSpPr txBox="1"/>
          <p:nvPr/>
        </p:nvSpPr>
        <p:spPr>
          <a:xfrm>
            <a:off x="0" y="-111140"/>
            <a:ext cx="12192000" cy="144655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5969"/>
                </a:solidFill>
                <a:latin typeface="Tw Cen MT" panose="020B0602020104020603" pitchFamily="34" charset="0"/>
              </a:rPr>
              <a:t>Key Takeaways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D40E453A-C9EF-4B49-860E-FFE11602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b="1" dirty="0"/>
              <a:t>@</a:t>
            </a:r>
            <a:r>
              <a:rPr lang="de-DE" b="1" dirty="0" err="1"/>
              <a:t>twitter</a:t>
            </a:r>
            <a:r>
              <a:rPr lang="de-DE" b="1" dirty="0"/>
              <a:t> handle </a:t>
            </a:r>
            <a:r>
              <a:rPr lang="de-DE" b="1" dirty="0" err="1"/>
              <a:t>goes</a:t>
            </a:r>
            <a:r>
              <a:rPr lang="de-DE" b="1" dirty="0"/>
              <a:t> </a:t>
            </a:r>
            <a:r>
              <a:rPr lang="de-DE" b="1" dirty="0" err="1"/>
              <a:t>here</a:t>
            </a:r>
            <a:endParaRPr lang="de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EB1F7-2B51-4919-98E0-343E40F820A7}"/>
              </a:ext>
            </a:extLst>
          </p:cNvPr>
          <p:cNvSpPr txBox="1"/>
          <p:nvPr/>
        </p:nvSpPr>
        <p:spPr>
          <a:xfrm>
            <a:off x="158045" y="2217386"/>
            <a:ext cx="5125155" cy="221599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a</a:t>
            </a:r>
            <a:br>
              <a:rPr lang="en-GB" sz="2400" b="1" dirty="0"/>
            </a:b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b</a:t>
            </a:r>
            <a:br>
              <a:rPr lang="en-GB" sz="2400" b="1" dirty="0"/>
            </a:b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c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147DD-8637-4B9B-9C4D-EF6C9F262D29}"/>
              </a:ext>
            </a:extLst>
          </p:cNvPr>
          <p:cNvSpPr txBox="1"/>
          <p:nvPr/>
        </p:nvSpPr>
        <p:spPr>
          <a:xfrm>
            <a:off x="5085645" y="2222150"/>
            <a:ext cx="5125155" cy="221599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d</a:t>
            </a:r>
            <a:br>
              <a:rPr lang="en-GB" sz="2400" b="1" dirty="0"/>
            </a:b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e</a:t>
            </a:r>
            <a:br>
              <a:rPr lang="en-GB" sz="2400" b="1" dirty="0"/>
            </a:b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f</a:t>
            </a:r>
            <a:br>
              <a:rPr lang="en-GB" b="1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5410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DCC4B-2DE0-461A-BB3C-A9A0210BF679}"/>
              </a:ext>
            </a:extLst>
          </p:cNvPr>
          <p:cNvSpPr txBox="1"/>
          <p:nvPr/>
        </p:nvSpPr>
        <p:spPr>
          <a:xfrm>
            <a:off x="-112889" y="2028616"/>
            <a:ext cx="12192000" cy="280076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5969"/>
                </a:solidFill>
                <a:latin typeface="Tw Cen MT" panose="020B0602020104020603" pitchFamily="34" charset="0"/>
              </a:rPr>
              <a:t>What Questions </a:t>
            </a:r>
            <a:br>
              <a:rPr lang="en-US" sz="8800" dirty="0">
                <a:solidFill>
                  <a:srgbClr val="FF5969"/>
                </a:solidFill>
                <a:latin typeface="Tw Cen MT" panose="020B0602020104020603" pitchFamily="34" charset="0"/>
              </a:rPr>
            </a:br>
            <a:r>
              <a:rPr lang="en-US" sz="8800" dirty="0">
                <a:solidFill>
                  <a:srgbClr val="FF5969"/>
                </a:solidFill>
                <a:latin typeface="Tw Cen MT" panose="020B0602020104020603" pitchFamily="34" charset="0"/>
              </a:rPr>
              <a:t>do you have?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D40E453A-C9EF-4B49-860E-FFE11602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b="1" dirty="0"/>
              <a:t>@</a:t>
            </a:r>
            <a:r>
              <a:rPr lang="de-DE" b="1" dirty="0" err="1"/>
              <a:t>twitter</a:t>
            </a:r>
            <a:r>
              <a:rPr lang="de-DE" b="1" dirty="0"/>
              <a:t> handle </a:t>
            </a:r>
            <a:r>
              <a:rPr lang="de-DE" b="1" dirty="0" err="1"/>
              <a:t>goes</a:t>
            </a:r>
            <a:r>
              <a:rPr lang="de-DE" b="1" dirty="0"/>
              <a:t> </a:t>
            </a:r>
            <a:r>
              <a:rPr lang="de-DE" b="1" dirty="0" err="1"/>
              <a:t>here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594682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DCC4B-2DE0-461A-BB3C-A9A0210BF679}"/>
              </a:ext>
            </a:extLst>
          </p:cNvPr>
          <p:cNvSpPr txBox="1"/>
          <p:nvPr/>
        </p:nvSpPr>
        <p:spPr>
          <a:xfrm>
            <a:off x="857119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5969"/>
                </a:solidFill>
                <a:latin typeface="Tw Cen MT" panose="020B0602020104020603" pitchFamily="34" charset="0"/>
              </a:rPr>
              <a:t>Contact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D9DAB0D-AA0F-47EB-9AAB-918E2B6BC574}"/>
              </a:ext>
            </a:extLst>
          </p:cNvPr>
          <p:cNvGrpSpPr/>
          <p:nvPr/>
        </p:nvGrpSpPr>
        <p:grpSpPr>
          <a:xfrm>
            <a:off x="4723353" y="1353344"/>
            <a:ext cx="7147082" cy="4930246"/>
            <a:chOff x="4995383" y="963877"/>
            <a:chExt cx="6382877" cy="493024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FA1883-64FE-4FDC-A795-A95DB5BEEFF4}"/>
                </a:ext>
              </a:extLst>
            </p:cNvPr>
            <p:cNvSpPr txBox="1"/>
            <p:nvPr/>
          </p:nvSpPr>
          <p:spPr>
            <a:xfrm>
              <a:off x="5536850" y="963877"/>
              <a:ext cx="5841410" cy="4930246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/>
                <a:t>Twitter: </a:t>
              </a:r>
              <a:r>
                <a:rPr lang="de-DE" sz="2400" b="1" dirty="0"/>
                <a:t>@</a:t>
              </a:r>
              <a:r>
                <a:rPr lang="de-DE" sz="2400" b="1" dirty="0" err="1"/>
                <a:t>twitter</a:t>
              </a:r>
              <a:r>
                <a:rPr lang="de-DE" sz="2400" b="1" dirty="0"/>
                <a:t> handle </a:t>
              </a:r>
              <a:r>
                <a:rPr lang="de-DE" sz="2400" b="1" dirty="0" err="1"/>
                <a:t>goes</a:t>
              </a:r>
              <a:r>
                <a:rPr lang="de-DE" sz="2400" b="1" dirty="0"/>
                <a:t> </a:t>
              </a:r>
              <a:r>
                <a:rPr lang="de-DE" sz="2400" b="1" dirty="0" err="1"/>
                <a:t>here</a:t>
              </a:r>
              <a:br>
                <a:rPr lang="de-DE" sz="2400" b="1" dirty="0"/>
              </a:br>
              <a:endParaRPr lang="de-DE" sz="2400" b="1" dirty="0"/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b="1" dirty="0"/>
                <a:t>LinkedIn: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br>
                <a:rPr lang="en-US" sz="2400" b="1" dirty="0"/>
              </a:br>
              <a:r>
                <a:rPr lang="en-US" sz="2400" b="1" dirty="0"/>
                <a:t>Blog:</a:t>
              </a:r>
            </a:p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br>
                <a:rPr lang="en-US" sz="2400" b="1" dirty="0"/>
              </a:br>
              <a:r>
                <a:rPr lang="en-US" sz="2400" b="1" dirty="0"/>
                <a:t>YouTube:</a:t>
              </a:r>
            </a:p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endParaRPr lang="en-US" sz="2400" b="1" dirty="0"/>
            </a:p>
            <a:p>
              <a:pPr marL="57150">
                <a:lnSpc>
                  <a:spcPct val="90000"/>
                </a:lnSpc>
                <a:spcAft>
                  <a:spcPts val="600"/>
                </a:spcAft>
              </a:pPr>
              <a:endParaRPr lang="en-US" sz="2400" b="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388487-DCBC-49D1-9CB6-02E16A1BAFAC}"/>
                </a:ext>
              </a:extLst>
            </p:cNvPr>
            <p:cNvSpPr/>
            <p:nvPr/>
          </p:nvSpPr>
          <p:spPr>
            <a:xfrm>
              <a:off x="4995383" y="1713637"/>
              <a:ext cx="451824" cy="451824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D7EA25-92D6-4894-A531-3C30E1CCCA4F}"/>
                </a:ext>
              </a:extLst>
            </p:cNvPr>
            <p:cNvSpPr/>
            <p:nvPr/>
          </p:nvSpPr>
          <p:spPr>
            <a:xfrm>
              <a:off x="5021966" y="2499024"/>
              <a:ext cx="451824" cy="451824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E4525EB-BF74-4443-9D8A-7CA27EB38AE5}"/>
                </a:ext>
              </a:extLst>
            </p:cNvPr>
            <p:cNvSpPr/>
            <p:nvPr/>
          </p:nvSpPr>
          <p:spPr>
            <a:xfrm>
              <a:off x="5008675" y="3203088"/>
              <a:ext cx="451824" cy="451824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CFBF5B4-E027-4E08-9C4F-BE56A4AD14B1}"/>
                </a:ext>
              </a:extLst>
            </p:cNvPr>
            <p:cNvSpPr/>
            <p:nvPr/>
          </p:nvSpPr>
          <p:spPr>
            <a:xfrm>
              <a:off x="4995383" y="3914219"/>
              <a:ext cx="451824" cy="451824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3548-8090-451E-83FC-B3A04B3D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@twitter handle goes here</a:t>
            </a:r>
          </a:p>
        </p:txBody>
      </p:sp>
    </p:spTree>
    <p:extLst>
      <p:ext uri="{BB962C8B-B14F-4D97-AF65-F5344CB8AC3E}">
        <p14:creationId xmlns:p14="http://schemas.microsoft.com/office/powerpoint/2010/main" val="298353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Top 5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Title here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Top 5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      5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9F7EE5-2EC2-49AA-89F8-7D5FD934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@twitter handle goes 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4417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Top 5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5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0165DEC-9E85-4CE1-B5D6-A3A2A1178D8F}"/>
              </a:ext>
            </a:extLst>
          </p:cNvPr>
          <p:cNvGrpSpPr/>
          <p:nvPr/>
        </p:nvGrpSpPr>
        <p:grpSpPr>
          <a:xfrm>
            <a:off x="3364679" y="3220384"/>
            <a:ext cx="8345355" cy="1904530"/>
            <a:chOff x="2518700" y="3665671"/>
            <a:chExt cx="8345355" cy="190453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FA6FDD-D7EE-4401-81F8-30CFA3EEB94D}"/>
                </a:ext>
              </a:extLst>
            </p:cNvPr>
            <p:cNvSpPr txBox="1"/>
            <p:nvPr/>
          </p:nvSpPr>
          <p:spPr>
            <a:xfrm>
              <a:off x="2518700" y="3665671"/>
              <a:ext cx="8345355" cy="584775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Another title here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014F27-E438-4F6B-8153-45BA397F7EB4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4BFDF1-71DD-4FB2-A5C2-EBB592E1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@twitter handle goes 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Top 5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      5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F12DE7B-A01B-42A8-9DC5-E6A3AAAD81A0}"/>
              </a:ext>
            </a:extLst>
          </p:cNvPr>
          <p:cNvSpPr txBox="1"/>
          <p:nvPr/>
        </p:nvSpPr>
        <p:spPr>
          <a:xfrm>
            <a:off x="3505264" y="769828"/>
            <a:ext cx="5963728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Community Content</a:t>
            </a:r>
            <a:endParaRPr lang="en-GB" sz="3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3E735D6-3DD9-44FE-B0E9-5E63F9EC3387}"/>
              </a:ext>
            </a:extLst>
          </p:cNvPr>
          <p:cNvSpPr txBox="1"/>
          <p:nvPr/>
        </p:nvSpPr>
        <p:spPr>
          <a:xfrm>
            <a:off x="2312006" y="2546775"/>
            <a:ext cx="9295794" cy="258532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50C9E9-F039-4E54-BD40-AD56C0CC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@twitter handle goes 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Top 5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      5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F0858E1F-4E79-41EB-B4EF-A7198356B8F3}"/>
              </a:ext>
            </a:extLst>
          </p:cNvPr>
          <p:cNvSpPr txBox="1"/>
          <p:nvPr/>
        </p:nvSpPr>
        <p:spPr>
          <a:xfrm>
            <a:off x="2682711" y="3247471"/>
            <a:ext cx="7392314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3200" dirty="0"/>
              <a:t>Link maybe or some other content here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82852E2-28AC-4FE0-B634-F616AC9BC350}"/>
              </a:ext>
            </a:extLst>
          </p:cNvPr>
          <p:cNvSpPr txBox="1"/>
          <p:nvPr/>
        </p:nvSpPr>
        <p:spPr>
          <a:xfrm>
            <a:off x="3505264" y="769828"/>
            <a:ext cx="5963728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Title goes here</a:t>
            </a:r>
            <a:endParaRPr lang="en-GB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8D78DA-B07D-481A-AF04-81C1AF62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@twitter handle goes 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Top 5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      5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15B93EC-015D-4CA5-A5F3-0483E9A3F615}"/>
              </a:ext>
            </a:extLst>
          </p:cNvPr>
          <p:cNvGrpSpPr/>
          <p:nvPr/>
        </p:nvGrpSpPr>
        <p:grpSpPr>
          <a:xfrm>
            <a:off x="3505264" y="769828"/>
            <a:ext cx="5963728" cy="5135090"/>
            <a:chOff x="3505264" y="769828"/>
            <a:chExt cx="5963728" cy="513509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238CA07-0913-44A5-9BEE-478BA09A4E08}"/>
                </a:ext>
              </a:extLst>
            </p:cNvPr>
            <p:cNvSpPr txBox="1"/>
            <p:nvPr/>
          </p:nvSpPr>
          <p:spPr>
            <a:xfrm>
              <a:off x="4527985" y="562791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6D167D-1BCB-416A-A21A-665EF4F76EE8}"/>
                </a:ext>
              </a:extLst>
            </p:cNvPr>
            <p:cNvSpPr txBox="1"/>
            <p:nvPr/>
          </p:nvSpPr>
          <p:spPr>
            <a:xfrm>
              <a:off x="3505264" y="769828"/>
              <a:ext cx="5963728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Title goes here</a:t>
              </a:r>
              <a:endParaRPr lang="en-GB" sz="3600" dirty="0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1BC8F0-E943-4FFD-9775-269C0BEB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@twitter handle goes 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7EEC7D7-6708-4F48-913F-7B4A0429259E}"/>
              </a:ext>
            </a:extLst>
          </p:cNvPr>
          <p:cNvGrpSpPr/>
          <p:nvPr/>
        </p:nvGrpSpPr>
        <p:grpSpPr>
          <a:xfrm>
            <a:off x="0" y="612136"/>
            <a:ext cx="12192001" cy="1960184"/>
            <a:chOff x="0" y="899683"/>
            <a:chExt cx="12192001" cy="19601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68DCC4B-2DE0-461A-BB3C-A9A0210BF679}"/>
                </a:ext>
              </a:extLst>
            </p:cNvPr>
            <p:cNvSpPr txBox="1"/>
            <p:nvPr/>
          </p:nvSpPr>
          <p:spPr>
            <a:xfrm>
              <a:off x="1" y="899683"/>
              <a:ext cx="12192000" cy="1446550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Talk Title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ECC44C-A168-4A8A-AD84-787047DCB9E9}"/>
                </a:ext>
              </a:extLst>
            </p:cNvPr>
            <p:cNvSpPr txBox="1"/>
            <p:nvPr/>
          </p:nvSpPr>
          <p:spPr>
            <a:xfrm>
              <a:off x="0" y="2136592"/>
              <a:ext cx="12192000" cy="723275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100" dirty="0">
                  <a:solidFill>
                    <a:srgbClr val="52CBBE"/>
                  </a:solidFill>
                  <a:latin typeface="Tw Cen MT" panose="020B0602020104020603" pitchFamily="34" charset="0"/>
                </a:rPr>
                <a:t>Goes Here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28B308B-3AA3-4401-8B63-883D547AE501}"/>
              </a:ext>
            </a:extLst>
          </p:cNvPr>
          <p:cNvSpPr txBox="1"/>
          <p:nvPr/>
        </p:nvSpPr>
        <p:spPr>
          <a:xfrm>
            <a:off x="4427067" y="5140730"/>
            <a:ext cx="4002773" cy="46166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w Cen MT" panose="020B0602020104020603" pitchFamily="34" charset="0"/>
              </a:rPr>
              <a:t>Presenter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3D2E7-78F6-48A2-82E2-7B8D0F80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@twitter handle goes here</a:t>
            </a:r>
          </a:p>
        </p:txBody>
      </p:sp>
    </p:spTree>
    <p:extLst>
      <p:ext uri="{BB962C8B-B14F-4D97-AF65-F5344CB8AC3E}">
        <p14:creationId xmlns:p14="http://schemas.microsoft.com/office/powerpoint/2010/main" val="2972426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Top 5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      5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97217" y="-4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1F91EF8-7441-4190-A530-D0DCAAB9632F}"/>
              </a:ext>
            </a:extLst>
          </p:cNvPr>
          <p:cNvSpPr txBox="1"/>
          <p:nvPr/>
        </p:nvSpPr>
        <p:spPr>
          <a:xfrm>
            <a:off x="1350696" y="3247470"/>
            <a:ext cx="7392314" cy="5847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Content here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AD1E4-5797-4F65-813E-18CD0DE0F317}"/>
              </a:ext>
            </a:extLst>
          </p:cNvPr>
          <p:cNvSpPr txBox="1"/>
          <p:nvPr/>
        </p:nvSpPr>
        <p:spPr>
          <a:xfrm>
            <a:off x="3505264" y="769828"/>
            <a:ext cx="5963728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Title goes here</a:t>
            </a:r>
            <a:endParaRPr lang="en-GB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57825F-B46B-4B4A-9E22-E08ACA22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@twitter handle goes here</a:t>
            </a:r>
          </a:p>
        </p:txBody>
      </p:sp>
    </p:spTree>
    <p:extLst>
      <p:ext uri="{BB962C8B-B14F-4D97-AF65-F5344CB8AC3E}">
        <p14:creationId xmlns:p14="http://schemas.microsoft.com/office/powerpoint/2010/main" val="2748631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Top 5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      5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60705" y="9686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2599748" y="3500891"/>
            <a:ext cx="4209354" cy="1020263"/>
            <a:chOff x="979714" y="4507205"/>
            <a:chExt cx="2385547" cy="102026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1028461" y="4507205"/>
              <a:ext cx="2336800" cy="76944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Title here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7F941-3C9E-49BB-9B33-CEFF1F39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@</a:t>
            </a:r>
            <a:r>
              <a:rPr lang="de-DE" dirty="0" err="1"/>
              <a:t>twitter</a:t>
            </a:r>
            <a:r>
              <a:rPr lang="de-DE" dirty="0"/>
              <a:t> handle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6B4E6-42C9-45D5-A9EC-7E65CE391E74}"/>
              </a:ext>
            </a:extLst>
          </p:cNvPr>
          <p:cNvSpPr txBox="1"/>
          <p:nvPr/>
        </p:nvSpPr>
        <p:spPr>
          <a:xfrm>
            <a:off x="917833" y="4415453"/>
            <a:ext cx="7659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DCC4B-2DE0-461A-BB3C-A9A0210BF679}"/>
              </a:ext>
            </a:extLst>
          </p:cNvPr>
          <p:cNvSpPr txBox="1"/>
          <p:nvPr/>
        </p:nvSpPr>
        <p:spPr>
          <a:xfrm>
            <a:off x="0" y="-111140"/>
            <a:ext cx="12192000" cy="144655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5969"/>
                </a:solidFill>
                <a:latin typeface="Tw Cen MT" panose="020B0602020104020603" pitchFamily="34" charset="0"/>
              </a:rPr>
              <a:t>Speaker Intro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D40E453A-C9EF-4B49-860E-FFE11602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b="1" dirty="0"/>
              <a:t>@</a:t>
            </a:r>
            <a:r>
              <a:rPr lang="de-DE" b="1" dirty="0" err="1"/>
              <a:t>twitter</a:t>
            </a:r>
            <a:r>
              <a:rPr lang="de-DE" b="1" dirty="0"/>
              <a:t> handle </a:t>
            </a:r>
            <a:r>
              <a:rPr lang="de-DE" b="1" dirty="0" err="1"/>
              <a:t>goes</a:t>
            </a:r>
            <a:r>
              <a:rPr lang="de-DE" b="1" dirty="0"/>
              <a:t> </a:t>
            </a:r>
            <a:r>
              <a:rPr lang="de-DE" b="1" dirty="0" err="1"/>
              <a:t>here</a:t>
            </a:r>
            <a:endParaRPr lang="de-DE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DFA06-6643-493F-B8F9-5B71F179C6FB}"/>
              </a:ext>
            </a:extLst>
          </p:cNvPr>
          <p:cNvSpPr txBox="1"/>
          <p:nvPr/>
        </p:nvSpPr>
        <p:spPr>
          <a:xfrm>
            <a:off x="322053" y="1673525"/>
            <a:ext cx="9023230" cy="369331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b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b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b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b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b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2910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D40E453A-C9EF-4B49-860E-FFE11602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b="1"/>
              <a:t>@twitter handle goes here</a:t>
            </a:r>
            <a:endParaRPr lang="de-DE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095390-FFEB-4913-AD1F-E91DF62C8F97}"/>
              </a:ext>
            </a:extLst>
          </p:cNvPr>
          <p:cNvSpPr txBox="1"/>
          <p:nvPr/>
        </p:nvSpPr>
        <p:spPr>
          <a:xfrm>
            <a:off x="5536850" y="963877"/>
            <a:ext cx="5816949" cy="49302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a</a:t>
            </a:r>
            <a:br>
              <a:rPr lang="en-US" sz="2400" b="1" dirty="0"/>
            </a:br>
            <a:endParaRPr lang="en-US" sz="2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b</a:t>
            </a:r>
            <a:br>
              <a:rPr lang="en-US" sz="2400" b="1" dirty="0"/>
            </a:br>
            <a:endParaRPr lang="en-US" sz="2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c</a:t>
            </a:r>
            <a:br>
              <a:rPr lang="en-US" sz="2400" b="1" dirty="0"/>
            </a:br>
            <a:endParaRPr lang="en-US" sz="2400" b="1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d</a:t>
            </a:r>
            <a:br>
              <a:rPr lang="en-US" sz="2400" b="1" dirty="0"/>
            </a:br>
            <a:endParaRPr lang="en-US" sz="2400" b="1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6DB7BB-0DA3-42AA-AF4E-AB9318777158}"/>
              </a:ext>
            </a:extLst>
          </p:cNvPr>
          <p:cNvSpPr txBox="1"/>
          <p:nvPr/>
        </p:nvSpPr>
        <p:spPr>
          <a:xfrm>
            <a:off x="838200" y="963877"/>
            <a:ext cx="3494362" cy="49302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5969"/>
                </a:solidFill>
                <a:latin typeface="Tw Cen MT" panose="020B0602020104020603" pitchFamily="34" charset="0"/>
              </a:rPr>
              <a:t>Agenda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1F2F92-1A00-404E-B725-CC8C92A9A2E6}"/>
              </a:ext>
            </a:extLst>
          </p:cNvPr>
          <p:cNvSpPr/>
          <p:nvPr/>
        </p:nvSpPr>
        <p:spPr>
          <a:xfrm>
            <a:off x="4995383" y="1713637"/>
            <a:ext cx="451824" cy="45182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511567-EE6F-4969-B7BB-BF80BE618049}"/>
              </a:ext>
            </a:extLst>
          </p:cNvPr>
          <p:cNvSpPr/>
          <p:nvPr/>
        </p:nvSpPr>
        <p:spPr>
          <a:xfrm>
            <a:off x="5021966" y="2499024"/>
            <a:ext cx="451824" cy="451824"/>
          </a:xfrm>
          <a:prstGeom prst="ellipse">
            <a:avLst/>
          </a:prstGeom>
          <a:solidFill>
            <a:srgbClr val="52CBB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0FF604-EB41-447C-8C94-92203208AC74}"/>
              </a:ext>
            </a:extLst>
          </p:cNvPr>
          <p:cNvSpPr/>
          <p:nvPr/>
        </p:nvSpPr>
        <p:spPr>
          <a:xfrm>
            <a:off x="5008675" y="3203088"/>
            <a:ext cx="451824" cy="451824"/>
          </a:xfrm>
          <a:prstGeom prst="ellipse">
            <a:avLst/>
          </a:prstGeom>
          <a:solidFill>
            <a:srgbClr val="FEC63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A1D50B-27E3-487A-9E87-C83906A6F7E5}"/>
              </a:ext>
            </a:extLst>
          </p:cNvPr>
          <p:cNvSpPr/>
          <p:nvPr/>
        </p:nvSpPr>
        <p:spPr>
          <a:xfrm>
            <a:off x="4995383" y="3914219"/>
            <a:ext cx="451824" cy="451824"/>
          </a:xfrm>
          <a:prstGeom prst="ellipse">
            <a:avLst/>
          </a:prstGeom>
          <a:solidFill>
            <a:srgbClr val="5D737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96707C-3EAE-49E1-9FC8-CFC32C12D94A}"/>
              </a:ext>
            </a:extLst>
          </p:cNvPr>
          <p:cNvSpPr/>
          <p:nvPr/>
        </p:nvSpPr>
        <p:spPr>
          <a:xfrm>
            <a:off x="5021966" y="4673278"/>
            <a:ext cx="451824" cy="451824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69FE2C-F5FB-4F9D-8806-66EE209E0FEC}"/>
              </a:ext>
            </a:extLst>
          </p:cNvPr>
          <p:cNvCxnSpPr>
            <a:cxnSpLocks/>
          </p:cNvCxnSpPr>
          <p:nvPr/>
        </p:nvCxnSpPr>
        <p:spPr>
          <a:xfrm>
            <a:off x="4645383" y="1713637"/>
            <a:ext cx="0" cy="341146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0DFEACB-A9F6-4C79-B52B-F96F9190DA8B}"/>
              </a:ext>
            </a:extLst>
          </p:cNvPr>
          <p:cNvSpPr/>
          <p:nvPr/>
        </p:nvSpPr>
        <p:spPr>
          <a:xfrm>
            <a:off x="5008675" y="1713637"/>
            <a:ext cx="451824" cy="451824"/>
          </a:xfrm>
          <a:prstGeom prst="ellipse">
            <a:avLst/>
          </a:prstGeom>
          <a:solidFill>
            <a:srgbClr val="FF596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1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DCC4B-2DE0-461A-BB3C-A9A0210BF679}"/>
              </a:ext>
            </a:extLst>
          </p:cNvPr>
          <p:cNvSpPr txBox="1"/>
          <p:nvPr/>
        </p:nvSpPr>
        <p:spPr>
          <a:xfrm>
            <a:off x="801098" y="1396289"/>
            <a:ext cx="52773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dirty="0">
                <a:latin typeface="+mj-lt"/>
                <a:ea typeface="+mj-ea"/>
                <a:cs typeface="+mj-cs"/>
              </a:rPr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EB1F7-2B51-4919-98E0-343E40F820A7}"/>
              </a:ext>
            </a:extLst>
          </p:cNvPr>
          <p:cNvSpPr txBox="1"/>
          <p:nvPr/>
        </p:nvSpPr>
        <p:spPr>
          <a:xfrm>
            <a:off x="805543" y="2871982"/>
            <a:ext cx="4558309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br>
              <a:rPr lang="en-US" dirty="0"/>
            </a:b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5" name="Oval 34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005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36">
            <a:extLst>
              <a:ext uri="{FF2B5EF4-FFF2-40B4-BE49-F238E27FC236}">
                <a16:creationId xmlns:a16="http://schemas.microsoft.com/office/drawing/2014/main" id="{B6114379-CEF2-4927-BEAC-763037C09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9597" y="2815229"/>
            <a:ext cx="2788920" cy="2788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14C23C8-0D86-4D9E-A9C7-76291675C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603" y="1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60D5D324-7523-48EF-9184-27D7C6A0F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245" y="297192"/>
            <a:ext cx="2353443" cy="2353443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7D5D778-C1C3-4EEB-A209-16F0A1DE7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66" y="3385790"/>
            <a:ext cx="1741359" cy="1741359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2248578-C6EF-47FB-8B88-AD65C2745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3088" y="4197206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86E570-ACCB-4F5B-B0E7-06C1254E1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347" y="4857750"/>
            <a:ext cx="1825141" cy="1825141"/>
          </a:xfrm>
          <a:prstGeom prst="rect">
            <a:avLst/>
          </a:prstGeom>
        </p:spPr>
      </p:pic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89C92E91-B54C-42E7-8E8C-C86185EF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b="1"/>
              <a:t>@twitter handle goes here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88078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DCC4B-2DE0-461A-BB3C-A9A0210BF679}"/>
              </a:ext>
            </a:extLst>
          </p:cNvPr>
          <p:cNvSpPr txBox="1"/>
          <p:nvPr/>
        </p:nvSpPr>
        <p:spPr>
          <a:xfrm>
            <a:off x="0" y="2705725"/>
            <a:ext cx="12192000" cy="144655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5969"/>
                </a:solidFill>
                <a:latin typeface="Tw Cen MT" panose="020B0602020104020603" pitchFamily="34" charset="0"/>
              </a:rPr>
              <a:t>Title here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D40E453A-C9EF-4B49-860E-FFE11602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b="1" dirty="0"/>
              <a:t>@</a:t>
            </a:r>
            <a:r>
              <a:rPr lang="de-DE" b="1" dirty="0" err="1"/>
              <a:t>twitter</a:t>
            </a:r>
            <a:r>
              <a:rPr lang="de-DE" b="1" dirty="0"/>
              <a:t> handle </a:t>
            </a:r>
            <a:r>
              <a:rPr lang="de-DE" b="1" dirty="0" err="1"/>
              <a:t>goes</a:t>
            </a:r>
            <a:r>
              <a:rPr lang="de-DE" b="1" dirty="0"/>
              <a:t> </a:t>
            </a:r>
            <a:r>
              <a:rPr lang="de-DE" b="1" dirty="0" err="1"/>
              <a:t>here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51567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DCC4B-2DE0-461A-BB3C-A9A0210BF679}"/>
              </a:ext>
            </a:extLst>
          </p:cNvPr>
          <p:cNvSpPr txBox="1"/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EB1F7-2B51-4919-98E0-343E40F820A7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</a:t>
            </a:r>
            <a:br>
              <a:rPr lang="en-US" sz="2000" b="1" dirty="0"/>
            </a:b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b</a:t>
            </a:r>
            <a:br>
              <a:rPr lang="en-US" sz="2000" b="1" dirty="0"/>
            </a:b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</a:t>
            </a:r>
            <a:br>
              <a:rPr lang="en-US" sz="2000" b="1" dirty="0"/>
            </a:b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e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D40E453A-C9EF-4B49-860E-FFE11602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@twitter handle goes here</a:t>
            </a:r>
          </a:p>
        </p:txBody>
      </p:sp>
    </p:spTree>
    <p:extLst>
      <p:ext uri="{BB962C8B-B14F-4D97-AF65-F5344CB8AC3E}">
        <p14:creationId xmlns:p14="http://schemas.microsoft.com/office/powerpoint/2010/main" val="308619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DCC4B-2DE0-461A-BB3C-A9A0210BF679}"/>
              </a:ext>
            </a:extLst>
          </p:cNvPr>
          <p:cNvSpPr txBox="1"/>
          <p:nvPr/>
        </p:nvSpPr>
        <p:spPr>
          <a:xfrm>
            <a:off x="0" y="-111140"/>
            <a:ext cx="12192000" cy="144655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5969"/>
                </a:solidFill>
                <a:latin typeface="Tw Cen MT" panose="020B0602020104020603" pitchFamily="34" charset="0"/>
              </a:rPr>
              <a:t>Title goes here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D40E453A-C9EF-4B49-860E-FFE11602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b="1"/>
              <a:t>@twitter handle goes here</a:t>
            </a:r>
            <a:endParaRPr lang="de-DE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B6F095-E8BC-4A17-A1C0-7810DF164598}"/>
              </a:ext>
            </a:extLst>
          </p:cNvPr>
          <p:cNvSpPr txBox="1"/>
          <p:nvPr/>
        </p:nvSpPr>
        <p:spPr>
          <a:xfrm>
            <a:off x="468489" y="1591732"/>
            <a:ext cx="344311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/>
              <a:t>Lot’s of great resources out there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EB1F7-2B51-4919-98E0-343E40F820A7}"/>
              </a:ext>
            </a:extLst>
          </p:cNvPr>
          <p:cNvSpPr txBox="1"/>
          <p:nvPr/>
        </p:nvSpPr>
        <p:spPr>
          <a:xfrm>
            <a:off x="158045" y="2217386"/>
            <a:ext cx="11785600" cy="203132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AzureChecklist.com</a:t>
            </a:r>
            <a:br>
              <a:rPr lang="en-GB" b="1" dirty="0"/>
            </a:b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Azure Architecture Centre</a:t>
            </a:r>
            <a:br>
              <a:rPr lang="en-GB" b="1" dirty="0"/>
            </a:b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Azure DevOps Demo Generator</a:t>
            </a:r>
            <a:br>
              <a:rPr lang="en-GB" b="1" dirty="0"/>
            </a:b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Azure Friday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594342D-2467-4C35-B324-A88E20255BC0}"/>
              </a:ext>
            </a:extLst>
          </p:cNvPr>
          <p:cNvGrpSpPr/>
          <p:nvPr/>
        </p:nvGrpSpPr>
        <p:grpSpPr>
          <a:xfrm>
            <a:off x="4488802" y="1713119"/>
            <a:ext cx="7545153" cy="4381083"/>
            <a:chOff x="4488802" y="1713119"/>
            <a:chExt cx="7545153" cy="438108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73C59E1-3CFF-4C92-A0BE-595FCFC0838B}"/>
                </a:ext>
              </a:extLst>
            </p:cNvPr>
            <p:cNvGrpSpPr/>
            <p:nvPr/>
          </p:nvGrpSpPr>
          <p:grpSpPr>
            <a:xfrm>
              <a:off x="4488802" y="1713119"/>
              <a:ext cx="7545153" cy="4381083"/>
              <a:chOff x="4488802" y="1713119"/>
              <a:chExt cx="7545153" cy="4381083"/>
            </a:xfrm>
          </p:grpSpPr>
          <p:pic>
            <p:nvPicPr>
              <p:cNvPr id="6" name="Picture 5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54BCEE1E-CA51-40F2-A1C5-97A635B3D1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0550" y="1713119"/>
                <a:ext cx="3708822" cy="2181395"/>
              </a:xfrm>
              <a:prstGeom prst="rect">
                <a:avLst/>
              </a:prstGeom>
            </p:spPr>
          </p:pic>
          <p:pic>
            <p:nvPicPr>
              <p:cNvPr id="9" name="Picture 8" descr="A screenshot of a social media post&#10;&#10;Description automatically generated">
                <a:extLst>
                  <a:ext uri="{FF2B5EF4-FFF2-40B4-BE49-F238E27FC236}">
                    <a16:creationId xmlns:a16="http://schemas.microsoft.com/office/drawing/2014/main" id="{4A4C413D-771F-4523-865A-DF43689EF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4525" y="1713120"/>
                <a:ext cx="3714391" cy="2181396"/>
              </a:xfrm>
              <a:prstGeom prst="rect">
                <a:avLst/>
              </a:prstGeom>
            </p:spPr>
          </p:pic>
          <p:pic>
            <p:nvPicPr>
              <p:cNvPr id="13" name="Picture 12" descr="A screenshot of a social media post&#10;&#10;Description automatically generated">
                <a:extLst>
                  <a:ext uri="{FF2B5EF4-FFF2-40B4-BE49-F238E27FC236}">
                    <a16:creationId xmlns:a16="http://schemas.microsoft.com/office/drawing/2014/main" id="{EB104957-AE7A-4439-88E6-6AEE33C36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8802" y="3976675"/>
                <a:ext cx="3765838" cy="2117527"/>
              </a:xfrm>
              <a:prstGeom prst="rect">
                <a:avLst/>
              </a:prstGeom>
            </p:spPr>
          </p:pic>
          <p:pic>
            <p:nvPicPr>
              <p:cNvPr id="36" name="Picture 35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1F1EDC0-BE78-4923-8A75-E3EE02D0E8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5133" y="1732169"/>
                <a:ext cx="3708822" cy="2181395"/>
              </a:xfrm>
              <a:prstGeom prst="rect">
                <a:avLst/>
              </a:prstGeom>
            </p:spPr>
          </p:pic>
          <p:pic>
            <p:nvPicPr>
              <p:cNvPr id="37" name="Picture 36" descr="A screenshot of a social media post&#10;&#10;Description automatically generated">
                <a:extLst>
                  <a:ext uri="{FF2B5EF4-FFF2-40B4-BE49-F238E27FC236}">
                    <a16:creationId xmlns:a16="http://schemas.microsoft.com/office/drawing/2014/main" id="{3DDE6A47-0775-4031-AEE9-A30978DF4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19108" y="1732170"/>
                <a:ext cx="3714391" cy="2181396"/>
              </a:xfrm>
              <a:prstGeom prst="rect">
                <a:avLst/>
              </a:prstGeom>
            </p:spPr>
          </p:pic>
        </p:grpSp>
        <p:pic>
          <p:nvPicPr>
            <p:cNvPr id="35" name="Picture 34" descr="A screenshot of a person&#10;&#10;Description automatically generated">
              <a:extLst>
                <a:ext uri="{FF2B5EF4-FFF2-40B4-BE49-F238E27FC236}">
                  <a16:creationId xmlns:a16="http://schemas.microsoft.com/office/drawing/2014/main" id="{34329A4B-7740-4288-A9D1-CEDDB2C3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6897" y="3989179"/>
              <a:ext cx="3596748" cy="2105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359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DCC4B-2DE0-461A-BB3C-A9A0210BF679}"/>
              </a:ext>
            </a:extLst>
          </p:cNvPr>
          <p:cNvSpPr txBox="1"/>
          <p:nvPr/>
        </p:nvSpPr>
        <p:spPr>
          <a:xfrm>
            <a:off x="0" y="-111140"/>
            <a:ext cx="12192000" cy="144655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5969"/>
                </a:solidFill>
                <a:latin typeface="Tw Cen MT" panose="020B0602020104020603" pitchFamily="34" charset="0"/>
              </a:rPr>
              <a:t>Title here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D40E453A-C9EF-4B49-860E-FFE11602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b="1"/>
              <a:t>@twitter handle goes here</a:t>
            </a:r>
            <a:endParaRPr lang="de-DE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B6F095-E8BC-4A17-A1C0-7810DF164598}"/>
              </a:ext>
            </a:extLst>
          </p:cNvPr>
          <p:cNvSpPr txBox="1"/>
          <p:nvPr/>
        </p:nvSpPr>
        <p:spPr>
          <a:xfrm>
            <a:off x="468489" y="1591732"/>
            <a:ext cx="3443111" cy="36933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/>
              <a:t>Lot’s of great resources out there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EB1F7-2B51-4919-98E0-343E40F820A7}"/>
              </a:ext>
            </a:extLst>
          </p:cNvPr>
          <p:cNvSpPr txBox="1"/>
          <p:nvPr/>
        </p:nvSpPr>
        <p:spPr>
          <a:xfrm>
            <a:off x="158045" y="2217386"/>
            <a:ext cx="5125155" cy="424731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</a:t>
            </a:r>
            <a:br>
              <a:rPr lang="en-GB" b="1" dirty="0"/>
            </a:b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b</a:t>
            </a:r>
            <a:br>
              <a:rPr lang="en-GB" b="1" dirty="0"/>
            </a:b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g</a:t>
            </a:r>
          </a:p>
          <a:p>
            <a:br>
              <a:rPr lang="en-GB" b="1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6543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1240</Words>
  <Application>Microsoft Office PowerPoint</Application>
  <PresentationFormat>Widescreen</PresentationFormat>
  <Paragraphs>279</Paragraphs>
  <Slides>21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Suttie</dc:creator>
  <cp:lastModifiedBy>Gregor Suttie</cp:lastModifiedBy>
  <cp:revision>42</cp:revision>
  <dcterms:created xsi:type="dcterms:W3CDTF">2020-04-12T13:29:36Z</dcterms:created>
  <dcterms:modified xsi:type="dcterms:W3CDTF">2020-08-11T19:13:41Z</dcterms:modified>
</cp:coreProperties>
</file>