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Corbel" panose="020B0503020204020204" pitchFamily="34" charset="0"/>
      <p:regular r:id="rId55"/>
      <p:bold r:id="rId56"/>
      <p:italic r:id="rId57"/>
      <p:boldItalic r:id="rId58"/>
    </p:embeddedFont>
    <p:embeddedFont>
      <p:font typeface="Lato" panose="020F0502020204030203" pitchFamily="34" charset="0"/>
      <p:regular r:id="rId59"/>
      <p:bold r:id="rId60"/>
      <p:italic r:id="rId61"/>
      <p:boldItalic r:id="rId62"/>
    </p:embeddedFont>
    <p:embeddedFont>
      <p:font typeface="Montserrat" panose="00000500000000000000" pitchFamily="2" charset="-52"/>
      <p:regular r:id="rId63"/>
      <p:bold r:id="rId64"/>
      <p:italic r:id="rId65"/>
      <p:boldItalic r:id="rId66"/>
    </p:embeddedFont>
    <p:embeddedFont>
      <p:font typeface="Wingdings 2" panose="05020102010507070707" pitchFamily="18" charset="2"/>
      <p:regular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75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08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19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651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hansaeed.com/gethashcode-made-easy/" TargetMode="External"/><Relationship Id="rId2" Type="http://schemas.openxmlformats.org/officeDocument/2006/relationships/hyperlink" Target="https://stackoverflow.com/questions/263400/what-is-the-best-algorithm-for-overriding-gethashcode/263416#26341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Dictionaries,</a:t>
            </a:r>
            <a:br>
              <a:rPr lang="en-US" sz="4800" dirty="0"/>
            </a:br>
            <a:r>
              <a:rPr lang="en-US" sz="4800" dirty="0"/>
              <a:t>Hash Tables and Sets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Dictionaries, Hash Tables, Hashing, Collisions, Sets</a:t>
            </a:r>
          </a:p>
        </p:txBody>
      </p:sp>
    </p:spTree>
    <p:extLst>
      <p:ext uri="{BB962C8B-B14F-4D97-AF65-F5344CB8AC3E}">
        <p14:creationId xmlns:p14="http://schemas.microsoft.com/office/powerpoint/2010/main" val="31450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a Hash Table</a:t>
            </a:r>
            <a:endParaRPr lang="bg-BG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/>
              <a:t> is the situation when different keys have the same hash value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the number of</a:t>
            </a:r>
            <a:r>
              <a:rPr lang="en-US" i="1" dirty="0"/>
              <a:t> </a:t>
            </a:r>
            <a:r>
              <a:rPr lang="en-US" dirty="0"/>
              <a:t>collisions is sufficiently small, the hash tables work quite well (fast)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/>
              <a:t>strategies exist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Chaining in a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neighboring slots (linear probing)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Re-hashing (second hash function)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556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h("Pesho") = 4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h("Kiro") = 2	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h("Mimi") = 1	</a:t>
            </a:r>
            <a:endParaRPr lang="en-US" sz="2400" noProof="1">
              <a:solidFill>
                <a:schemeClr val="hlink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h("Ivan") = 2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 noProof="1"/>
              <a:t>h("Lili") = m-1</a:t>
            </a: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53691" name="Line 27"/>
          <p:cNvSpPr>
            <a:spLocks noChangeShapeType="1"/>
          </p:cNvSpPr>
          <p:nvPr/>
        </p:nvSpPr>
        <p:spPr bwMode="auto">
          <a:xfrm flipH="1" flipV="1">
            <a:off x="3688561" y="2307266"/>
            <a:ext cx="1466051" cy="45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92" name="Line 28"/>
          <p:cNvSpPr>
            <a:spLocks noChangeShapeType="1"/>
          </p:cNvSpPr>
          <p:nvPr/>
        </p:nvSpPr>
        <p:spPr bwMode="auto">
          <a:xfrm flipH="1">
            <a:off x="3706811" y="2352914"/>
            <a:ext cx="1447801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>
            <a:off x="6424463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6064102" y="466503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Kiro</a:t>
            </a: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6065688" y="5385759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Ivan</a:t>
            </a:r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>
            <a:off x="6424463" y="5084135"/>
            <a:ext cx="0" cy="3730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>
            <a:off x="6424463" y="5817560"/>
            <a:ext cx="0" cy="4095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6065688" y="610648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4" name="Line 60"/>
          <p:cNvSpPr>
            <a:spLocks noChangeShapeType="1"/>
          </p:cNvSpPr>
          <p:nvPr/>
        </p:nvSpPr>
        <p:spPr bwMode="auto">
          <a:xfrm flipH="1">
            <a:off x="5628944" y="4009396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5197144" y="4657097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Mimi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5198731" y="5388934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7" name="Line 63"/>
          <p:cNvSpPr>
            <a:spLocks noChangeShapeType="1"/>
          </p:cNvSpPr>
          <p:nvPr/>
        </p:nvSpPr>
        <p:spPr bwMode="auto">
          <a:xfrm>
            <a:off x="5628943" y="5084135"/>
            <a:ext cx="0" cy="365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8" name="Line 64"/>
          <p:cNvSpPr>
            <a:spLocks noChangeShapeType="1"/>
          </p:cNvSpPr>
          <p:nvPr/>
        </p:nvSpPr>
        <p:spPr bwMode="auto">
          <a:xfrm flipH="1">
            <a:off x="9545639" y="4017334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9185276" y="466503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Lili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9185276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31" name="Line 67"/>
          <p:cNvSpPr>
            <a:spLocks noChangeShapeType="1"/>
          </p:cNvSpPr>
          <p:nvPr/>
        </p:nvSpPr>
        <p:spPr bwMode="auto">
          <a:xfrm>
            <a:off x="9545638" y="5087310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32" name="Line 68"/>
          <p:cNvSpPr>
            <a:spLocks noChangeShapeType="1"/>
          </p:cNvSpPr>
          <p:nvPr/>
        </p:nvSpPr>
        <p:spPr bwMode="auto">
          <a:xfrm flipH="1">
            <a:off x="7975302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7472064" y="4665034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Pesho</a:t>
            </a:r>
          </a:p>
        </p:txBody>
      </p:sp>
      <p:sp>
        <p:nvSpPr>
          <p:cNvPr id="753734" name="Text Box 70"/>
          <p:cNvSpPr txBox="1">
            <a:spLocks noChangeArrowheads="1"/>
          </p:cNvSpPr>
          <p:nvPr/>
        </p:nvSpPr>
        <p:spPr bwMode="auto">
          <a:xfrm>
            <a:off x="7613353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97144" y="2099705"/>
            <a:ext cx="13628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collision</a:t>
            </a:r>
            <a:endParaRPr lang="en-US" dirty="0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7239000" y="1295401"/>
            <a:ext cx="3993204" cy="932525"/>
          </a:xfrm>
          <a:prstGeom prst="wedgeRoundRectCallout">
            <a:avLst>
              <a:gd name="adj1" fmla="val -66360"/>
              <a:gd name="adj2" fmla="val 1557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Chaining elements in case of collision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" name="Group 194"/>
          <p:cNvGraphicFramePr>
            <a:graphicFrameLocks noGrp="1"/>
          </p:cNvGraphicFramePr>
          <p:nvPr/>
        </p:nvGraphicFramePr>
        <p:xfrm>
          <a:off x="4453269" y="3581400"/>
          <a:ext cx="5486399" cy="533400"/>
        </p:xfrm>
        <a:graphic>
          <a:graphicData uri="http://schemas.openxmlformats.org/drawingml/2006/table">
            <a:tbl>
              <a:tblPr/>
              <a:tblGrid>
                <a:gridCol w="78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218"/>
          <p:cNvGraphicFramePr>
            <a:graphicFrameLocks noGrp="1"/>
          </p:cNvGraphicFramePr>
          <p:nvPr/>
        </p:nvGraphicFramePr>
        <p:xfrm>
          <a:off x="4453268" y="3200400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040369" y="3581401"/>
            <a:ext cx="47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7979734" y="5087310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359479" y="2117225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383761" y="2668347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00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Hash tables are the most efficient implementation of ADT "dictionary“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Add / Find / Delete take just few primitive operations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Speed does not depend on the size of the hash-table (constant time)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Amortized complexity O(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Example: finding an element in a hash-table with 1 000 000 elements, takes just few steps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Finding an element in array of 1 000 000 elements takes average 500 000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.NET Interfaces and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2" y="1812386"/>
            <a:ext cx="7924798" cy="4128028"/>
          </a:xfrm>
          <a:prstGeom prst="roundRect">
            <a:avLst>
              <a:gd name="adj" fmla="val 158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63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84252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59148"/>
            <a:ext cx="9385200" cy="4873851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Implements the ADT dictionary as hash table</a:t>
            </a:r>
            <a:endParaRPr lang="en-US" sz="3000" dirty="0"/>
          </a:p>
          <a:p>
            <a:pPr marL="781050" lvl="1">
              <a:lnSpc>
                <a:spcPct val="98000"/>
              </a:lnSpc>
            </a:pPr>
            <a:r>
              <a:rPr lang="en-US" dirty="0"/>
              <a:t>The size is dynamically increased as needed</a:t>
            </a:r>
          </a:p>
          <a:p>
            <a:pPr marL="781050" lvl="1">
              <a:lnSpc>
                <a:spcPct val="98000"/>
              </a:lnSpc>
            </a:pPr>
            <a:r>
              <a:rPr lang="en-US" dirty="0"/>
              <a:t>Contains a collection of key-value pairs</a:t>
            </a:r>
          </a:p>
          <a:p>
            <a:pPr marL="781050" lvl="1">
              <a:lnSpc>
                <a:spcPct val="98000"/>
              </a:lnSpc>
            </a:pPr>
            <a:r>
              <a:rPr lang="en-US" dirty="0"/>
              <a:t>Collisions are resolved by chaining</a:t>
            </a:r>
          </a:p>
          <a:p>
            <a:pPr marL="781050" lvl="1">
              <a:lnSpc>
                <a:spcPct val="98000"/>
              </a:lnSpc>
            </a:pPr>
            <a:r>
              <a:rPr lang="en-US" dirty="0"/>
              <a:t>Elements have almost random order</a:t>
            </a:r>
          </a:p>
          <a:p>
            <a:pPr marL="1073150" lvl="2">
              <a:lnSpc>
                <a:spcPct val="98000"/>
              </a:lnSpc>
            </a:pPr>
            <a:r>
              <a:rPr lang="en-US" dirty="0"/>
              <a:t>Ordered by the hash code of the key</a:t>
            </a:r>
          </a:p>
          <a:p>
            <a:pPr marL="1073150" lvl="2">
              <a:lnSpc>
                <a:spcPct val="98000"/>
              </a:lnSpc>
            </a:pPr>
            <a:endParaRPr lang="en-US" dirty="0"/>
          </a:p>
          <a:p>
            <a:pPr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/>
              <a:t> relies on</a:t>
            </a:r>
          </a:p>
          <a:p>
            <a:pPr marL="781050" lvl="1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for comparing the keys</a:t>
            </a:r>
          </a:p>
          <a:p>
            <a:pPr marL="781050" lvl="1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for calculating the hash codes of the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21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/>
              <a:t> (2)</a:t>
            </a:r>
            <a:endParaRPr lang="bg-BG" sz="3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08306"/>
            <a:ext cx="9385200" cy="4363461"/>
          </a:xfrm>
        </p:spPr>
        <p:txBody>
          <a:bodyPr/>
          <a:lstStyle/>
          <a:p>
            <a:r>
              <a:rPr lang="en-US" dirty="0"/>
              <a:t>Major operations: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Add(TKey,TValue)</a:t>
            </a:r>
            <a:r>
              <a:rPr lang="en-US" dirty="0"/>
              <a:t> – adds an element with the specified key and value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Remove(TKey)</a:t>
            </a:r>
            <a:r>
              <a:rPr lang="en-US" dirty="0"/>
              <a:t> – removes the element by key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dirty="0"/>
              <a:t> – get / add / replace of element by key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/>
              <a:t> – removes all elements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/>
              <a:t> – returns a collection of the keys</a:t>
            </a:r>
          </a:p>
          <a:p>
            <a:pPr marL="781050"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dirty="0"/>
              <a:t> – returns a collection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525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/>
              <a:t> (3)</a:t>
            </a:r>
            <a:endParaRPr lang="bg-BG" sz="38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3387" indent="-323850"/>
            <a:r>
              <a:rPr lang="en-US" dirty="0"/>
              <a:t>Major operations:</a:t>
            </a:r>
            <a:endParaRPr lang="en-US" noProof="1">
              <a:latin typeface="Courier New" pitchFamily="49" charset="0"/>
            </a:endParaRP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ContainsKey(TKey)</a:t>
            </a:r>
            <a:r>
              <a:rPr lang="en-US" dirty="0"/>
              <a:t> – checks whether the dictionary contains given key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ContainsValue(TValue)</a:t>
            </a:r>
            <a:r>
              <a:rPr lang="en-US" dirty="0"/>
              <a:t> – checks whether the dictionary contains given value</a:t>
            </a:r>
          </a:p>
          <a:p>
            <a:pPr marL="1073150" lvl="2"/>
            <a:r>
              <a:rPr lang="en-US" dirty="0"/>
              <a:t>Warning: slow operation – O(n)</a:t>
            </a:r>
          </a:p>
          <a:p>
            <a:pPr marL="781050"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TryGetValue(TKey,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TValue)</a:t>
            </a:r>
          </a:p>
          <a:p>
            <a:pPr marL="1073150" lvl="2"/>
            <a:r>
              <a:rPr lang="en-US" dirty="0"/>
              <a:t>If the key is found, returns it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</a:t>
            </a:r>
            <a:endParaRPr lang="en-US" dirty="0"/>
          </a:p>
          <a:p>
            <a:pPr marL="1073150" lvl="2"/>
            <a:r>
              <a:rPr lang="en-US" dirty="0"/>
              <a:t>Otherwise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999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600" dirty="0"/>
              <a:t> – Example  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1978026" y="1371600"/>
            <a:ext cx="815657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int&gt; studentsMarks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Dictionary&lt;string, 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studentsMarks.Add("Ivan", 4);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studentsMarks.Add("Peter",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studentsMarks.Add("Maria",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studentsMarks.Add("George",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peterMark = studentsMarks["Peter"];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mark: {0}", peterMark);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Console.WriteLine("Is Peter in the hash table: 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studentsMarks.ContainsKey("Peter"));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Console.WriteLine("Students and grades:");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pair in studentsMarks)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0957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noProof="1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Dictionaries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Hash Tables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noProof="1"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3200" noProof="1"/>
              <a:t> 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200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Sets: 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200" dirty="0"/>
              <a:t> and 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232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the Words in a 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2062163" y="1219200"/>
            <a:ext cx="93710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38507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9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066800"/>
            <a:ext cx="8686800" cy="5638800"/>
          </a:xfrm>
        </p:spPr>
        <p:txBody>
          <a:bodyPr/>
          <a:lstStyle/>
          <a:p>
            <a:pPr marL="433387" indent="-323850"/>
            <a:r>
              <a:rPr lang="en-US" sz="2400" dirty="0"/>
              <a:t>Data structures can be nested, e.g. dictionary of lists: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Dictionary&lt;string,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List&lt;int&gt;&gt;</a:t>
            </a: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6934200" cy="838200"/>
          </a:xfrm>
        </p:spPr>
        <p:txBody>
          <a:bodyPr/>
          <a:lstStyle/>
          <a:p>
            <a:r>
              <a:rPr lang="en-US" dirty="0"/>
              <a:t>Nested Data Structures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2116756" y="2514600"/>
            <a:ext cx="7920036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Dictionary&lt;string, List&lt;int&gt;&gt; studentGrades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Dictionary&lt;string, List&lt;int&gt;&gt;();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AddGrade(string name, int grade)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 studentGrades.ContainsKey(name))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studentGrades[name] = new List&lt;int&gt;();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studentGrades[name].Add(grade);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70131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Balanced Tree 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8600" y="5233233"/>
            <a:ext cx="5153996" cy="674700"/>
          </a:xfrm>
        </p:spPr>
        <p:txBody>
          <a:bodyPr/>
          <a:lstStyle/>
          <a:p>
            <a:r>
              <a:rPr lang="en-US" noProof="1"/>
              <a:t>The Sorted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 </a:t>
            </a:r>
            <a:r>
              <a:rPr lang="en-US" dirty="0"/>
              <a:t>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2448" y="3365912"/>
            <a:ext cx="2914125" cy="17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</a:t>
            </a:r>
            <a:br>
              <a:rPr lang="en-US" noProof="1">
                <a:latin typeface="Consolas" pitchFamily="49" charset="0"/>
                <a:cs typeface="Consolas" pitchFamily="49" charset="0"/>
              </a:rPr>
            </a:br>
            <a:r>
              <a:rPr lang="en-US" noProof="1">
                <a:latin typeface="Consolas" pitchFamily="49" charset="0"/>
                <a:cs typeface="Consolas" pitchFamily="49" charset="0"/>
              </a:rPr>
              <a:t>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sz="2000" dirty="0"/>
              <a:t> implements the ADT "dictionary" as self-balancing search tree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Elements are arranged in the tree, ordered by key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Traversing the tree returns the elements in increasing 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/ Find / Delete perform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sz="2000" baseline="-25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sz="2000" dirty="0"/>
              <a:t> operations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Use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sz="2000" dirty="0"/>
              <a:t> when you need the elements sorted by key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Otherwise use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1800" dirty="0"/>
              <a:t> – it has better performance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1027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(Again)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1730000" y="1463214"/>
            <a:ext cx="1004046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new </a:t>
            </a:r>
            <a:r>
              <a:rPr lang="en-US" sz="1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'.’);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9855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600"/>
              </a:lnSpc>
            </a:pPr>
            <a:r>
              <a:rPr lang="en-US" noProof="1"/>
              <a:t>Comparing Dictionary Keys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Using custom key classes in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Dictionary&lt;TKey, TValue&gt;</a:t>
            </a:r>
            <a:r>
              <a:rPr lang="en-US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24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IComparable&lt;T&gt;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1800" dirty="0"/>
              <a:t> relies on</a:t>
            </a:r>
          </a:p>
          <a:p>
            <a:pPr marL="781050" lvl="1">
              <a:lnSpc>
                <a:spcPct val="90000"/>
              </a:lnSpc>
            </a:pP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/>
              <a:t> – for comparing the keys</a:t>
            </a:r>
          </a:p>
          <a:p>
            <a:pPr marL="781050" lvl="1">
              <a:lnSpc>
                <a:spcPct val="90000"/>
              </a:lnSpc>
            </a:pP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sz="1600" dirty="0"/>
              <a:t> </a:t>
            </a:r>
            <a:r>
              <a:rPr lang="bg-BG" sz="1600" dirty="0"/>
              <a:t>–</a:t>
            </a:r>
            <a:r>
              <a:rPr lang="en-US" sz="1600" dirty="0"/>
              <a:t> for calculating the hash codes of the keys</a:t>
            </a:r>
          </a:p>
          <a:p>
            <a:pPr>
              <a:lnSpc>
                <a:spcPct val="90000"/>
              </a:lnSpc>
            </a:pP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sz="1800" dirty="0"/>
              <a:t> relies on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en-US" sz="1800" dirty="0"/>
              <a:t> for ordering the keys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Built-in types like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dirty="0"/>
              <a:t> and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dirty="0"/>
              <a:t> already implement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  <a:r>
              <a:rPr lang="en-US" sz="1800" dirty="0"/>
              <a:t> and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Other types used when used as dictionary keys should provide custom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Data Structures that Map Keys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6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1566154"/>
            <a:ext cx="1029831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bool Equals(Object obj)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(!(obj is Point) || (obj == null))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p = (Point)obj;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== p.X) &amp;&amp; (Y == p.Y);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int GetHashCode()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&lt;&lt; 16 | X &gt;&gt; 16) ^ 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https://stackoverflow.com/questions/263400/what-is-the-best-algorithm-for-overriding-gethashcode/263416#263416</a:t>
            </a: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https://rehansaeed.com/gethashcode-made-easy/</a:t>
            </a:r>
            <a:r>
              <a:rPr lang="en-US" sz="1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59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+mn-lt"/>
                <a:cs typeface="Consolas" pitchFamily="49" charset="0"/>
              </a:rPr>
              <a:t>Implementing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IComparable&lt;T&gt;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1531686"/>
            <a:ext cx="791911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 : IComparable&lt;Point&gt;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CompareTo(Point otherPoint)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 != otherPoint.X)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this.X.CompareTo(otherPoint.X);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this.Y.CompareTo(otherPoint.Y);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95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Sets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Bag ADTs</a:t>
            </a:r>
            <a:endParaRPr lang="bg-BG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212715"/>
            <a:ext cx="9385200" cy="53372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abstract data type (ADT)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000" dirty="0"/>
              <a:t>" keeps a set of elements with </a:t>
            </a:r>
            <a:r>
              <a:rPr lang="en-US" sz="2000" b="1" u="sng" dirty="0"/>
              <a:t>no duplicates</a:t>
            </a:r>
            <a:endParaRPr lang="en-US" sz="1800" b="1" u="sng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Sets with duplicates are also known as ADT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bag</a:t>
            </a:r>
            <a:r>
              <a:rPr lang="en-US" sz="2000" dirty="0"/>
              <a:t>"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Set operations: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Contains(element)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/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Union(set)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/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Intersect(set)</a:t>
            </a:r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Sets 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List, array, hash table, balanced tree, ...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24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.NET Interfaces and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5817" y="1798406"/>
            <a:ext cx="4800600" cy="4757738"/>
          </a:xfrm>
          <a:prstGeom prst="roundRect">
            <a:avLst>
              <a:gd name="adj" fmla="val 8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813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56426"/>
            <a:ext cx="93852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100" dirty="0"/>
              <a:t> implements ADT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100" dirty="0"/>
              <a:t> by hash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in no particular order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3100" dirty="0"/>
              <a:t>All major operations are fast: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  <a:r>
              <a:rPr lang="en-US" dirty="0"/>
              <a:t> – appends an element to the set</a:t>
            </a:r>
          </a:p>
          <a:p>
            <a:pPr lvl="2">
              <a:lnSpc>
                <a:spcPct val="100000"/>
              </a:lnSpc>
            </a:pPr>
            <a:r>
              <a:rPr lang="en-US" i="1" dirty="0"/>
              <a:t>Does nothing if the element already exists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/>
              <a:t> – removes given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UnionWith(set)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IntersectWith(set)</a:t>
            </a:r>
            <a:r>
              <a:rPr lang="en-US" dirty="0"/>
              <a:t> – performs union / intersection with another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32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14108" y="1558046"/>
            <a:ext cx="7920036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SQL Java C# PHP Oracle MySQL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PrintSet&lt;T&gt;(ISet&lt;T&gt;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(var element in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Console.Write("{0} ",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163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56425"/>
            <a:ext cx="9385200" cy="4776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2000" dirty="0"/>
              <a:t> implements ADT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000" dirty="0"/>
              <a:t> by balanced search tree (red-black tree)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Elements are sorted in increasing order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14564" y="3505200"/>
            <a:ext cx="7767636" cy="2408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C# Java PHP SQL MySQL Oracle</a:t>
            </a:r>
          </a:p>
        </p:txBody>
      </p:sp>
    </p:spTree>
    <p:extLst>
      <p:ext uri="{BB962C8B-B14F-4D97-AF65-F5344CB8AC3E}">
        <p14:creationId xmlns:p14="http://schemas.microsoft.com/office/powerpoint/2010/main" val="2108045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2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00783"/>
            <a:ext cx="9385200" cy="4570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Dictionaries map key to value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Can be implemented as hash table or balanced search tree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Hash-tables map keys to values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Rely on hash-functions to distribute the keys in the table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Collisions needs resolution algorithm (e.g. chaining)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Very fast add / find / delete – O(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Sets hold a group of elements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Hash-table or balanced tree implementations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18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Dictionary (Map) ADT</a:t>
            </a:r>
            <a:endParaRPr lang="bg-BG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09991"/>
            <a:ext cx="9385200" cy="46617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abstract data type (ADT)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dictionary</a:t>
            </a:r>
            <a:r>
              <a:rPr lang="en-US" sz="2400" dirty="0"/>
              <a:t>" maps key to values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Also known as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map</a:t>
            </a:r>
            <a:r>
              <a:rPr lang="en-US" sz="2000" dirty="0"/>
              <a:t>" or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 array</a:t>
            </a:r>
            <a:r>
              <a:rPr lang="en-US" sz="2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Contains a set of (key, value) pairs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Dictionary ADT operations: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FindByKey(key)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Delete(key)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List, array, hash table, balanced tree, ...</a:t>
            </a:r>
            <a:endParaRPr lang="en-US" sz="2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 descr="http://www.kirupa.com/html5/images/keyValue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1543" y="2778869"/>
            <a:ext cx="2736423" cy="2693444"/>
          </a:xfrm>
          <a:prstGeom prst="roundRect">
            <a:avLst>
              <a:gd name="adj" fmla="val 30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1771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96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64596"/>
            <a:ext cx="9385200" cy="5252936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000" dirty="0"/>
              <a:t>Write a program that counts in a given array of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/>
              <a:t> values the number of occurrences of each value. Use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2000" dirty="0"/>
              <a:t>.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/>
              <a:t>Example: array = {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, -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, -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000" dirty="0"/>
              <a:t>}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-2.5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/>
              <a:t> times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 times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000" dirty="0">
                <a:sym typeface="Wingdings" pitchFamily="2" charset="2"/>
              </a:rPr>
              <a:t> times</a:t>
            </a:r>
          </a:p>
          <a:p>
            <a:pPr marL="1379538" lvl="1" indent="-661988">
              <a:lnSpc>
                <a:spcPct val="100000"/>
              </a:lnSpc>
              <a:buNone/>
              <a:defRPr/>
            </a:pPr>
            <a:endParaRPr lang="en-US" sz="2000" dirty="0">
              <a:sym typeface="Wingdings" pitchFamily="2" charset="2"/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000" dirty="0"/>
              <a:t>Write a program that extracts from a given sequence of strings all elements that present in it odd number of times. Example:</a:t>
            </a:r>
          </a:p>
          <a:p>
            <a:pPr marL="1292225" lvl="1" indent="-5715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/>
              <a:t>{C#, SQL, PHP, PHP, SQL, SQL } </a:t>
            </a:r>
            <a:r>
              <a:rPr lang="en-US" sz="2000" dirty="0">
                <a:sym typeface="Wingdings" pitchFamily="2" charset="2"/>
              </a:rPr>
              <a:t> {C#, SQL}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47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Aft>
                <a:spcPct val="20000"/>
              </a:spcAft>
              <a:buFont typeface="+mj-lt"/>
              <a:buAutoNum type="arabicPeriod" startAt="3"/>
              <a:tabLst/>
              <a:defRPr/>
            </a:pPr>
            <a:r>
              <a:rPr lang="en-US" sz="1800" dirty="0"/>
              <a:t>Write a program that counts how many times each word from given text file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1800" dirty="0"/>
              <a:t> appears in it. The character casing differences should be ignored. The result words should be ordered by their number of occurrences in the text. Example:</a:t>
            </a:r>
          </a:p>
          <a:p>
            <a:pPr marL="790576" lvl="1" indent="-442913">
              <a:lnSpc>
                <a:spcPct val="100000"/>
              </a:lnSpc>
              <a:spcAft>
                <a:spcPct val="20000"/>
              </a:spcAft>
              <a:buNone/>
              <a:defRPr/>
            </a:pPr>
            <a:endParaRPr lang="en-US" sz="1600" dirty="0">
              <a:sym typeface="Wingdings" pitchFamily="2" charset="2"/>
            </a:endParaRPr>
          </a:p>
          <a:p>
            <a:pPr marL="790576" lvl="1" indent="-442913">
              <a:lnSpc>
                <a:spcPct val="100000"/>
              </a:lnSpc>
              <a:spcBef>
                <a:spcPts val="5400"/>
              </a:spcBef>
              <a:buNone/>
              <a:defRPr/>
            </a:pPr>
            <a:r>
              <a:rPr lang="en-US" sz="1800" dirty="0">
                <a:sym typeface="Wingdings" pitchFamily="2" charset="2"/>
              </a:rPr>
              <a:t>	is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800" dirty="0">
                <a:sym typeface="Wingdings" pitchFamily="2" charset="2"/>
              </a:rPr>
              <a:t>	the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800" dirty="0"/>
              <a:t>	this </a:t>
            </a:r>
            <a:r>
              <a:rPr lang="en-US" sz="1800" dirty="0">
                <a:sym typeface="Wingdings" pitchFamily="2" charset="2"/>
              </a:rPr>
              <a:t> 3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800" dirty="0">
                <a:sym typeface="Wingdings" pitchFamily="2" charset="2"/>
              </a:rPr>
              <a:t>	text  6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1" y="3343956"/>
            <a:ext cx="7620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the TEXT. Text, text, text – THIS TEXT! Is this the text?</a:t>
            </a:r>
          </a:p>
        </p:txBody>
      </p:sp>
    </p:spTree>
    <p:extLst>
      <p:ext uri="{BB962C8B-B14F-4D97-AF65-F5344CB8AC3E}">
        <p14:creationId xmlns:p14="http://schemas.microsoft.com/office/powerpoint/2010/main" val="3054726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000" dirty="0"/>
              <a:t>Implement the data structure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table</a:t>
            </a:r>
            <a:r>
              <a:rPr lang="en-US" sz="2000" dirty="0"/>
              <a:t>" in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000" dirty="0"/>
              <a:t>. Keep the data in array of lists of key-value pairs (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LinkedList&lt;KeyValuePair&lt;K,T&gt;&gt;[]</a:t>
            </a:r>
            <a:r>
              <a:rPr lang="en-US" sz="2000" dirty="0"/>
              <a:t>) with initial capacity of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000" dirty="0"/>
              <a:t>. When the hash table load runs over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000" dirty="0"/>
              <a:t>%, perform resizing to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/>
              <a:t> times larger capacity. Implement the following methods and properties: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Find(key)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value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 key)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sz="2000" dirty="0"/>
              <a:t>. Try to make the hash table to support iterating over its elements with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/>
              <a:t>.</a:t>
            </a:r>
            <a:endParaRPr lang="bg-BG" sz="2000" dirty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endParaRPr lang="en-US" sz="2000" dirty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000" dirty="0"/>
              <a:t>Implement the data structure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000" dirty="0"/>
              <a:t>" in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HashedSet&lt;T&gt;</a:t>
            </a:r>
            <a:r>
              <a:rPr lang="en-US" sz="2000" dirty="0"/>
              <a:t> using your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000" dirty="0"/>
              <a:t> to hold the elements. Implement all standard set operations like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Find(T)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000" dirty="0"/>
              <a:t>, union and intersect.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3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68357"/>
            <a:ext cx="9385200" cy="4603410"/>
          </a:xfrm>
        </p:spPr>
        <p:txBody>
          <a:bodyPr/>
          <a:lstStyle/>
          <a:p>
            <a:pPr marL="450850" indent="-450850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r>
              <a:rPr lang="en-US" sz="2000" dirty="0"/>
              <a:t>* A text file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000" dirty="0"/>
              <a:t> holds information about people, their town and phone number:</a:t>
            </a:r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000" dirty="0"/>
          </a:p>
          <a:p>
            <a:pPr marL="446088" indent="-446088">
              <a:lnSpc>
                <a:spcPct val="95000"/>
              </a:lnSpc>
              <a:spcBef>
                <a:spcPts val="2400"/>
              </a:spcBef>
              <a:buNone/>
              <a:tabLst/>
              <a:defRPr/>
            </a:pPr>
            <a:r>
              <a:rPr lang="en-US" sz="2000" dirty="0"/>
              <a:t>	</a:t>
            </a:r>
            <a:r>
              <a:rPr lang="en-US" sz="1600" dirty="0"/>
              <a:t>Duplicates can occur in people names, towns and phone numbers. Write a program to read the phones file and execute a sequence of commands given in the file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1600" dirty="0"/>
              <a:t>: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1600" dirty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1600" dirty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5369" y="2351782"/>
            <a:ext cx="756126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 Smith       	| Plovdiv  | 0888 12 34 56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Jeniffer 		| Varna    | 052 23 45 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Petkov		| Karnobat | 0899 999 888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Vladimir              	| Sofia    | 02 946 946 946</a:t>
            </a:r>
          </a:p>
        </p:txBody>
      </p:sp>
    </p:spTree>
    <p:extLst>
      <p:ext uri="{BB962C8B-B14F-4D97-AF65-F5344CB8AC3E}">
        <p14:creationId xmlns:p14="http://schemas.microsoft.com/office/powerpoint/2010/main" val="62901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Dictionary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74962"/>
            <a:ext cx="9385200" cy="4596805"/>
          </a:xfrm>
        </p:spPr>
        <p:txBody>
          <a:bodyPr/>
          <a:lstStyle/>
          <a:p>
            <a:r>
              <a:rPr lang="en-US" dirty="0"/>
              <a:t>Example dictionary: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77824"/>
              </p:ext>
            </p:extLst>
          </p:nvPr>
        </p:nvGraphicFramePr>
        <p:xfrm>
          <a:off x="2224088" y="1905000"/>
          <a:ext cx="7758112" cy="4267200"/>
        </p:xfrm>
        <a:graphic>
          <a:graphicData uri="http://schemas.openxmlformats.org/drawingml/2006/table">
            <a:tbl>
              <a:tblPr/>
              <a:tblGrid>
                <a:gridCol w="143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Modern object-oriented programming language for the Microsoft .NET 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CLR</a:t>
                      </a:r>
                      <a:endParaRPr kumimoji="0" lang="bg-BG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Common Language Runtime – execution engine for .NET assemblies, integral part of .NET Framework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kumimoji="0" lang="bg-BG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that transforms a computer program to executable machine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bg-BG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69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What is Hash Table? How it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  <a:endParaRPr lang="bg-BG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of</a:t>
            </a:r>
            <a:br>
              <a:rPr lang="en-CA" dirty="0"/>
            </a:br>
            <a:r>
              <a:rPr lang="en-CA" dirty="0"/>
              <a:t>(key, value) pairs</a:t>
            </a:r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position</a:t>
            </a:r>
            <a:br>
              <a:rPr lang="en-CA" dirty="0"/>
            </a:br>
            <a:r>
              <a:rPr lang="en-CA" dirty="0"/>
              <a:t>in a table is called </a:t>
            </a:r>
            <a:r>
              <a:rPr lang="en-CA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/>
        </p:nvGraphicFramePr>
        <p:xfrm>
          <a:off x="4222900" y="4075747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/>
        </p:nvGraphicFramePr>
        <p:xfrm>
          <a:off x="4222900" y="3694747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49274" y="40757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5638801" y="5004435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6121549" y="4672647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7543799" y="5066348"/>
            <a:ext cx="3279843" cy="953453"/>
          </a:xfrm>
          <a:prstGeom prst="wedgeRoundRectCallout">
            <a:avLst>
              <a:gd name="adj1" fmla="val -37331"/>
              <a:gd name="adj2" fmla="val -780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table of size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2362200" y="5066348"/>
            <a:ext cx="2667000" cy="953453"/>
          </a:xfrm>
          <a:prstGeom prst="wedgeRoundRectCallout">
            <a:avLst>
              <a:gd name="adj1" fmla="val 72001"/>
              <a:gd name="adj2" fmla="val -261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function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h: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→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0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and Hashing</a:t>
            </a:r>
            <a:endParaRPr lang="bg-BG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sz="3000" dirty="0"/>
              <a:t>A hash table has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CA" sz="3000" dirty="0"/>
              <a:t> slots, indexed from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/>
              <a:t> to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m-1</a:t>
            </a:r>
          </a:p>
          <a:p>
            <a:pPr>
              <a:lnSpc>
                <a:spcPct val="100000"/>
              </a:lnSpc>
            </a:pPr>
            <a:r>
              <a:rPr lang="en-CA" sz="3000" dirty="0"/>
              <a:t>A hash function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/>
              <a:t> maps keys to positions: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h: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→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3000" dirty="0"/>
              <a:t>For any value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CA" sz="3000" dirty="0"/>
              <a:t> in the key range and some hash function </a:t>
            </a:r>
            <a:r>
              <a:rPr lang="en-CA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CA" sz="3000" dirty="0"/>
              <a:t> we have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3000" dirty="0"/>
              <a:t> and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sz="3000" dirty="0"/>
              <a:t> </a:t>
            </a:r>
            <a:r>
              <a:rPr lang="pt-B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8" name="Group 194"/>
          <p:cNvGraphicFramePr>
            <a:graphicFrameLocks noGrp="1"/>
          </p:cNvGraphicFramePr>
          <p:nvPr/>
        </p:nvGraphicFramePr>
        <p:xfrm>
          <a:off x="3918100" y="5029200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18"/>
          <p:cNvGraphicFramePr>
            <a:graphicFrameLocks noGrp="1"/>
          </p:cNvGraphicFramePr>
          <p:nvPr/>
        </p:nvGraphicFramePr>
        <p:xfrm>
          <a:off x="3918100" y="4648200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544474" y="5029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5334001" y="5957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5816749" y="5626100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3472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Functions</a:t>
            </a:r>
            <a:endParaRPr lang="bg-BG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Perfect hashing function (PHF)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US" dirty="0"/>
              <a:t> : one-to-one mapping of each key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to an integer in the range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PHF maps each key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distinct</a:t>
            </a:r>
            <a:r>
              <a:rPr lang="en-US" dirty="0"/>
              <a:t> integer within some manageable range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Finding a perfect hashing function is in most cases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impossible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More realistically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 function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h(k)</a:t>
            </a:r>
            <a:r>
              <a:rPr lang="en-US" dirty="0"/>
              <a:t> that maps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</a:t>
            </a:r>
            <a:r>
              <a:rPr lang="en-US" dirty="0"/>
              <a:t> of the keys onto unique integers,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all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83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2893</Words>
  <Application>Microsoft Office PowerPoint</Application>
  <PresentationFormat>Widescreen</PresentationFormat>
  <Paragraphs>439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Consolas</vt:lpstr>
      <vt:lpstr>Courier New</vt:lpstr>
      <vt:lpstr>Lato</vt:lpstr>
      <vt:lpstr>Corbel</vt:lpstr>
      <vt:lpstr>Montserrat</vt:lpstr>
      <vt:lpstr>Arial</vt:lpstr>
      <vt:lpstr>Calibri</vt:lpstr>
      <vt:lpstr>Wingdings 2</vt:lpstr>
      <vt:lpstr>Focus</vt:lpstr>
      <vt:lpstr>Dictionaries, Hash Tables and Sets</vt:lpstr>
      <vt:lpstr>Table of Contents</vt:lpstr>
      <vt:lpstr>Dictionaries</vt:lpstr>
      <vt:lpstr>The Dictionary (Map) ADT</vt:lpstr>
      <vt:lpstr>ADT Dictionary – Example</vt:lpstr>
      <vt:lpstr>Hash Tables</vt:lpstr>
      <vt:lpstr>Hash Table</vt:lpstr>
      <vt:lpstr>Hash Functions and Hashing</vt:lpstr>
      <vt:lpstr>Hashing Functions</vt:lpstr>
      <vt:lpstr>Collisions in a Hash Table</vt:lpstr>
      <vt:lpstr>Collision Resolution: Chaining</vt:lpstr>
      <vt:lpstr>Hash Tables and Efficiency</vt:lpstr>
      <vt:lpstr>Dictionaries: .NET Interfaces and Implementations</vt:lpstr>
      <vt:lpstr>Hash Tables in C#</vt:lpstr>
      <vt:lpstr>Dictionary&lt;TKey,TValue&gt;</vt:lpstr>
      <vt:lpstr>Dictionary&lt;TKey,TValue&gt; (2)</vt:lpstr>
      <vt:lpstr>Dictionary&lt;TKey,TValue&gt; (3)</vt:lpstr>
      <vt:lpstr>Dictionary&lt;TKey,TValue&gt; – Example  </vt:lpstr>
      <vt:lpstr>Dictionary&lt;TKey,TValue&gt;</vt:lpstr>
      <vt:lpstr>Counting the Words in a Text</vt:lpstr>
      <vt:lpstr>Counting the Words in a Text</vt:lpstr>
      <vt:lpstr>Nested Data Structures</vt:lpstr>
      <vt:lpstr>Dictionary of Lists</vt:lpstr>
      <vt:lpstr>Balanced Tree Dictionaries</vt:lpstr>
      <vt:lpstr>SortedDictionary &lt;TKey,TValue&gt;</vt:lpstr>
      <vt:lpstr>Counting Words (Again)</vt:lpstr>
      <vt:lpstr>Counting the Words in a Text</vt:lpstr>
      <vt:lpstr>Comparing Dictionary Keys</vt:lpstr>
      <vt:lpstr>IComparable&lt;T&gt;</vt:lpstr>
      <vt:lpstr>Implementing Equals() and GetHashCode()</vt:lpstr>
      <vt:lpstr>Implementing IComparable&lt;T&gt;</vt:lpstr>
      <vt:lpstr>Sets</vt:lpstr>
      <vt:lpstr>Set and Bag ADTs</vt:lpstr>
      <vt:lpstr>Sets: .NET Interfaces and Implementations</vt:lpstr>
      <vt:lpstr>HashSet&lt;T&gt;</vt:lpstr>
      <vt:lpstr>HashSet&lt;T&gt; – Example</vt:lpstr>
      <vt:lpstr>SortedSet&lt;T&gt;</vt:lpstr>
      <vt:lpstr>HashSet&lt;T&gt; and SortedSet&lt;T&gt;</vt:lpstr>
      <vt:lpstr>Summary</vt:lpstr>
      <vt:lpstr>PowerPoint Presentation</vt:lpstr>
      <vt:lpstr>Exercises</vt:lpstr>
      <vt:lpstr>Exercises (2)</vt:lpstr>
      <vt:lpstr>Exercises (3)</vt:lpstr>
      <vt:lpstr>Exercises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105</cp:revision>
  <dcterms:modified xsi:type="dcterms:W3CDTF">2022-02-23T19:06:35Z</dcterms:modified>
</cp:coreProperties>
</file>