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-52"/>
      <p:regular r:id="rId31"/>
      <p:bold r:id="rId32"/>
      <p:italic r:id="rId33"/>
      <p:boldItalic r:id="rId34"/>
    </p:embeddedFont>
    <p:embeddedFont>
      <p:font typeface="Questrial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est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Data Structures and Algorithms </a:t>
            </a:r>
            <a:endParaRPr sz="5400" b="0" i="0" u="none" strike="noStrike" cap="non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Introduction to the true world of programming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Programming language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attendees can use their favorite programming language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recommended language for this course is </a:t>
            </a:r>
            <a:r>
              <a:rPr lang="en-US" sz="2800" b="0" i="0" u="none" strike="noStrike" cap="non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 in class assume you will write in </a:t>
            </a:r>
            <a:r>
              <a:rPr lang="en-US" sz="2800" b="0" i="0" u="none" strike="noStrike" cap="non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800" b="0" i="0" u="none" strike="noStrike" cap="non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Labs and examples will also focus mostly on </a:t>
            </a:r>
            <a:r>
              <a:rPr lang="en-US" sz="2800" b="0" i="0" u="none" strike="noStrike" cap="non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C#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the assignments students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can use: 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lang="en-US" sz="2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strike="noStrike" cap="non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Recommended Software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Visual Studio Community (latest version)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endParaRPr sz="36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Questions …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Trainer introduction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Course objectives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Course program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Data structures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Algorithms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Examination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Trainer introduction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6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Name - Pravoslav Milenkov 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Skype: bulhard 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Email: pravoslav.milenkov@gmail.com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Work Experience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Developer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Development team leader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Technical project manager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CTO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Teaching Experience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Varna Free University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Software University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VUM</a:t>
            </a:r>
            <a:endParaRPr/>
          </a:p>
          <a:p>
            <a:pPr marL="228600" marR="0" lvl="0" indent="-1143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Course Objectives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In this module you will be introduced to some of the most important data structures used in the design and implementation of computer software and shown how these are implemented.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You will then learn to analyze the requirements of algorithm resources to allow you to provide a sound basis for objective choice when dealing with competing algorithms.</a:t>
            </a:r>
            <a:endParaRPr/>
          </a:p>
          <a:p>
            <a:pPr marL="228600" marR="0" lvl="0" indent="-25400" algn="l" rtl="0">
              <a:lnSpc>
                <a:spcPct val="8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Questrial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Learning Outcomes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After completing this module the student should be able to:</a:t>
            </a:r>
            <a:endParaRPr/>
          </a:p>
          <a:p>
            <a:pPr marL="594360" marR="0" lvl="1" indent="-23875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The student will understand and be able to produce a pseudocode program through structured methods.  </a:t>
            </a:r>
            <a:endParaRPr/>
          </a:p>
          <a:p>
            <a:pPr marL="594360" marR="0" lvl="1" indent="-23875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The student will understand and be able to identify various data types and structures.</a:t>
            </a:r>
            <a:endParaRPr/>
          </a:p>
          <a:p>
            <a:pPr marL="594360" marR="0" lvl="1" indent="-23875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The student will understand how to implement through a structured method algorithms to efficiently manipulate data structures.</a:t>
            </a:r>
            <a:br>
              <a:rPr lang="en-US" sz="2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sz="2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5400" algn="l" rtl="0">
              <a:lnSpc>
                <a:spcPct val="8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Part 1: Data Structures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lang="en-US" sz="3200" b="0" i="0" u="none" strike="noStrike" cap="non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Course Overview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lang="en-US" sz="32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Data </a:t>
            </a:r>
            <a:r>
              <a:rPr lang="en-US" sz="3200" b="0" i="0" u="none" strike="noStrike" cap="non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Structures, Algorithms and Complexity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lang="en-US" sz="32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Linear </a:t>
            </a:r>
            <a:r>
              <a:rPr lang="en-US" sz="3200" b="0" i="0" u="none" strike="noStrike" cap="non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Data Structures – Lists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lang="en-US" sz="32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Linear </a:t>
            </a:r>
            <a:r>
              <a:rPr lang="en-US" sz="3200" b="0" i="0" u="none" strike="noStrike" cap="non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Data Structures – Stacks and Queues </a:t>
            </a:r>
            <a:endParaRPr sz="3200" b="0" i="0" u="none" strike="noStrike" cap="non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lang="en-US" sz="32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Trees </a:t>
            </a:r>
            <a:r>
              <a:rPr lang="en-US" sz="3200" b="0" i="0" u="none" strike="noStrike" cap="non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and Tree-Like Structures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lang="en-US" sz="3200" b="0" i="0" u="none" strike="noStrike" cap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Dictionaries </a:t>
            </a:r>
            <a:r>
              <a:rPr lang="en-US" sz="3200" b="0" i="0" u="none" strike="noStrike" cap="non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and Hash Tables </a:t>
            </a:r>
            <a:endParaRPr/>
          </a:p>
          <a:p>
            <a:pPr marL="228600" marR="0" lvl="0" indent="-254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Part 2: Algorithms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nsolas"/>
              <a:buAutoNum type="arabicPeriod"/>
            </a:pPr>
            <a:r>
              <a:rPr lang="en-US" sz="2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Recursion and Recursive Algorithms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nsolas"/>
              <a:buAutoNum type="arabicPeriod"/>
            </a:pPr>
            <a:r>
              <a:rPr lang="en-US" sz="2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Combinatorial Algorithms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nsolas"/>
              <a:buAutoNum type="arabicPeriod"/>
            </a:pPr>
            <a:r>
              <a:rPr lang="en-US" sz="2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Sorting and Searching Algorithms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nsolas"/>
              <a:buAutoNum type="arabicPeriod"/>
            </a:pPr>
            <a:r>
              <a:rPr lang="en-US" sz="2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Graphs and Graph Algorithms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nsolas"/>
              <a:buAutoNum type="arabicPeriod"/>
            </a:pPr>
            <a:r>
              <a:rPr lang="en-US" sz="2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Problem Solving Methodology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Training duration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Course duration ~ 12 lectures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Lectures and class work - 20-30 h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Student homework and assignments - 20-30 h</a:t>
            </a:r>
            <a:endParaRPr/>
          </a:p>
          <a:p>
            <a:pPr marL="228600" marR="0" lvl="0" indent="-254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Scoring system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Work in class - 20%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10-12 lectures</a:t>
            </a:r>
            <a:endParaRPr/>
          </a:p>
          <a:p>
            <a:pPr marL="594360" marR="0" lvl="1" indent="-2387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1-2 tasks per lecture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1 - 40%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2 - 40%</a:t>
            </a:r>
            <a:endParaRPr/>
          </a:p>
          <a:p>
            <a:pPr marL="228600" marR="0" lvl="0" indent="-254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Widescreen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Consolas</vt:lpstr>
      <vt:lpstr>Lato</vt:lpstr>
      <vt:lpstr>Montserrat</vt:lpstr>
      <vt:lpstr>Candara</vt:lpstr>
      <vt:lpstr>Arial</vt:lpstr>
      <vt:lpstr>Questrial</vt:lpstr>
      <vt:lpstr>Calibri</vt:lpstr>
      <vt:lpstr>Focus</vt:lpstr>
      <vt:lpstr>Data Structures and Algorithms </vt:lpstr>
      <vt:lpstr>Table of contents</vt:lpstr>
      <vt:lpstr>Trainer introduction</vt:lpstr>
      <vt:lpstr>Course Objectives</vt:lpstr>
      <vt:lpstr>Learning Outcomes</vt:lpstr>
      <vt:lpstr>Part 1: Data Structures</vt:lpstr>
      <vt:lpstr>Part 2: Algorithms</vt:lpstr>
      <vt:lpstr>Training duration</vt:lpstr>
      <vt:lpstr>Scoring system</vt:lpstr>
      <vt:lpstr>Programming language</vt:lpstr>
      <vt:lpstr>Recommended Software</vt:lpstr>
      <vt:lpstr>Questions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</cp:revision>
  <dcterms:modified xsi:type="dcterms:W3CDTF">2022-02-02T16:16:29Z</dcterms:modified>
</cp:coreProperties>
</file>