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3"/>
  </p:notesMasterIdLst>
  <p:sldIdLst>
    <p:sldId id="258" r:id="rId2"/>
    <p:sldId id="320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5" r:id="rId70"/>
    <p:sldId id="488" r:id="rId71"/>
    <p:sldId id="484" r:id="rId72"/>
  </p:sldIdLst>
  <p:sldSz cx="12192000" cy="6858000"/>
  <p:notesSz cx="6858000" cy="9144000"/>
  <p:embeddedFontLs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Consolas" panose="020B0609020204030204" pitchFamily="49" charset="0"/>
      <p:regular r:id="rId78"/>
      <p:bold r:id="rId79"/>
      <p:italic r:id="rId80"/>
      <p:boldItalic r:id="rId81"/>
    </p:embeddedFont>
    <p:embeddedFont>
      <p:font typeface="Corbel" panose="020B0503020204020204" pitchFamily="34" charset="0"/>
      <p:regular r:id="rId82"/>
      <p:bold r:id="rId83"/>
      <p:italic r:id="rId84"/>
      <p:boldItalic r:id="rId85"/>
    </p:embeddedFont>
    <p:embeddedFont>
      <p:font typeface="Lato" panose="020F0502020204030203" pitchFamily="34" charset="0"/>
      <p:regular r:id="rId86"/>
      <p:bold r:id="rId87"/>
      <p:italic r:id="rId88"/>
      <p:boldItalic r:id="rId89"/>
    </p:embeddedFont>
    <p:embeddedFont>
      <p:font typeface="Montserrat" panose="00000500000000000000" pitchFamily="2" charset="-52"/>
      <p:regular r:id="rId90"/>
      <p:bold r:id="rId91"/>
      <p:italic r:id="rId92"/>
      <p:boldItalic r:id="rId93"/>
    </p:embeddedFont>
    <p:embeddedFont>
      <p:font typeface="Wingdings 2" panose="05020102010507070707" pitchFamily="18" charset="2"/>
      <p:regular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font" Target="fonts/font1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font" Target="fonts/font17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font" Target="fonts/font15.fntdata"/><Relationship Id="rId91" Type="http://schemas.openxmlformats.org/officeDocument/2006/relationships/font" Target="fonts/font18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9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4.fntdata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20.fntdata"/><Relationship Id="rId9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923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715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146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67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51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0249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Arrays, Lists, Stacks, Queues</a:t>
            </a:r>
            <a:br>
              <a:rPr lang="en-US"/>
            </a:br>
            <a:r>
              <a:rPr lang="en-US"/>
              <a:t> Static and Dynamic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endParaRPr lang="en-US" i="1" dirty="0">
              <a:solidFill>
                <a:schemeClr val="accent5">
                  <a:lumMod val="20000"/>
                  <a:lumOff val="80000"/>
                </a:schemeClr>
              </a:solidFill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56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33209"/>
            <a:ext cx="9385200" cy="453855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1800" dirty="0"/>
              <a:t>Example of balanced binary 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sz="1800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lang="en-US" sz="1800" dirty="0">
                <a:sym typeface="Symbol" pitchFamily="18" charset="2"/>
              </a:rPr>
              <a:t>If the tree is balanced, add / search / delete operations take approximately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lang="en-US" sz="1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lang="en-US" sz="1800" dirty="0">
                <a:sym typeface="Symbol" pitchFamily="18" charset="2"/>
              </a:rPr>
              <a:t> steps</a:t>
            </a:r>
            <a:endParaRPr lang="bg-BG" sz="1800" dirty="0">
              <a:sym typeface="Symbol" pitchFamily="18" charset="2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63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2738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0812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recursive definition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nodes can have zero or multiple children that are also trees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Tree node definition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239" y="4237673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13898" y="4030917"/>
            <a:ext cx="2971800" cy="889950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63192" y="5151533"/>
            <a:ext cx="3581400" cy="889950"/>
          </a:xfrm>
          <a:prstGeom prst="wedgeRoundRectCallout">
            <a:avLst>
              <a:gd name="adj1" fmla="val -73101"/>
              <a:gd name="adj2" fmla="val -134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32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23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42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4475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5733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6304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7295104" y="2133601"/>
            <a:ext cx="2326192" cy="479909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961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27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70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56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38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7447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8114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3027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3066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3866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2839496" y="2160915"/>
            <a:ext cx="1676400" cy="479909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5275804" y="1348891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101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1409701"/>
            <a:ext cx="784225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18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Tree&lt;T&gt;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9952" y="16764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 :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this(value)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213387" y="3515429"/>
            <a:ext cx="2971800" cy="1328439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9952" y="1884924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923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46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161358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730000" y="2090066"/>
            <a:ext cx="9385200" cy="4127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/>
              <a:t> means to visit each of its nodes exactly ones in particular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 </a:t>
            </a:r>
            <a:r>
              <a:rPr lang="en-US" dirty="0"/>
              <a:t>(DFS)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 </a:t>
            </a:r>
            <a:r>
              <a:rPr lang="en-US" dirty="0"/>
              <a:t>(BFS)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Implemented by a queue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Trees and Traversals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8600" y="5233233"/>
            <a:ext cx="5270728" cy="674700"/>
          </a:xfrm>
        </p:spPr>
        <p:txBody>
          <a:bodyPr/>
          <a:lstStyle/>
          <a:p>
            <a:r>
              <a:rPr lang="en-US" dirty="0"/>
              <a:t>Trees, Tre-Like Structures, Binary Search Trees,</a:t>
            </a:r>
            <a:br>
              <a:rPr lang="bg-BG" dirty="0"/>
            </a:br>
            <a:r>
              <a:rPr lang="en-US" dirty="0"/>
              <a:t>Balanced Trees, Tree Traversals,</a:t>
            </a:r>
            <a:r>
              <a:rPr lang="bg-BG" dirty="0"/>
              <a:t> </a:t>
            </a:r>
            <a:r>
              <a:rPr lang="en-US" dirty="0"/>
              <a:t>DFS and BFS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3496944"/>
            <a:ext cx="39624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56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88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0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1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6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30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5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10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12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61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919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2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9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601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3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987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6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3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02126" y="1312863"/>
              <a:ext cx="17463" cy="17462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6445" y="1250142"/>
                <a:ext cx="48469" cy="142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90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741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4373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3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34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Tree-like Data Structures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Trees and Related Terminology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Implementing Trees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Traversing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DFS and BFS Traversals</a:t>
            </a:r>
          </a:p>
          <a:p>
            <a:pPr marL="804863" lvl="1" indent="-457200">
              <a:lnSpc>
                <a:spcPct val="110000"/>
              </a:lnSpc>
            </a:pPr>
            <a:endParaRPr lang="en-US" dirty="0"/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dirty="0"/>
              <a:t>Balanced Search Trees</a:t>
            </a:r>
          </a:p>
          <a:p>
            <a:pPr marL="804863" lvl="1" indent="-457200">
              <a:lnSpc>
                <a:spcPct val="110000"/>
              </a:lnSpc>
            </a:pPr>
            <a:r>
              <a:rPr lang="en-US" dirty="0"/>
              <a:t>Balanced Trees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8855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57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34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5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6557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84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7924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93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292850" y="3403601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06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6523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1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858000" y="2465714"/>
            <a:ext cx="2590800" cy="902790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42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 Search (BFS)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2895601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6456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288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60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01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6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30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35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10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12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61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37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Trees, Balanced Trees, Graphs, Networks</a:t>
            </a:r>
          </a:p>
        </p:txBody>
      </p:sp>
    </p:spTree>
    <p:extLst>
      <p:ext uri="{BB962C8B-B14F-4D97-AF65-F5344CB8AC3E}">
        <p14:creationId xmlns:p14="http://schemas.microsoft.com/office/powerpoint/2010/main" val="907449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55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1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5344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74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058251" y="2253574"/>
            <a:ext cx="125936" cy="206144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3075" y="5519738"/>
              <a:ext cx="285750" cy="222250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260" y="5456444"/>
                <a:ext cx="317021" cy="34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24438" y="5653088"/>
              <a:ext cx="196850" cy="107950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8604" y="5589546"/>
                <a:ext cx="228159" cy="235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5663" y="5707063"/>
              <a:ext cx="214312" cy="152400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9841" y="5643653"/>
                <a:ext cx="245596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04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51765" y="2208179"/>
            <a:ext cx="132422" cy="230221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92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12855" y="2208179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062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381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25825" y="2188724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3006775" y="2214664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5957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3258563" y="2214662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81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87320" y="2201693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1534" y="2201692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7523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595384" y="2201692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98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Tree-like data structures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Consisting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Each node connected to other nodes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Trees</a:t>
            </a:r>
            <a:r>
              <a:rPr lang="en-US" dirty="0"/>
              <a:t>: binary, balanced, ordered,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Graphs</a:t>
            </a:r>
            <a:r>
              <a:rPr lang="en-US" dirty="0"/>
              <a:t>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42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87320" y="2188724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84504" y="2188724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608354" y="2188724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6557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06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3000290" y="2221149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5992" y="2221147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599842" y="2221144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7328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3000290" y="2214664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7646" y="2214664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630071" y="2214663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952875" y="2196386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3601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9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87319" y="2230286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71533" y="2230286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603895" y="2190932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952875" y="2210387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240435" y="2210387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989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5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41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540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6570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5638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4800600" y="2174553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34">
            <a:extLst>
              <a:ext uri="{FF2B5EF4-FFF2-40B4-BE49-F238E27FC236}">
                <a16:creationId xmlns:a16="http://schemas.microsoft.com/office/drawing/2014/main" id="{1C3B7144-D5FA-4388-B2A7-5069E235EFC4}"/>
              </a:ext>
            </a:extLst>
          </p:cNvPr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14109C7-EF84-4EF5-B8FA-F3F1E4D97CE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C4FB31F-1A3C-4111-B502-8A771AF1304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34">
            <a:extLst>
              <a:ext uri="{FF2B5EF4-FFF2-40B4-BE49-F238E27FC236}">
                <a16:creationId xmlns:a16="http://schemas.microsoft.com/office/drawing/2014/main" id="{6958D34F-5864-490E-9387-6F5A330F9DE0}"/>
              </a:ext>
            </a:extLst>
          </p:cNvPr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E575650-B809-46FB-901D-6DC178E2CDF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570D77-475B-4973-9682-6D27F583C6F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>
            <a:extLst>
              <a:ext uri="{FF2B5EF4-FFF2-40B4-BE49-F238E27FC236}">
                <a16:creationId xmlns:a16="http://schemas.microsoft.com/office/drawing/2014/main" id="{720543F5-33F4-451D-8933-E0D6CA3D617D}"/>
              </a:ext>
            </a:extLst>
          </p:cNvPr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97E49C-3656-48AE-BB3F-58050E1D743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E3BC309-1311-4A12-A892-F3507FFF8542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34">
            <a:extLst>
              <a:ext uri="{FF2B5EF4-FFF2-40B4-BE49-F238E27FC236}">
                <a16:creationId xmlns:a16="http://schemas.microsoft.com/office/drawing/2014/main" id="{14CD1D76-9128-4FD5-A150-A82CC3239526}"/>
              </a:ext>
            </a:extLst>
          </p:cNvPr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D980E8-3D4A-4AEF-B275-B6756BED392E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51A94F-9E62-4F23-AAAA-862A8E6B5BF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34">
            <a:extLst>
              <a:ext uri="{FF2B5EF4-FFF2-40B4-BE49-F238E27FC236}">
                <a16:creationId xmlns:a16="http://schemas.microsoft.com/office/drawing/2014/main" id="{D0E5909C-DD85-4DF2-88C4-BC00AA90E871}"/>
              </a:ext>
            </a:extLst>
          </p:cNvPr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1699AE-A872-41A5-938E-81FC20918E4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E087A92-37B4-4E26-A47E-553D52936F9E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34">
            <a:extLst>
              <a:ext uri="{FF2B5EF4-FFF2-40B4-BE49-F238E27FC236}">
                <a16:creationId xmlns:a16="http://schemas.microsoft.com/office/drawing/2014/main" id="{73C1A86F-4696-4D88-BF79-9624231F3BDD}"/>
              </a:ext>
            </a:extLst>
          </p:cNvPr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229108-8D3D-42AD-AEE8-352704968E1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0FF2925-457D-4F51-9279-2226CA04ABE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8590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7322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5638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6477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5154656" y="2200899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F991BDFC-53E5-4475-BA6A-1FF1E52693E6}"/>
              </a:ext>
            </a:extLst>
          </p:cNvPr>
          <p:cNvGrpSpPr/>
          <p:nvPr/>
        </p:nvGrpSpPr>
        <p:grpSpPr>
          <a:xfrm>
            <a:off x="4800600" y="2174553"/>
            <a:ext cx="323850" cy="304800"/>
            <a:chOff x="1066800" y="2819400"/>
            <a:chExt cx="228600" cy="3048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AD3DA5-1C19-47D6-A8CE-D1A88BC368B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250D80A-C42B-4E09-AB92-300793BCD8A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34">
            <a:extLst>
              <a:ext uri="{FF2B5EF4-FFF2-40B4-BE49-F238E27FC236}">
                <a16:creationId xmlns:a16="http://schemas.microsoft.com/office/drawing/2014/main" id="{937FA029-9082-4DEC-8CC7-C524DF5BBF00}"/>
              </a:ext>
            </a:extLst>
          </p:cNvPr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A9B4157-C811-4D9E-A2D5-4D0296D282D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023CAE-1E65-499F-A881-A38806624AA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34">
            <a:extLst>
              <a:ext uri="{FF2B5EF4-FFF2-40B4-BE49-F238E27FC236}">
                <a16:creationId xmlns:a16="http://schemas.microsoft.com/office/drawing/2014/main" id="{A9EDA756-12E1-4568-A01C-8530BA6B1F3E}"/>
              </a:ext>
            </a:extLst>
          </p:cNvPr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D6A968-6B5C-4A6F-A3FE-8F7CF5261C2F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91DE846-42C6-4893-B73E-42495DBC5E4C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34">
            <a:extLst>
              <a:ext uri="{FF2B5EF4-FFF2-40B4-BE49-F238E27FC236}">
                <a16:creationId xmlns:a16="http://schemas.microsoft.com/office/drawing/2014/main" id="{C8A8B8E7-5F2A-4CD4-996A-2D2ACD151830}"/>
              </a:ext>
            </a:extLst>
          </p:cNvPr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074438-C346-45A8-AC91-AAA1BB529E9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A360F2-B209-4986-92E1-A4943AC483A1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34">
            <a:extLst>
              <a:ext uri="{FF2B5EF4-FFF2-40B4-BE49-F238E27FC236}">
                <a16:creationId xmlns:a16="http://schemas.microsoft.com/office/drawing/2014/main" id="{0148459D-1E15-4098-8D8E-46ABBB893B70}"/>
              </a:ext>
            </a:extLst>
          </p:cNvPr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5FA958F-5EA1-41F0-950B-3141DE2D534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A34BE44-1349-4EC1-A8B2-9CEB5206813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34">
            <a:extLst>
              <a:ext uri="{FF2B5EF4-FFF2-40B4-BE49-F238E27FC236}">
                <a16:creationId xmlns:a16="http://schemas.microsoft.com/office/drawing/2014/main" id="{06E039CE-4DE3-4E07-A662-32B8C7D06BE4}"/>
              </a:ext>
            </a:extLst>
          </p:cNvPr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3C62BD-2E15-45BC-ADF8-6A2438F4ACA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F766A9-2E0A-487E-853A-55F1E5FFFFA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34">
            <a:extLst>
              <a:ext uri="{FF2B5EF4-FFF2-40B4-BE49-F238E27FC236}">
                <a16:creationId xmlns:a16="http://schemas.microsoft.com/office/drawing/2014/main" id="{0AD4B1DD-9C03-4379-911E-008D0E086A26}"/>
              </a:ext>
            </a:extLst>
          </p:cNvPr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67053BA-9958-4F8C-A34B-21ED3B0832F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97C909C-150C-4A06-85C7-E211B9D1005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076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6305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6126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5315577" y="3417278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pSp>
        <p:nvGrpSpPr>
          <p:cNvPr id="6" name="Group 40"/>
          <p:cNvGrpSpPr/>
          <p:nvPr/>
        </p:nvGrpSpPr>
        <p:grpSpPr>
          <a:xfrm>
            <a:off x="4114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5829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4876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5829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6817806" y="4706815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7234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6838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4876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5638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6477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7210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5531092" y="2174553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8531833" y="2559615"/>
            <a:ext cx="2376115" cy="902932"/>
          </a:xfrm>
          <a:prstGeom prst="wedgeRoundRectCallout">
            <a:avLst>
              <a:gd name="adj1" fmla="val -158269"/>
              <a:gd name="adj2" fmla="val -746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91" name="Group 34">
            <a:extLst>
              <a:ext uri="{FF2B5EF4-FFF2-40B4-BE49-F238E27FC236}">
                <a16:creationId xmlns:a16="http://schemas.microsoft.com/office/drawing/2014/main" id="{544D6E86-DB22-42FF-B10E-F9DE7DC9C785}"/>
              </a:ext>
            </a:extLst>
          </p:cNvPr>
          <p:cNvGrpSpPr/>
          <p:nvPr/>
        </p:nvGrpSpPr>
        <p:grpSpPr>
          <a:xfrm>
            <a:off x="5154656" y="2200899"/>
            <a:ext cx="323850" cy="304800"/>
            <a:chOff x="1066800" y="2819400"/>
            <a:chExt cx="228600" cy="3048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B66BE1-CEEB-4664-B13A-EC4F8754483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FEA496-CEA2-489C-8CEF-E27D0264201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34">
            <a:extLst>
              <a:ext uri="{FF2B5EF4-FFF2-40B4-BE49-F238E27FC236}">
                <a16:creationId xmlns:a16="http://schemas.microsoft.com/office/drawing/2014/main" id="{D2D9DF10-5196-4947-AF5D-694CE8E24AD8}"/>
              </a:ext>
            </a:extLst>
          </p:cNvPr>
          <p:cNvGrpSpPr/>
          <p:nvPr/>
        </p:nvGrpSpPr>
        <p:grpSpPr>
          <a:xfrm>
            <a:off x="4800600" y="2174553"/>
            <a:ext cx="323850" cy="304800"/>
            <a:chOff x="1066800" y="2819400"/>
            <a:chExt cx="228600" cy="3048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027554-5CB6-4B14-A973-1A33513A573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0349052-CD88-44A5-AE4C-A1639229A96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34">
            <a:extLst>
              <a:ext uri="{FF2B5EF4-FFF2-40B4-BE49-F238E27FC236}">
                <a16:creationId xmlns:a16="http://schemas.microsoft.com/office/drawing/2014/main" id="{C5A0EDFA-2675-40A8-895A-DC946CD842C5}"/>
              </a:ext>
            </a:extLst>
          </p:cNvPr>
          <p:cNvGrpSpPr/>
          <p:nvPr/>
        </p:nvGrpSpPr>
        <p:grpSpPr>
          <a:xfrm>
            <a:off x="2948409" y="2210831"/>
            <a:ext cx="275702" cy="304800"/>
            <a:chOff x="1066800" y="2819400"/>
            <a:chExt cx="228600" cy="3048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489B8E2-3B95-461E-972B-182CB128AB04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5A1CE0-5B97-4C56-9949-EAFE6DFBA2E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34">
            <a:extLst>
              <a:ext uri="{FF2B5EF4-FFF2-40B4-BE49-F238E27FC236}">
                <a16:creationId xmlns:a16="http://schemas.microsoft.com/office/drawing/2014/main" id="{87D4544E-D6CA-4978-8250-216E58EC3B36}"/>
              </a:ext>
            </a:extLst>
          </p:cNvPr>
          <p:cNvGrpSpPr/>
          <p:nvPr/>
        </p:nvGrpSpPr>
        <p:grpSpPr>
          <a:xfrm>
            <a:off x="3239108" y="2210831"/>
            <a:ext cx="323850" cy="304800"/>
            <a:chOff x="1066800" y="2819400"/>
            <a:chExt cx="228600" cy="3048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7E1B96-864F-48FE-AC5D-B4574D027A0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7A5D5D-8A0A-43D4-8C12-CA30E553686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34">
            <a:extLst>
              <a:ext uri="{FF2B5EF4-FFF2-40B4-BE49-F238E27FC236}">
                <a16:creationId xmlns:a16="http://schemas.microsoft.com/office/drawing/2014/main" id="{111E2A14-C075-45FA-AF3B-6F14625170F2}"/>
              </a:ext>
            </a:extLst>
          </p:cNvPr>
          <p:cNvGrpSpPr/>
          <p:nvPr/>
        </p:nvGrpSpPr>
        <p:grpSpPr>
          <a:xfrm>
            <a:off x="3577955" y="2200900"/>
            <a:ext cx="323850" cy="304800"/>
            <a:chOff x="1066800" y="2819400"/>
            <a:chExt cx="228600" cy="3048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CEE7A4-EA30-4367-A2EC-369EB9A6789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5CE9D43-6D8C-4A66-9669-14AB6DBB488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34">
            <a:extLst>
              <a:ext uri="{FF2B5EF4-FFF2-40B4-BE49-F238E27FC236}">
                <a16:creationId xmlns:a16="http://schemas.microsoft.com/office/drawing/2014/main" id="{C1B9E4E9-E81A-4095-BCD2-8E9052C23F08}"/>
              </a:ext>
            </a:extLst>
          </p:cNvPr>
          <p:cNvGrpSpPr/>
          <p:nvPr/>
        </p:nvGrpSpPr>
        <p:grpSpPr>
          <a:xfrm>
            <a:off x="3952875" y="2177998"/>
            <a:ext cx="323850" cy="304800"/>
            <a:chOff x="1066800" y="2819400"/>
            <a:chExt cx="228600" cy="3048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050DBC7-C9D6-46E1-A778-1A592BE590D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6A1145-10C7-4CB7-A02D-2EAA1086099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34">
            <a:extLst>
              <a:ext uri="{FF2B5EF4-FFF2-40B4-BE49-F238E27FC236}">
                <a16:creationId xmlns:a16="http://schemas.microsoft.com/office/drawing/2014/main" id="{21CFD3CA-4E16-4C7A-9589-3E366B489A58}"/>
              </a:ext>
            </a:extLst>
          </p:cNvPr>
          <p:cNvGrpSpPr/>
          <p:nvPr/>
        </p:nvGrpSpPr>
        <p:grpSpPr>
          <a:xfrm>
            <a:off x="4240435" y="2174553"/>
            <a:ext cx="323850" cy="304800"/>
            <a:chOff x="1066800" y="2819400"/>
            <a:chExt cx="228600" cy="304800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B97DBD2-E579-4708-A736-DABDA0A1344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247974-582C-43C0-A206-962BD5AC6F59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34">
            <a:extLst>
              <a:ext uri="{FF2B5EF4-FFF2-40B4-BE49-F238E27FC236}">
                <a16:creationId xmlns:a16="http://schemas.microsoft.com/office/drawing/2014/main" id="{97B720DA-EA2C-41A8-84BC-FCD612072BB5}"/>
              </a:ext>
            </a:extLst>
          </p:cNvPr>
          <p:cNvGrpSpPr/>
          <p:nvPr/>
        </p:nvGrpSpPr>
        <p:grpSpPr>
          <a:xfrm>
            <a:off x="4480417" y="2200900"/>
            <a:ext cx="323850" cy="304800"/>
            <a:chOff x="1066800" y="2819400"/>
            <a:chExt cx="228600" cy="30480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ADD206-BA10-4C27-A114-9864DDA9973E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CA3BF0-A5F0-49D3-ADCC-9D38CB1B508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36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13752"/>
            <a:ext cx="9385200" cy="49740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/>
              <a:t>DFS traversal of binary trees can be done in pre-order, in-order and post-order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2400"/>
              </a:spcBef>
              <a:buClrTx/>
            </a:pPr>
            <a:r>
              <a:rPr lang="en-US" sz="2800" dirty="0">
                <a:sym typeface="Symbol" pitchFamily="18" charset="2"/>
              </a:rPr>
              <a:t>Pre-order: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ym typeface="Symbol" pitchFamily="18" charset="2"/>
              </a:rPr>
              <a:t>In-order: 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>
                <a:sym typeface="Symbol" pitchFamily="18" charset="2"/>
              </a:rPr>
              <a:t>Post-order: left, right, root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8079" y="2219060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7964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19200"/>
            <a:ext cx="9385200" cy="47525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An iterative Depth-First Search (DFS) – in-order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00250" y="2845982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43650" y="2845982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2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580" y="1442568"/>
            <a:ext cx="5007020" cy="3739033"/>
            <a:chOff x="174580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174580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89785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970911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200084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87165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565776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77915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102734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4059846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136584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79539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455190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De-signer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449695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57201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</a:t>
              </a:r>
              <a:r>
                <a:rPr lang="bg-BG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27167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86602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1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97134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Developer 3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4051198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Tester 2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1696926" y="1377196"/>
            <a:ext cx="1427274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2796133" y="5491997"/>
            <a:ext cx="1775867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29200" y="3857626"/>
            <a:ext cx="5410200" cy="2715593"/>
            <a:chOff x="3505200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505200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" name="Group 4"/>
          <p:cNvGrpSpPr/>
          <p:nvPr/>
        </p:nvGrpSpPr>
        <p:grpSpPr>
          <a:xfrm>
            <a:off x="6638925" y="952500"/>
            <a:ext cx="3808650" cy="2762250"/>
            <a:chOff x="5114925" y="952500"/>
            <a:chExt cx="3808650" cy="2762250"/>
          </a:xfrm>
        </p:grpSpPr>
        <p:sp>
          <p:nvSpPr>
            <p:cNvPr id="158" name="Freeform 157"/>
            <p:cNvSpPr/>
            <p:nvPr/>
          </p:nvSpPr>
          <p:spPr>
            <a:xfrm>
              <a:off x="5114925" y="952500"/>
              <a:ext cx="3808650" cy="2762250"/>
            </a:xfrm>
            <a:custGeom>
              <a:avLst/>
              <a:gdLst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609850 w 3808650"/>
                <a:gd name="connsiteY20" fmla="*/ 9525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  <a:gd name="connsiteX0" fmla="*/ 257175 w 3808650"/>
                <a:gd name="connsiteY0" fmla="*/ 333375 h 2762250"/>
                <a:gd name="connsiteX1" fmla="*/ 314325 w 3808650"/>
                <a:gd name="connsiteY1" fmla="*/ 295275 h 2762250"/>
                <a:gd name="connsiteX2" fmla="*/ 342900 w 3808650"/>
                <a:gd name="connsiteY2" fmla="*/ 276225 h 2762250"/>
                <a:gd name="connsiteX3" fmla="*/ 409575 w 3808650"/>
                <a:gd name="connsiteY3" fmla="*/ 247650 h 2762250"/>
                <a:gd name="connsiteX4" fmla="*/ 466725 w 3808650"/>
                <a:gd name="connsiteY4" fmla="*/ 228600 h 2762250"/>
                <a:gd name="connsiteX5" fmla="*/ 495300 w 3808650"/>
                <a:gd name="connsiteY5" fmla="*/ 219075 h 2762250"/>
                <a:gd name="connsiteX6" fmla="*/ 542925 w 3808650"/>
                <a:gd name="connsiteY6" fmla="*/ 209550 h 2762250"/>
                <a:gd name="connsiteX7" fmla="*/ 609600 w 3808650"/>
                <a:gd name="connsiteY7" fmla="*/ 190500 h 2762250"/>
                <a:gd name="connsiteX8" fmla="*/ 704850 w 3808650"/>
                <a:gd name="connsiteY8" fmla="*/ 180975 h 2762250"/>
                <a:gd name="connsiteX9" fmla="*/ 1428750 w 3808650"/>
                <a:gd name="connsiteY9" fmla="*/ 171450 h 2762250"/>
                <a:gd name="connsiteX10" fmla="*/ 1504950 w 3808650"/>
                <a:gd name="connsiteY10" fmla="*/ 152400 h 2762250"/>
                <a:gd name="connsiteX11" fmla="*/ 1543050 w 3808650"/>
                <a:gd name="connsiteY11" fmla="*/ 142875 h 2762250"/>
                <a:gd name="connsiteX12" fmla="*/ 1781175 w 3808650"/>
                <a:gd name="connsiteY12" fmla="*/ 133350 h 2762250"/>
                <a:gd name="connsiteX13" fmla="*/ 1857375 w 3808650"/>
                <a:gd name="connsiteY13" fmla="*/ 114300 h 2762250"/>
                <a:gd name="connsiteX14" fmla="*/ 1895475 w 3808650"/>
                <a:gd name="connsiteY14" fmla="*/ 104775 h 2762250"/>
                <a:gd name="connsiteX15" fmla="*/ 1962150 w 3808650"/>
                <a:gd name="connsiteY15" fmla="*/ 85725 h 2762250"/>
                <a:gd name="connsiteX16" fmla="*/ 2019300 w 3808650"/>
                <a:gd name="connsiteY16" fmla="*/ 47625 h 2762250"/>
                <a:gd name="connsiteX17" fmla="*/ 2047875 w 3808650"/>
                <a:gd name="connsiteY17" fmla="*/ 38100 h 2762250"/>
                <a:gd name="connsiteX18" fmla="*/ 2076450 w 3808650"/>
                <a:gd name="connsiteY18" fmla="*/ 19050 h 2762250"/>
                <a:gd name="connsiteX19" fmla="*/ 2171700 w 3808650"/>
                <a:gd name="connsiteY19" fmla="*/ 0 h 2762250"/>
                <a:gd name="connsiteX20" fmla="*/ 2514600 w 3808650"/>
                <a:gd name="connsiteY20" fmla="*/ 19050 h 2762250"/>
                <a:gd name="connsiteX21" fmla="*/ 2657475 w 3808650"/>
                <a:gd name="connsiteY21" fmla="*/ 57150 h 2762250"/>
                <a:gd name="connsiteX22" fmla="*/ 2714625 w 3808650"/>
                <a:gd name="connsiteY22" fmla="*/ 95250 h 2762250"/>
                <a:gd name="connsiteX23" fmla="*/ 2743200 w 3808650"/>
                <a:gd name="connsiteY23" fmla="*/ 123825 h 2762250"/>
                <a:gd name="connsiteX24" fmla="*/ 2762250 w 3808650"/>
                <a:gd name="connsiteY24" fmla="*/ 152400 h 2762250"/>
                <a:gd name="connsiteX25" fmla="*/ 2790825 w 3808650"/>
                <a:gd name="connsiteY25" fmla="*/ 171450 h 2762250"/>
                <a:gd name="connsiteX26" fmla="*/ 2857500 w 3808650"/>
                <a:gd name="connsiteY26" fmla="*/ 247650 h 2762250"/>
                <a:gd name="connsiteX27" fmla="*/ 2905125 w 3808650"/>
                <a:gd name="connsiteY27" fmla="*/ 295275 h 2762250"/>
                <a:gd name="connsiteX28" fmla="*/ 2924175 w 3808650"/>
                <a:gd name="connsiteY28" fmla="*/ 323850 h 2762250"/>
                <a:gd name="connsiteX29" fmla="*/ 2952750 w 3808650"/>
                <a:gd name="connsiteY29" fmla="*/ 342900 h 2762250"/>
                <a:gd name="connsiteX30" fmla="*/ 3009900 w 3808650"/>
                <a:gd name="connsiteY30" fmla="*/ 390525 h 2762250"/>
                <a:gd name="connsiteX31" fmla="*/ 3105150 w 3808650"/>
                <a:gd name="connsiteY31" fmla="*/ 428625 h 2762250"/>
                <a:gd name="connsiteX32" fmla="*/ 3162300 w 3808650"/>
                <a:gd name="connsiteY32" fmla="*/ 447675 h 2762250"/>
                <a:gd name="connsiteX33" fmla="*/ 3190875 w 3808650"/>
                <a:gd name="connsiteY33" fmla="*/ 457200 h 2762250"/>
                <a:gd name="connsiteX34" fmla="*/ 3219450 w 3808650"/>
                <a:gd name="connsiteY34" fmla="*/ 476250 h 2762250"/>
                <a:gd name="connsiteX35" fmla="*/ 3267075 w 3808650"/>
                <a:gd name="connsiteY35" fmla="*/ 485775 h 2762250"/>
                <a:gd name="connsiteX36" fmla="*/ 3343275 w 3808650"/>
                <a:gd name="connsiteY36" fmla="*/ 514350 h 2762250"/>
                <a:gd name="connsiteX37" fmla="*/ 3381375 w 3808650"/>
                <a:gd name="connsiteY37" fmla="*/ 523875 h 2762250"/>
                <a:gd name="connsiteX38" fmla="*/ 3438525 w 3808650"/>
                <a:gd name="connsiteY38" fmla="*/ 542925 h 2762250"/>
                <a:gd name="connsiteX39" fmla="*/ 3467100 w 3808650"/>
                <a:gd name="connsiteY39" fmla="*/ 552450 h 2762250"/>
                <a:gd name="connsiteX40" fmla="*/ 3495675 w 3808650"/>
                <a:gd name="connsiteY40" fmla="*/ 561975 h 2762250"/>
                <a:gd name="connsiteX41" fmla="*/ 3552825 w 3808650"/>
                <a:gd name="connsiteY41" fmla="*/ 619125 h 2762250"/>
                <a:gd name="connsiteX42" fmla="*/ 3581400 w 3808650"/>
                <a:gd name="connsiteY42" fmla="*/ 647700 h 2762250"/>
                <a:gd name="connsiteX43" fmla="*/ 3629025 w 3808650"/>
                <a:gd name="connsiteY43" fmla="*/ 704850 h 2762250"/>
                <a:gd name="connsiteX44" fmla="*/ 3676650 w 3808650"/>
                <a:gd name="connsiteY44" fmla="*/ 752475 h 2762250"/>
                <a:gd name="connsiteX45" fmla="*/ 3695700 w 3808650"/>
                <a:gd name="connsiteY45" fmla="*/ 819150 h 2762250"/>
                <a:gd name="connsiteX46" fmla="*/ 3724275 w 3808650"/>
                <a:gd name="connsiteY46" fmla="*/ 895350 h 2762250"/>
                <a:gd name="connsiteX47" fmla="*/ 3733800 w 3808650"/>
                <a:gd name="connsiteY47" fmla="*/ 971550 h 2762250"/>
                <a:gd name="connsiteX48" fmla="*/ 3743325 w 3808650"/>
                <a:gd name="connsiteY48" fmla="*/ 1019175 h 2762250"/>
                <a:gd name="connsiteX49" fmla="*/ 3752850 w 3808650"/>
                <a:gd name="connsiteY49" fmla="*/ 1095375 h 2762250"/>
                <a:gd name="connsiteX50" fmla="*/ 3771900 w 3808650"/>
                <a:gd name="connsiteY50" fmla="*/ 1171575 h 2762250"/>
                <a:gd name="connsiteX51" fmla="*/ 3790950 w 3808650"/>
                <a:gd name="connsiteY51" fmla="*/ 1295400 h 2762250"/>
                <a:gd name="connsiteX52" fmla="*/ 3800475 w 3808650"/>
                <a:gd name="connsiteY52" fmla="*/ 1409700 h 2762250"/>
                <a:gd name="connsiteX53" fmla="*/ 3752850 w 3808650"/>
                <a:gd name="connsiteY53" fmla="*/ 1562100 h 2762250"/>
                <a:gd name="connsiteX54" fmla="*/ 3733800 w 3808650"/>
                <a:gd name="connsiteY54" fmla="*/ 1590675 h 2762250"/>
                <a:gd name="connsiteX55" fmla="*/ 3648075 w 3808650"/>
                <a:gd name="connsiteY55" fmla="*/ 1638300 h 2762250"/>
                <a:gd name="connsiteX56" fmla="*/ 3619500 w 3808650"/>
                <a:gd name="connsiteY56" fmla="*/ 1666875 h 2762250"/>
                <a:gd name="connsiteX57" fmla="*/ 3590925 w 3808650"/>
                <a:gd name="connsiteY57" fmla="*/ 1685925 h 2762250"/>
                <a:gd name="connsiteX58" fmla="*/ 3524250 w 3808650"/>
                <a:gd name="connsiteY58" fmla="*/ 1771650 h 2762250"/>
                <a:gd name="connsiteX59" fmla="*/ 3505200 w 3808650"/>
                <a:gd name="connsiteY59" fmla="*/ 1828800 h 2762250"/>
                <a:gd name="connsiteX60" fmla="*/ 3495675 w 3808650"/>
                <a:gd name="connsiteY60" fmla="*/ 1857375 h 2762250"/>
                <a:gd name="connsiteX61" fmla="*/ 3486150 w 3808650"/>
                <a:gd name="connsiteY61" fmla="*/ 1905000 h 2762250"/>
                <a:gd name="connsiteX62" fmla="*/ 3467100 w 3808650"/>
                <a:gd name="connsiteY62" fmla="*/ 2028825 h 2762250"/>
                <a:gd name="connsiteX63" fmla="*/ 3457575 w 3808650"/>
                <a:gd name="connsiteY63" fmla="*/ 2066925 h 2762250"/>
                <a:gd name="connsiteX64" fmla="*/ 3419475 w 3808650"/>
                <a:gd name="connsiteY64" fmla="*/ 2276475 h 2762250"/>
                <a:gd name="connsiteX65" fmla="*/ 3400425 w 3808650"/>
                <a:gd name="connsiteY65" fmla="*/ 2314575 h 2762250"/>
                <a:gd name="connsiteX66" fmla="*/ 3390900 w 3808650"/>
                <a:gd name="connsiteY66" fmla="*/ 2343150 h 2762250"/>
                <a:gd name="connsiteX67" fmla="*/ 3362325 w 3808650"/>
                <a:gd name="connsiteY67" fmla="*/ 2371725 h 2762250"/>
                <a:gd name="connsiteX68" fmla="*/ 3324225 w 3808650"/>
                <a:gd name="connsiteY68" fmla="*/ 2428875 h 2762250"/>
                <a:gd name="connsiteX69" fmla="*/ 3295650 w 3808650"/>
                <a:gd name="connsiteY69" fmla="*/ 2457450 h 2762250"/>
                <a:gd name="connsiteX70" fmla="*/ 3257550 w 3808650"/>
                <a:gd name="connsiteY70" fmla="*/ 2514600 h 2762250"/>
                <a:gd name="connsiteX71" fmla="*/ 3200400 w 3808650"/>
                <a:gd name="connsiteY71" fmla="*/ 2552700 h 2762250"/>
                <a:gd name="connsiteX72" fmla="*/ 3171825 w 3808650"/>
                <a:gd name="connsiteY72" fmla="*/ 2581275 h 2762250"/>
                <a:gd name="connsiteX73" fmla="*/ 3143250 w 3808650"/>
                <a:gd name="connsiteY73" fmla="*/ 2590800 h 2762250"/>
                <a:gd name="connsiteX74" fmla="*/ 3086100 w 3808650"/>
                <a:gd name="connsiteY74" fmla="*/ 2628900 h 2762250"/>
                <a:gd name="connsiteX75" fmla="*/ 3028950 w 3808650"/>
                <a:gd name="connsiteY75" fmla="*/ 2667000 h 2762250"/>
                <a:gd name="connsiteX76" fmla="*/ 2971800 w 3808650"/>
                <a:gd name="connsiteY76" fmla="*/ 2705100 h 2762250"/>
                <a:gd name="connsiteX77" fmla="*/ 2905125 w 3808650"/>
                <a:gd name="connsiteY77" fmla="*/ 2743200 h 2762250"/>
                <a:gd name="connsiteX78" fmla="*/ 2847975 w 3808650"/>
                <a:gd name="connsiteY78" fmla="*/ 2762250 h 2762250"/>
                <a:gd name="connsiteX79" fmla="*/ 2638425 w 3808650"/>
                <a:gd name="connsiteY79" fmla="*/ 2752725 h 2762250"/>
                <a:gd name="connsiteX80" fmla="*/ 2600325 w 3808650"/>
                <a:gd name="connsiteY80" fmla="*/ 2743200 h 2762250"/>
                <a:gd name="connsiteX81" fmla="*/ 2552700 w 3808650"/>
                <a:gd name="connsiteY81" fmla="*/ 2733675 h 2762250"/>
                <a:gd name="connsiteX82" fmla="*/ 2486025 w 3808650"/>
                <a:gd name="connsiteY82" fmla="*/ 2714625 h 2762250"/>
                <a:gd name="connsiteX83" fmla="*/ 2457450 w 3808650"/>
                <a:gd name="connsiteY83" fmla="*/ 2695575 h 2762250"/>
                <a:gd name="connsiteX84" fmla="*/ 2400300 w 3808650"/>
                <a:gd name="connsiteY84" fmla="*/ 2676525 h 2762250"/>
                <a:gd name="connsiteX85" fmla="*/ 2343150 w 3808650"/>
                <a:gd name="connsiteY85" fmla="*/ 2638425 h 2762250"/>
                <a:gd name="connsiteX86" fmla="*/ 2314575 w 3808650"/>
                <a:gd name="connsiteY86" fmla="*/ 2628900 h 2762250"/>
                <a:gd name="connsiteX87" fmla="*/ 2257425 w 3808650"/>
                <a:gd name="connsiteY87" fmla="*/ 2590800 h 2762250"/>
                <a:gd name="connsiteX88" fmla="*/ 2152650 w 3808650"/>
                <a:gd name="connsiteY88" fmla="*/ 2562225 h 2762250"/>
                <a:gd name="connsiteX89" fmla="*/ 2124075 w 3808650"/>
                <a:gd name="connsiteY89" fmla="*/ 2552700 h 2762250"/>
                <a:gd name="connsiteX90" fmla="*/ 2095500 w 3808650"/>
                <a:gd name="connsiteY90" fmla="*/ 2543175 h 2762250"/>
                <a:gd name="connsiteX91" fmla="*/ 2009775 w 3808650"/>
                <a:gd name="connsiteY91" fmla="*/ 2533650 h 2762250"/>
                <a:gd name="connsiteX92" fmla="*/ 1895475 w 3808650"/>
                <a:gd name="connsiteY92" fmla="*/ 2543175 h 2762250"/>
                <a:gd name="connsiteX93" fmla="*/ 1866900 w 3808650"/>
                <a:gd name="connsiteY93" fmla="*/ 2552700 h 2762250"/>
                <a:gd name="connsiteX94" fmla="*/ 1800225 w 3808650"/>
                <a:gd name="connsiteY94" fmla="*/ 2562225 h 2762250"/>
                <a:gd name="connsiteX95" fmla="*/ 1752600 w 3808650"/>
                <a:gd name="connsiteY95" fmla="*/ 2571750 h 2762250"/>
                <a:gd name="connsiteX96" fmla="*/ 1657350 w 3808650"/>
                <a:gd name="connsiteY96" fmla="*/ 2581275 h 2762250"/>
                <a:gd name="connsiteX97" fmla="*/ 1590675 w 3808650"/>
                <a:gd name="connsiteY97" fmla="*/ 2590800 h 2762250"/>
                <a:gd name="connsiteX98" fmla="*/ 1504950 w 3808650"/>
                <a:gd name="connsiteY98" fmla="*/ 2619375 h 2762250"/>
                <a:gd name="connsiteX99" fmla="*/ 1476375 w 3808650"/>
                <a:gd name="connsiteY99" fmla="*/ 2628900 h 2762250"/>
                <a:gd name="connsiteX100" fmla="*/ 1343025 w 3808650"/>
                <a:gd name="connsiteY100" fmla="*/ 2647950 h 2762250"/>
                <a:gd name="connsiteX101" fmla="*/ 1285875 w 3808650"/>
                <a:gd name="connsiteY101" fmla="*/ 2667000 h 2762250"/>
                <a:gd name="connsiteX102" fmla="*/ 1257300 w 3808650"/>
                <a:gd name="connsiteY102" fmla="*/ 2676525 h 2762250"/>
                <a:gd name="connsiteX103" fmla="*/ 1000125 w 3808650"/>
                <a:gd name="connsiteY103" fmla="*/ 2667000 h 2762250"/>
                <a:gd name="connsiteX104" fmla="*/ 942975 w 3808650"/>
                <a:gd name="connsiteY104" fmla="*/ 2647950 h 2762250"/>
                <a:gd name="connsiteX105" fmla="*/ 857250 w 3808650"/>
                <a:gd name="connsiteY105" fmla="*/ 2619375 h 2762250"/>
                <a:gd name="connsiteX106" fmla="*/ 790575 w 3808650"/>
                <a:gd name="connsiteY106" fmla="*/ 2600325 h 2762250"/>
                <a:gd name="connsiteX107" fmla="*/ 466725 w 3808650"/>
                <a:gd name="connsiteY107" fmla="*/ 2590800 h 2762250"/>
                <a:gd name="connsiteX108" fmla="*/ 371475 w 3808650"/>
                <a:gd name="connsiteY108" fmla="*/ 2581275 h 2762250"/>
                <a:gd name="connsiteX109" fmla="*/ 342900 w 3808650"/>
                <a:gd name="connsiteY109" fmla="*/ 2571750 h 2762250"/>
                <a:gd name="connsiteX110" fmla="*/ 276225 w 3808650"/>
                <a:gd name="connsiteY110" fmla="*/ 2486025 h 2762250"/>
                <a:gd name="connsiteX111" fmla="*/ 257175 w 3808650"/>
                <a:gd name="connsiteY111" fmla="*/ 2457450 h 2762250"/>
                <a:gd name="connsiteX112" fmla="*/ 219075 w 3808650"/>
                <a:gd name="connsiteY112" fmla="*/ 2438400 h 2762250"/>
                <a:gd name="connsiteX113" fmla="*/ 200025 w 3808650"/>
                <a:gd name="connsiteY113" fmla="*/ 2409825 h 2762250"/>
                <a:gd name="connsiteX114" fmla="*/ 171450 w 3808650"/>
                <a:gd name="connsiteY114" fmla="*/ 2381250 h 2762250"/>
                <a:gd name="connsiteX115" fmla="*/ 133350 w 3808650"/>
                <a:gd name="connsiteY115" fmla="*/ 2324100 h 2762250"/>
                <a:gd name="connsiteX116" fmla="*/ 104775 w 3808650"/>
                <a:gd name="connsiteY116" fmla="*/ 2266950 h 2762250"/>
                <a:gd name="connsiteX117" fmla="*/ 95250 w 3808650"/>
                <a:gd name="connsiteY117" fmla="*/ 2238375 h 2762250"/>
                <a:gd name="connsiteX118" fmla="*/ 76200 w 3808650"/>
                <a:gd name="connsiteY118" fmla="*/ 2209800 h 2762250"/>
                <a:gd name="connsiteX119" fmla="*/ 66675 w 3808650"/>
                <a:gd name="connsiteY119" fmla="*/ 2181225 h 2762250"/>
                <a:gd name="connsiteX120" fmla="*/ 38100 w 3808650"/>
                <a:gd name="connsiteY120" fmla="*/ 2152650 h 2762250"/>
                <a:gd name="connsiteX121" fmla="*/ 19050 w 3808650"/>
                <a:gd name="connsiteY121" fmla="*/ 2124075 h 2762250"/>
                <a:gd name="connsiteX122" fmla="*/ 0 w 3808650"/>
                <a:gd name="connsiteY122" fmla="*/ 2047875 h 2762250"/>
                <a:gd name="connsiteX123" fmla="*/ 9525 w 3808650"/>
                <a:gd name="connsiteY123" fmla="*/ 1876425 h 2762250"/>
                <a:gd name="connsiteX124" fmla="*/ 28575 w 3808650"/>
                <a:gd name="connsiteY124" fmla="*/ 1819275 h 2762250"/>
                <a:gd name="connsiteX125" fmla="*/ 38100 w 3808650"/>
                <a:gd name="connsiteY125" fmla="*/ 1790700 h 2762250"/>
                <a:gd name="connsiteX126" fmla="*/ 47625 w 3808650"/>
                <a:gd name="connsiteY126" fmla="*/ 1752600 h 2762250"/>
                <a:gd name="connsiteX127" fmla="*/ 66675 w 3808650"/>
                <a:gd name="connsiteY127" fmla="*/ 1724025 h 2762250"/>
                <a:gd name="connsiteX128" fmla="*/ 76200 w 3808650"/>
                <a:gd name="connsiteY128" fmla="*/ 1685925 h 2762250"/>
                <a:gd name="connsiteX129" fmla="*/ 104775 w 3808650"/>
                <a:gd name="connsiteY129" fmla="*/ 1590675 h 2762250"/>
                <a:gd name="connsiteX130" fmla="*/ 114300 w 3808650"/>
                <a:gd name="connsiteY130" fmla="*/ 1533525 h 2762250"/>
                <a:gd name="connsiteX131" fmla="*/ 123825 w 3808650"/>
                <a:gd name="connsiteY131" fmla="*/ 1485900 h 2762250"/>
                <a:gd name="connsiteX132" fmla="*/ 142875 w 3808650"/>
                <a:gd name="connsiteY132" fmla="*/ 1381125 h 2762250"/>
                <a:gd name="connsiteX133" fmla="*/ 152400 w 3808650"/>
                <a:gd name="connsiteY133" fmla="*/ 1352550 h 2762250"/>
                <a:gd name="connsiteX134" fmla="*/ 161925 w 3808650"/>
                <a:gd name="connsiteY134" fmla="*/ 1276350 h 2762250"/>
                <a:gd name="connsiteX135" fmla="*/ 171450 w 3808650"/>
                <a:gd name="connsiteY135" fmla="*/ 1209675 h 2762250"/>
                <a:gd name="connsiteX136" fmla="*/ 161925 w 3808650"/>
                <a:gd name="connsiteY136" fmla="*/ 1057275 h 2762250"/>
                <a:gd name="connsiteX137" fmla="*/ 171450 w 3808650"/>
                <a:gd name="connsiteY137" fmla="*/ 504825 h 2762250"/>
                <a:gd name="connsiteX138" fmla="*/ 180975 w 3808650"/>
                <a:gd name="connsiteY138" fmla="*/ 466725 h 2762250"/>
                <a:gd name="connsiteX139" fmla="*/ 228600 w 3808650"/>
                <a:gd name="connsiteY139" fmla="*/ 381000 h 2762250"/>
                <a:gd name="connsiteX140" fmla="*/ 247650 w 3808650"/>
                <a:gd name="connsiteY140" fmla="*/ 352425 h 2762250"/>
                <a:gd name="connsiteX141" fmla="*/ 257175 w 3808650"/>
                <a:gd name="connsiteY141" fmla="*/ 333375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3808650" h="2762250">
                  <a:moveTo>
                    <a:pt x="257175" y="333375"/>
                  </a:moveTo>
                  <a:cubicBezTo>
                    <a:pt x="268288" y="323850"/>
                    <a:pt x="295275" y="307975"/>
                    <a:pt x="314325" y="295275"/>
                  </a:cubicBezTo>
                  <a:cubicBezTo>
                    <a:pt x="323850" y="288925"/>
                    <a:pt x="332040" y="279845"/>
                    <a:pt x="342900" y="276225"/>
                  </a:cubicBezTo>
                  <a:cubicBezTo>
                    <a:pt x="434882" y="245564"/>
                    <a:pt x="291874" y="294730"/>
                    <a:pt x="409575" y="247650"/>
                  </a:cubicBezTo>
                  <a:cubicBezTo>
                    <a:pt x="428219" y="240192"/>
                    <a:pt x="447675" y="234950"/>
                    <a:pt x="466725" y="228600"/>
                  </a:cubicBezTo>
                  <a:cubicBezTo>
                    <a:pt x="476250" y="225425"/>
                    <a:pt x="485455" y="221044"/>
                    <a:pt x="495300" y="219075"/>
                  </a:cubicBezTo>
                  <a:cubicBezTo>
                    <a:pt x="511175" y="215900"/>
                    <a:pt x="527219" y="213477"/>
                    <a:pt x="542925" y="209550"/>
                  </a:cubicBezTo>
                  <a:cubicBezTo>
                    <a:pt x="579111" y="200503"/>
                    <a:pt x="568028" y="196439"/>
                    <a:pt x="609600" y="190500"/>
                  </a:cubicBezTo>
                  <a:cubicBezTo>
                    <a:pt x="641188" y="185987"/>
                    <a:pt x="672950" y="181717"/>
                    <a:pt x="704850" y="180975"/>
                  </a:cubicBezTo>
                  <a:cubicBezTo>
                    <a:pt x="946106" y="175364"/>
                    <a:pt x="1187450" y="174625"/>
                    <a:pt x="1428750" y="171450"/>
                  </a:cubicBezTo>
                  <a:cubicBezTo>
                    <a:pt x="1479812" y="154429"/>
                    <a:pt x="1435986" y="167725"/>
                    <a:pt x="1504950" y="152400"/>
                  </a:cubicBezTo>
                  <a:cubicBezTo>
                    <a:pt x="1517729" y="149560"/>
                    <a:pt x="1529990" y="143776"/>
                    <a:pt x="1543050" y="142875"/>
                  </a:cubicBezTo>
                  <a:cubicBezTo>
                    <a:pt x="1622300" y="137409"/>
                    <a:pt x="1701800" y="136525"/>
                    <a:pt x="1781175" y="133350"/>
                  </a:cubicBezTo>
                  <a:lnTo>
                    <a:pt x="1857375" y="114300"/>
                  </a:lnTo>
                  <a:cubicBezTo>
                    <a:pt x="1870075" y="111125"/>
                    <a:pt x="1883056" y="108915"/>
                    <a:pt x="1895475" y="104775"/>
                  </a:cubicBezTo>
                  <a:cubicBezTo>
                    <a:pt x="1936469" y="91110"/>
                    <a:pt x="1914310" y="97685"/>
                    <a:pt x="1962150" y="85725"/>
                  </a:cubicBezTo>
                  <a:cubicBezTo>
                    <a:pt x="1981200" y="73025"/>
                    <a:pt x="1997580" y="54865"/>
                    <a:pt x="2019300" y="47625"/>
                  </a:cubicBezTo>
                  <a:cubicBezTo>
                    <a:pt x="2028825" y="44450"/>
                    <a:pt x="2038895" y="42590"/>
                    <a:pt x="2047875" y="38100"/>
                  </a:cubicBezTo>
                  <a:cubicBezTo>
                    <a:pt x="2058114" y="32980"/>
                    <a:pt x="2065928" y="23559"/>
                    <a:pt x="2076450" y="19050"/>
                  </a:cubicBezTo>
                  <a:cubicBezTo>
                    <a:pt x="2094534" y="11300"/>
                    <a:pt x="2158807" y="2149"/>
                    <a:pt x="2171700" y="0"/>
                  </a:cubicBezTo>
                  <a:cubicBezTo>
                    <a:pt x="2317750" y="3175"/>
                    <a:pt x="2368789" y="10123"/>
                    <a:pt x="2514600" y="19050"/>
                  </a:cubicBezTo>
                  <a:cubicBezTo>
                    <a:pt x="2539135" y="20552"/>
                    <a:pt x="2645640" y="42948"/>
                    <a:pt x="2657475" y="57150"/>
                  </a:cubicBezTo>
                  <a:cubicBezTo>
                    <a:pt x="2684917" y="90080"/>
                    <a:pt x="2679407" y="83511"/>
                    <a:pt x="2714625" y="95250"/>
                  </a:cubicBezTo>
                  <a:cubicBezTo>
                    <a:pt x="2724150" y="104775"/>
                    <a:pt x="2734576" y="113477"/>
                    <a:pt x="2743200" y="123825"/>
                  </a:cubicBezTo>
                  <a:cubicBezTo>
                    <a:pt x="2750529" y="132619"/>
                    <a:pt x="2754155" y="144305"/>
                    <a:pt x="2762250" y="152400"/>
                  </a:cubicBezTo>
                  <a:cubicBezTo>
                    <a:pt x="2770345" y="160495"/>
                    <a:pt x="2781300" y="165100"/>
                    <a:pt x="2790825" y="171450"/>
                  </a:cubicBezTo>
                  <a:cubicBezTo>
                    <a:pt x="2835275" y="238125"/>
                    <a:pt x="2809875" y="215900"/>
                    <a:pt x="2857500" y="247650"/>
                  </a:cubicBezTo>
                  <a:cubicBezTo>
                    <a:pt x="2908300" y="323850"/>
                    <a:pt x="2841625" y="231775"/>
                    <a:pt x="2905125" y="295275"/>
                  </a:cubicBezTo>
                  <a:cubicBezTo>
                    <a:pt x="2913220" y="303370"/>
                    <a:pt x="2916080" y="315755"/>
                    <a:pt x="2924175" y="323850"/>
                  </a:cubicBezTo>
                  <a:cubicBezTo>
                    <a:pt x="2932270" y="331945"/>
                    <a:pt x="2943956" y="335571"/>
                    <a:pt x="2952750" y="342900"/>
                  </a:cubicBezTo>
                  <a:cubicBezTo>
                    <a:pt x="2995732" y="378718"/>
                    <a:pt x="2964752" y="364726"/>
                    <a:pt x="3009900" y="390525"/>
                  </a:cubicBezTo>
                  <a:cubicBezTo>
                    <a:pt x="3049142" y="412949"/>
                    <a:pt x="3058314" y="413013"/>
                    <a:pt x="3105150" y="428625"/>
                  </a:cubicBezTo>
                  <a:lnTo>
                    <a:pt x="3162300" y="447675"/>
                  </a:lnTo>
                  <a:cubicBezTo>
                    <a:pt x="3171825" y="450850"/>
                    <a:pt x="3182521" y="451631"/>
                    <a:pt x="3190875" y="457200"/>
                  </a:cubicBezTo>
                  <a:cubicBezTo>
                    <a:pt x="3200400" y="463550"/>
                    <a:pt x="3208731" y="472230"/>
                    <a:pt x="3219450" y="476250"/>
                  </a:cubicBezTo>
                  <a:cubicBezTo>
                    <a:pt x="3234609" y="481934"/>
                    <a:pt x="3251271" y="482263"/>
                    <a:pt x="3267075" y="485775"/>
                  </a:cubicBezTo>
                  <a:cubicBezTo>
                    <a:pt x="3347090" y="503556"/>
                    <a:pt x="3262944" y="484226"/>
                    <a:pt x="3343275" y="514350"/>
                  </a:cubicBezTo>
                  <a:cubicBezTo>
                    <a:pt x="3355532" y="518947"/>
                    <a:pt x="3368836" y="520113"/>
                    <a:pt x="3381375" y="523875"/>
                  </a:cubicBezTo>
                  <a:cubicBezTo>
                    <a:pt x="3400609" y="529645"/>
                    <a:pt x="3419475" y="536575"/>
                    <a:pt x="3438525" y="542925"/>
                  </a:cubicBezTo>
                  <a:lnTo>
                    <a:pt x="3467100" y="552450"/>
                  </a:lnTo>
                  <a:lnTo>
                    <a:pt x="3495675" y="561975"/>
                  </a:lnTo>
                  <a:lnTo>
                    <a:pt x="3552825" y="619125"/>
                  </a:lnTo>
                  <a:cubicBezTo>
                    <a:pt x="3562350" y="628650"/>
                    <a:pt x="3573928" y="636492"/>
                    <a:pt x="3581400" y="647700"/>
                  </a:cubicBezTo>
                  <a:cubicBezTo>
                    <a:pt x="3628698" y="718646"/>
                    <a:pt x="3567909" y="631511"/>
                    <a:pt x="3629025" y="704850"/>
                  </a:cubicBezTo>
                  <a:cubicBezTo>
                    <a:pt x="3668713" y="752475"/>
                    <a:pt x="3624263" y="717550"/>
                    <a:pt x="3676650" y="752475"/>
                  </a:cubicBezTo>
                  <a:cubicBezTo>
                    <a:pt x="3681483" y="771809"/>
                    <a:pt x="3687501" y="800019"/>
                    <a:pt x="3695700" y="819150"/>
                  </a:cubicBezTo>
                  <a:cubicBezTo>
                    <a:pt x="3715196" y="864640"/>
                    <a:pt x="3716293" y="847457"/>
                    <a:pt x="3724275" y="895350"/>
                  </a:cubicBezTo>
                  <a:cubicBezTo>
                    <a:pt x="3728483" y="920599"/>
                    <a:pt x="3729908" y="946250"/>
                    <a:pt x="3733800" y="971550"/>
                  </a:cubicBezTo>
                  <a:cubicBezTo>
                    <a:pt x="3736262" y="987551"/>
                    <a:pt x="3740863" y="1003174"/>
                    <a:pt x="3743325" y="1019175"/>
                  </a:cubicBezTo>
                  <a:cubicBezTo>
                    <a:pt x="3747217" y="1044475"/>
                    <a:pt x="3748133" y="1070216"/>
                    <a:pt x="3752850" y="1095375"/>
                  </a:cubicBezTo>
                  <a:cubicBezTo>
                    <a:pt x="3757675" y="1121108"/>
                    <a:pt x="3767596" y="1145750"/>
                    <a:pt x="3771900" y="1171575"/>
                  </a:cubicBezTo>
                  <a:cubicBezTo>
                    <a:pt x="3777585" y="1205685"/>
                    <a:pt x="3787448" y="1262133"/>
                    <a:pt x="3790950" y="1295400"/>
                  </a:cubicBezTo>
                  <a:cubicBezTo>
                    <a:pt x="3794952" y="1333422"/>
                    <a:pt x="3797300" y="1371600"/>
                    <a:pt x="3800475" y="1409700"/>
                  </a:cubicBezTo>
                  <a:cubicBezTo>
                    <a:pt x="3788672" y="1527732"/>
                    <a:pt x="3808650" y="1478401"/>
                    <a:pt x="3752850" y="1562100"/>
                  </a:cubicBezTo>
                  <a:cubicBezTo>
                    <a:pt x="3746500" y="1571625"/>
                    <a:pt x="3744660" y="1587055"/>
                    <a:pt x="3733800" y="1590675"/>
                  </a:cubicBezTo>
                  <a:cubicBezTo>
                    <a:pt x="3697867" y="1602653"/>
                    <a:pt x="3680827" y="1605548"/>
                    <a:pt x="3648075" y="1638300"/>
                  </a:cubicBezTo>
                  <a:cubicBezTo>
                    <a:pt x="3638550" y="1647825"/>
                    <a:pt x="3629848" y="1658251"/>
                    <a:pt x="3619500" y="1666875"/>
                  </a:cubicBezTo>
                  <a:cubicBezTo>
                    <a:pt x="3610706" y="1674204"/>
                    <a:pt x="3599719" y="1678596"/>
                    <a:pt x="3590925" y="1685925"/>
                  </a:cubicBezTo>
                  <a:cubicBezTo>
                    <a:pt x="3568166" y="1704891"/>
                    <a:pt x="3532419" y="1747142"/>
                    <a:pt x="3524250" y="1771650"/>
                  </a:cubicBezTo>
                  <a:lnTo>
                    <a:pt x="3505200" y="1828800"/>
                  </a:lnTo>
                  <a:cubicBezTo>
                    <a:pt x="3502025" y="1838325"/>
                    <a:pt x="3497644" y="1847530"/>
                    <a:pt x="3495675" y="1857375"/>
                  </a:cubicBezTo>
                  <a:cubicBezTo>
                    <a:pt x="3492500" y="1873250"/>
                    <a:pt x="3488812" y="1889031"/>
                    <a:pt x="3486150" y="1905000"/>
                  </a:cubicBezTo>
                  <a:cubicBezTo>
                    <a:pt x="3477001" y="1959896"/>
                    <a:pt x="3477643" y="1976109"/>
                    <a:pt x="3467100" y="2028825"/>
                  </a:cubicBezTo>
                  <a:cubicBezTo>
                    <a:pt x="3464533" y="2041662"/>
                    <a:pt x="3459727" y="2054012"/>
                    <a:pt x="3457575" y="2066925"/>
                  </a:cubicBezTo>
                  <a:cubicBezTo>
                    <a:pt x="3454808" y="2083529"/>
                    <a:pt x="3437762" y="2239901"/>
                    <a:pt x="3419475" y="2276475"/>
                  </a:cubicBezTo>
                  <a:cubicBezTo>
                    <a:pt x="3413125" y="2289175"/>
                    <a:pt x="3406018" y="2301524"/>
                    <a:pt x="3400425" y="2314575"/>
                  </a:cubicBezTo>
                  <a:cubicBezTo>
                    <a:pt x="3396470" y="2323803"/>
                    <a:pt x="3396469" y="2334796"/>
                    <a:pt x="3390900" y="2343150"/>
                  </a:cubicBezTo>
                  <a:cubicBezTo>
                    <a:pt x="3383428" y="2354358"/>
                    <a:pt x="3370595" y="2361092"/>
                    <a:pt x="3362325" y="2371725"/>
                  </a:cubicBezTo>
                  <a:cubicBezTo>
                    <a:pt x="3348269" y="2389797"/>
                    <a:pt x="3340414" y="2412686"/>
                    <a:pt x="3324225" y="2428875"/>
                  </a:cubicBezTo>
                  <a:cubicBezTo>
                    <a:pt x="3314700" y="2438400"/>
                    <a:pt x="3303920" y="2446817"/>
                    <a:pt x="3295650" y="2457450"/>
                  </a:cubicBezTo>
                  <a:cubicBezTo>
                    <a:pt x="3281594" y="2475522"/>
                    <a:pt x="3276600" y="2501900"/>
                    <a:pt x="3257550" y="2514600"/>
                  </a:cubicBezTo>
                  <a:cubicBezTo>
                    <a:pt x="3238500" y="2527300"/>
                    <a:pt x="3216589" y="2536511"/>
                    <a:pt x="3200400" y="2552700"/>
                  </a:cubicBezTo>
                  <a:cubicBezTo>
                    <a:pt x="3190875" y="2562225"/>
                    <a:pt x="3183033" y="2573803"/>
                    <a:pt x="3171825" y="2581275"/>
                  </a:cubicBezTo>
                  <a:cubicBezTo>
                    <a:pt x="3163471" y="2586844"/>
                    <a:pt x="3152027" y="2585924"/>
                    <a:pt x="3143250" y="2590800"/>
                  </a:cubicBezTo>
                  <a:cubicBezTo>
                    <a:pt x="3123236" y="2601919"/>
                    <a:pt x="3105150" y="2616200"/>
                    <a:pt x="3086100" y="2628900"/>
                  </a:cubicBezTo>
                  <a:lnTo>
                    <a:pt x="3028950" y="2667000"/>
                  </a:lnTo>
                  <a:lnTo>
                    <a:pt x="2971800" y="2705100"/>
                  </a:lnTo>
                  <a:cubicBezTo>
                    <a:pt x="2946025" y="2722283"/>
                    <a:pt x="2935337" y="2731115"/>
                    <a:pt x="2905125" y="2743200"/>
                  </a:cubicBezTo>
                  <a:cubicBezTo>
                    <a:pt x="2886481" y="2750658"/>
                    <a:pt x="2847975" y="2762250"/>
                    <a:pt x="2847975" y="2762250"/>
                  </a:cubicBezTo>
                  <a:cubicBezTo>
                    <a:pt x="2778125" y="2759075"/>
                    <a:pt x="2708141" y="2758088"/>
                    <a:pt x="2638425" y="2752725"/>
                  </a:cubicBezTo>
                  <a:cubicBezTo>
                    <a:pt x="2625373" y="2751721"/>
                    <a:pt x="2613104" y="2746040"/>
                    <a:pt x="2600325" y="2743200"/>
                  </a:cubicBezTo>
                  <a:cubicBezTo>
                    <a:pt x="2584521" y="2739688"/>
                    <a:pt x="2568504" y="2737187"/>
                    <a:pt x="2552700" y="2733675"/>
                  </a:cubicBezTo>
                  <a:cubicBezTo>
                    <a:pt x="2541713" y="2731234"/>
                    <a:pt x="2498753" y="2720989"/>
                    <a:pt x="2486025" y="2714625"/>
                  </a:cubicBezTo>
                  <a:cubicBezTo>
                    <a:pt x="2475786" y="2709505"/>
                    <a:pt x="2467911" y="2700224"/>
                    <a:pt x="2457450" y="2695575"/>
                  </a:cubicBezTo>
                  <a:cubicBezTo>
                    <a:pt x="2439100" y="2687420"/>
                    <a:pt x="2417008" y="2687664"/>
                    <a:pt x="2400300" y="2676525"/>
                  </a:cubicBezTo>
                  <a:cubicBezTo>
                    <a:pt x="2381250" y="2663825"/>
                    <a:pt x="2364870" y="2645665"/>
                    <a:pt x="2343150" y="2638425"/>
                  </a:cubicBezTo>
                  <a:cubicBezTo>
                    <a:pt x="2333625" y="2635250"/>
                    <a:pt x="2323352" y="2633776"/>
                    <a:pt x="2314575" y="2628900"/>
                  </a:cubicBezTo>
                  <a:cubicBezTo>
                    <a:pt x="2294561" y="2617781"/>
                    <a:pt x="2279876" y="2595290"/>
                    <a:pt x="2257425" y="2590800"/>
                  </a:cubicBezTo>
                  <a:cubicBezTo>
                    <a:pt x="2190109" y="2577337"/>
                    <a:pt x="2225159" y="2586395"/>
                    <a:pt x="2152650" y="2562225"/>
                  </a:cubicBezTo>
                  <a:lnTo>
                    <a:pt x="2124075" y="2552700"/>
                  </a:lnTo>
                  <a:cubicBezTo>
                    <a:pt x="2114550" y="2549525"/>
                    <a:pt x="2105479" y="2544284"/>
                    <a:pt x="2095500" y="2543175"/>
                  </a:cubicBezTo>
                  <a:lnTo>
                    <a:pt x="2009775" y="2533650"/>
                  </a:lnTo>
                  <a:cubicBezTo>
                    <a:pt x="1971675" y="2536825"/>
                    <a:pt x="1933372" y="2538122"/>
                    <a:pt x="1895475" y="2543175"/>
                  </a:cubicBezTo>
                  <a:cubicBezTo>
                    <a:pt x="1885523" y="2544502"/>
                    <a:pt x="1876745" y="2550731"/>
                    <a:pt x="1866900" y="2552700"/>
                  </a:cubicBezTo>
                  <a:cubicBezTo>
                    <a:pt x="1844885" y="2557103"/>
                    <a:pt x="1822370" y="2558534"/>
                    <a:pt x="1800225" y="2562225"/>
                  </a:cubicBezTo>
                  <a:cubicBezTo>
                    <a:pt x="1784256" y="2564887"/>
                    <a:pt x="1768647" y="2569610"/>
                    <a:pt x="1752600" y="2571750"/>
                  </a:cubicBezTo>
                  <a:cubicBezTo>
                    <a:pt x="1720972" y="2575967"/>
                    <a:pt x="1689040" y="2577547"/>
                    <a:pt x="1657350" y="2581275"/>
                  </a:cubicBezTo>
                  <a:cubicBezTo>
                    <a:pt x="1635053" y="2583898"/>
                    <a:pt x="1612900" y="2587625"/>
                    <a:pt x="1590675" y="2590800"/>
                  </a:cubicBezTo>
                  <a:lnTo>
                    <a:pt x="1504950" y="2619375"/>
                  </a:lnTo>
                  <a:cubicBezTo>
                    <a:pt x="1495425" y="2622550"/>
                    <a:pt x="1486279" y="2627249"/>
                    <a:pt x="1476375" y="2628900"/>
                  </a:cubicBezTo>
                  <a:cubicBezTo>
                    <a:pt x="1393976" y="2642633"/>
                    <a:pt x="1438389" y="2636030"/>
                    <a:pt x="1343025" y="2647950"/>
                  </a:cubicBezTo>
                  <a:lnTo>
                    <a:pt x="1285875" y="2667000"/>
                  </a:lnTo>
                  <a:lnTo>
                    <a:pt x="1257300" y="2676525"/>
                  </a:lnTo>
                  <a:cubicBezTo>
                    <a:pt x="1171575" y="2673350"/>
                    <a:pt x="1085556" y="2674766"/>
                    <a:pt x="1000125" y="2667000"/>
                  </a:cubicBezTo>
                  <a:cubicBezTo>
                    <a:pt x="980127" y="2665182"/>
                    <a:pt x="962025" y="2654300"/>
                    <a:pt x="942975" y="2647950"/>
                  </a:cubicBezTo>
                  <a:lnTo>
                    <a:pt x="857250" y="2619375"/>
                  </a:lnTo>
                  <a:cubicBezTo>
                    <a:pt x="842055" y="2614310"/>
                    <a:pt x="804778" y="2601073"/>
                    <a:pt x="790575" y="2600325"/>
                  </a:cubicBezTo>
                  <a:cubicBezTo>
                    <a:pt x="682728" y="2594649"/>
                    <a:pt x="574675" y="2593975"/>
                    <a:pt x="466725" y="2590800"/>
                  </a:cubicBezTo>
                  <a:cubicBezTo>
                    <a:pt x="434975" y="2587625"/>
                    <a:pt x="403012" y="2586127"/>
                    <a:pt x="371475" y="2581275"/>
                  </a:cubicBezTo>
                  <a:cubicBezTo>
                    <a:pt x="361552" y="2579748"/>
                    <a:pt x="351254" y="2577319"/>
                    <a:pt x="342900" y="2571750"/>
                  </a:cubicBezTo>
                  <a:cubicBezTo>
                    <a:pt x="316041" y="2553844"/>
                    <a:pt x="291363" y="2508732"/>
                    <a:pt x="276225" y="2486025"/>
                  </a:cubicBezTo>
                  <a:cubicBezTo>
                    <a:pt x="269875" y="2476500"/>
                    <a:pt x="267414" y="2462570"/>
                    <a:pt x="257175" y="2457450"/>
                  </a:cubicBezTo>
                  <a:lnTo>
                    <a:pt x="219075" y="2438400"/>
                  </a:lnTo>
                  <a:cubicBezTo>
                    <a:pt x="212725" y="2428875"/>
                    <a:pt x="207354" y="2418619"/>
                    <a:pt x="200025" y="2409825"/>
                  </a:cubicBezTo>
                  <a:cubicBezTo>
                    <a:pt x="191401" y="2399477"/>
                    <a:pt x="178922" y="2392458"/>
                    <a:pt x="171450" y="2381250"/>
                  </a:cubicBezTo>
                  <a:cubicBezTo>
                    <a:pt x="116311" y="2298542"/>
                    <a:pt x="224507" y="2415257"/>
                    <a:pt x="133350" y="2324100"/>
                  </a:cubicBezTo>
                  <a:cubicBezTo>
                    <a:pt x="109409" y="2252276"/>
                    <a:pt x="141704" y="2340808"/>
                    <a:pt x="104775" y="2266950"/>
                  </a:cubicBezTo>
                  <a:cubicBezTo>
                    <a:pt x="100285" y="2257970"/>
                    <a:pt x="99740" y="2247355"/>
                    <a:pt x="95250" y="2238375"/>
                  </a:cubicBezTo>
                  <a:cubicBezTo>
                    <a:pt x="90130" y="2228136"/>
                    <a:pt x="81320" y="2220039"/>
                    <a:pt x="76200" y="2209800"/>
                  </a:cubicBezTo>
                  <a:cubicBezTo>
                    <a:pt x="71710" y="2200820"/>
                    <a:pt x="72244" y="2189579"/>
                    <a:pt x="66675" y="2181225"/>
                  </a:cubicBezTo>
                  <a:cubicBezTo>
                    <a:pt x="59203" y="2170017"/>
                    <a:pt x="46724" y="2162998"/>
                    <a:pt x="38100" y="2152650"/>
                  </a:cubicBezTo>
                  <a:cubicBezTo>
                    <a:pt x="30771" y="2143856"/>
                    <a:pt x="24170" y="2134314"/>
                    <a:pt x="19050" y="2124075"/>
                  </a:cubicBezTo>
                  <a:cubicBezTo>
                    <a:pt x="9287" y="2104549"/>
                    <a:pt x="3623" y="2065989"/>
                    <a:pt x="0" y="2047875"/>
                  </a:cubicBezTo>
                  <a:cubicBezTo>
                    <a:pt x="3175" y="1990725"/>
                    <a:pt x="2425" y="1933221"/>
                    <a:pt x="9525" y="1876425"/>
                  </a:cubicBezTo>
                  <a:cubicBezTo>
                    <a:pt x="12016" y="1856500"/>
                    <a:pt x="22225" y="1838325"/>
                    <a:pt x="28575" y="1819275"/>
                  </a:cubicBezTo>
                  <a:cubicBezTo>
                    <a:pt x="31750" y="1809750"/>
                    <a:pt x="35665" y="1800440"/>
                    <a:pt x="38100" y="1790700"/>
                  </a:cubicBezTo>
                  <a:cubicBezTo>
                    <a:pt x="41275" y="1778000"/>
                    <a:pt x="42468" y="1764632"/>
                    <a:pt x="47625" y="1752600"/>
                  </a:cubicBezTo>
                  <a:cubicBezTo>
                    <a:pt x="52134" y="1742078"/>
                    <a:pt x="60325" y="1733550"/>
                    <a:pt x="66675" y="1724025"/>
                  </a:cubicBezTo>
                  <a:cubicBezTo>
                    <a:pt x="69850" y="1711325"/>
                    <a:pt x="72438" y="1698464"/>
                    <a:pt x="76200" y="1685925"/>
                  </a:cubicBezTo>
                  <a:cubicBezTo>
                    <a:pt x="90779" y="1637329"/>
                    <a:pt x="95993" y="1634583"/>
                    <a:pt x="104775" y="1590675"/>
                  </a:cubicBezTo>
                  <a:cubicBezTo>
                    <a:pt x="108563" y="1571737"/>
                    <a:pt x="110845" y="1552526"/>
                    <a:pt x="114300" y="1533525"/>
                  </a:cubicBezTo>
                  <a:cubicBezTo>
                    <a:pt x="117196" y="1517597"/>
                    <a:pt x="120929" y="1501828"/>
                    <a:pt x="123825" y="1485900"/>
                  </a:cubicBezTo>
                  <a:cubicBezTo>
                    <a:pt x="129486" y="1454762"/>
                    <a:pt x="135032" y="1412496"/>
                    <a:pt x="142875" y="1381125"/>
                  </a:cubicBezTo>
                  <a:cubicBezTo>
                    <a:pt x="145310" y="1371385"/>
                    <a:pt x="149225" y="1362075"/>
                    <a:pt x="152400" y="1352550"/>
                  </a:cubicBezTo>
                  <a:cubicBezTo>
                    <a:pt x="155575" y="1327150"/>
                    <a:pt x="158542" y="1301723"/>
                    <a:pt x="161925" y="1276350"/>
                  </a:cubicBezTo>
                  <a:cubicBezTo>
                    <a:pt x="164892" y="1254096"/>
                    <a:pt x="171450" y="1232126"/>
                    <a:pt x="171450" y="1209675"/>
                  </a:cubicBezTo>
                  <a:cubicBezTo>
                    <a:pt x="171450" y="1158776"/>
                    <a:pt x="165100" y="1108075"/>
                    <a:pt x="161925" y="1057275"/>
                  </a:cubicBezTo>
                  <a:cubicBezTo>
                    <a:pt x="165100" y="873125"/>
                    <a:pt x="165512" y="688907"/>
                    <a:pt x="171450" y="504825"/>
                  </a:cubicBezTo>
                  <a:cubicBezTo>
                    <a:pt x="171872" y="491741"/>
                    <a:pt x="177379" y="479312"/>
                    <a:pt x="180975" y="466725"/>
                  </a:cubicBezTo>
                  <a:cubicBezTo>
                    <a:pt x="193549" y="422717"/>
                    <a:pt x="194488" y="432168"/>
                    <a:pt x="228600" y="381000"/>
                  </a:cubicBezTo>
                  <a:cubicBezTo>
                    <a:pt x="234950" y="371475"/>
                    <a:pt x="238125" y="358775"/>
                    <a:pt x="247650" y="352425"/>
                  </a:cubicBezTo>
                  <a:cubicBezTo>
                    <a:pt x="282132" y="329437"/>
                    <a:pt x="246063" y="342900"/>
                    <a:pt x="257175" y="333375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>
              <a:cxnSpLocks noChangeShapeType="1"/>
              <a:stCxn id="85" idx="6"/>
              <a:endCxn id="81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9" name="Straight Arrow Connector 88"/>
            <p:cNvCxnSpPr>
              <a:cxnSpLocks noChangeShapeType="1"/>
              <a:stCxn id="86" idx="6"/>
              <a:endCxn id="83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0" name="Straight Arrow Connector 89"/>
            <p:cNvCxnSpPr>
              <a:cxnSpLocks noChangeShapeType="1"/>
              <a:stCxn id="81" idx="5"/>
              <a:endCxn id="84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1" name="Straight Arrow Connector 90"/>
            <p:cNvCxnSpPr>
              <a:cxnSpLocks noChangeShapeType="1"/>
              <a:stCxn id="83" idx="5"/>
              <a:endCxn id="87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" name="Straight Arrow Connector 91"/>
            <p:cNvCxnSpPr>
              <a:cxnSpLocks noChangeShapeType="1"/>
              <a:stCxn id="83" idx="6"/>
              <a:endCxn id="84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Straight Arrow Connector 92"/>
            <p:cNvCxnSpPr>
              <a:cxnSpLocks noChangeShapeType="1"/>
              <a:stCxn id="85" idx="5"/>
              <a:endCxn id="83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6" name="Straight Arrow Connector 95"/>
            <p:cNvCxnSpPr>
              <a:cxnSpLocks noChangeShapeType="1"/>
              <a:stCxn id="85" idx="4"/>
              <a:endCxn id="86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7" name="TextBox 226"/>
            <p:cNvSpPr txBox="1"/>
            <p:nvPr/>
          </p:nvSpPr>
          <p:spPr>
            <a:xfrm rot="20781942">
              <a:off x="6140287" y="1186162"/>
              <a:ext cx="766557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 rot="1988206">
              <a:off x="7620180" y="1483344"/>
              <a:ext cx="766557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 rot="16564568">
              <a:off x="5095675" y="2126545"/>
              <a:ext cx="8723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19860692">
              <a:off x="5822528" y="2461627"/>
              <a:ext cx="8723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 rot="2304588">
              <a:off x="7192598" y="2496408"/>
              <a:ext cx="660758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 rot="20675513">
              <a:off x="7182476" y="1937754"/>
              <a:ext cx="8194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 rot="1627091">
              <a:off x="6051614" y="1718117"/>
              <a:ext cx="872355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</a:p>
          </p:txBody>
        </p:sp>
      </p:grp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4681727" y="1177591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57684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/>
            <a:r>
              <a:rPr lang="en-US" dirty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AVL Trees, B-Trees, Red-Black Trees, AA-Trees</a:t>
            </a:r>
          </a:p>
        </p:txBody>
      </p:sp>
    </p:spTree>
    <p:extLst>
      <p:ext uri="{BB962C8B-B14F-4D97-AF65-F5344CB8AC3E}">
        <p14:creationId xmlns:p14="http://schemas.microsoft.com/office/powerpoint/2010/main" val="536239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08306"/>
            <a:ext cx="9385200" cy="4363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Ordered Binary Trees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each node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/>
              <a:t> the left subtree has values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/>
              <a:t> and the right subtree has values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each node its subtrees contain nearly equal number of nodes </a:t>
            </a:r>
            <a:r>
              <a:rPr lang="en-US" dirty="0">
                <a:sym typeface="Wingdings" pitchFamily="2" charset="2"/>
              </a:rPr>
              <a:t> nearly the same 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Ordered binary search trees that have height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/>
              <a:t> where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Searching costs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/>
              <a:t>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3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</a:t>
            </a:r>
            <a:br>
              <a:rPr lang="en-US" dirty="0"/>
            </a:br>
            <a:r>
              <a:rPr lang="en-US" dirty="0"/>
              <a:t>Search Tree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159327" y="2068748"/>
            <a:ext cx="7432145" cy="4179651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73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07268"/>
            <a:ext cx="9385200" cy="49257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Rebalancing the tree after insert / delete is complex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AVL trees </a:t>
            </a:r>
            <a:r>
              <a:rPr lang="en-US" sz="2000" dirty="0"/>
              <a:t>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Red-black trees </a:t>
            </a:r>
            <a:r>
              <a:rPr lang="en-US" sz="2000" dirty="0"/>
              <a:t>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AA-Trees</a:t>
            </a:r>
            <a:r>
              <a:rPr lang="en-US" sz="2000" dirty="0"/>
              <a:t> – relatively simple to implement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400" dirty="0"/>
              <a:t>Find / insert / delete operations need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2400" dirty="0"/>
              <a:t>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8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B-tree of order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 has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/>
              <a:t> keys in a node and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keys in a child node have values between their left and right parent keys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B-trees can be efficiently stored on the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6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– Example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55387"/>
            <a:ext cx="9385200" cy="597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B-Tree of order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>
                <a:cs typeface="Consolas" pitchFamily="49" charset="0"/>
              </a:rPr>
              <a:t> (</a:t>
            </a:r>
            <a:r>
              <a:rPr lang="en-US" sz="2400" dirty="0"/>
              <a:t>also known as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/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/>
              <a:t>-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/>
              <a:t>-tree):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1764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1314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 in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04545"/>
            <a:ext cx="9385200" cy="44672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Red-black tree based set of elements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External libraries like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Wintellect Power Collections for .NET</a:t>
            </a:r>
            <a:r>
              <a:rPr lang="en-US" dirty="0"/>
              <a:t>" are more flexible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http://powercollections.codeplex.com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57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62911"/>
            <a:ext cx="9385200" cy="44088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Tree / graph traversals can be done by Depth-First Search (DFS) and Breadth-First Search (BFS)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39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FFB47BF-621B-4DAD-A315-F7630D5E0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568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Node, Edge, Root, Children, Parent</a:t>
            </a:r>
            <a:r>
              <a:rPr lang="en-US"/>
              <a:t>, Leaf, </a:t>
            </a:r>
            <a:r>
              <a:rPr lang="en-US" dirty="0"/>
              <a:t>Binary Search Tree, Balanced Tree</a:t>
            </a:r>
          </a:p>
        </p:txBody>
      </p:sp>
    </p:spTree>
    <p:extLst>
      <p:ext uri="{BB962C8B-B14F-4D97-AF65-F5344CB8AC3E}">
        <p14:creationId xmlns:p14="http://schemas.microsoft.com/office/powerpoint/2010/main" val="3957181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48902"/>
            <a:ext cx="9385200" cy="4622865"/>
          </a:xfrm>
        </p:spPr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000" dirty="0"/>
              <a:t>You are given a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 of N nodes </a:t>
            </a:r>
            <a:r>
              <a:rPr lang="en-US" sz="2000" dirty="0"/>
              <a:t>represented as a set of N-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pairs of nodes (parent node, child node), each in the range 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/>
              <a:t>..N-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).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8027" y="2565707"/>
            <a:ext cx="3803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12542" y="2776210"/>
            <a:ext cx="2678658" cy="1819541"/>
            <a:chOff x="2045742" y="2295259"/>
            <a:chExt cx="2373859" cy="1590941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108027" y="2295259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628315" y="2853654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45742" y="3499275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627416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52001" y="2597940"/>
              <a:ext cx="285971" cy="30193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303266" y="3185411"/>
              <a:ext cx="278485" cy="31237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44949" y="3233124"/>
              <a:ext cx="35185" cy="27211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48604" y="2611414"/>
              <a:ext cx="227579" cy="284043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36310" y="3507476"/>
              <a:ext cx="383291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08297" y="3208522"/>
              <a:ext cx="219344" cy="308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29347" y="2853654"/>
              <a:ext cx="382542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216673" y="3497784"/>
              <a:ext cx="384788" cy="378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2881947" y="3155590"/>
              <a:ext cx="447706" cy="3632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477000" y="2362202"/>
            <a:ext cx="3962400" cy="230059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Write a program to read the tree and find: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000" dirty="0">
                <a:solidFill>
                  <a:schemeClr val="bg1"/>
                </a:solidFill>
              </a:rPr>
              <a:t>the root node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000" dirty="0">
                <a:solidFill>
                  <a:schemeClr val="bg1"/>
                </a:solidFill>
              </a:rPr>
              <a:t>all leaf nodes</a:t>
            </a:r>
          </a:p>
          <a:p>
            <a:pPr marL="450850" indent="-450850">
              <a:buSzPct val="100000"/>
              <a:buFont typeface="+mj-lt"/>
              <a:buAutoNum type="alphaLcParenR"/>
              <a:tabLst/>
            </a:pPr>
            <a:r>
              <a:rPr lang="en-US" sz="2000" dirty="0">
                <a:solidFill>
                  <a:schemeClr val="bg1"/>
                </a:solidFill>
              </a:rPr>
              <a:t>all middle nodes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133600" y="5029200"/>
            <a:ext cx="8305800" cy="1639736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400" dirty="0">
                <a:solidFill>
                  <a:schemeClr val="bg1"/>
                </a:solidFill>
              </a:rPr>
              <a:t>the longest path in the tree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400" dirty="0">
                <a:solidFill>
                  <a:schemeClr val="bg1"/>
                </a:solidFill>
              </a:rPr>
              <a:t>* all paths in the tree with given sum S of their nodes</a:t>
            </a:r>
          </a:p>
          <a:p>
            <a:pPr marL="450850" indent="-450850">
              <a:buSzPct val="100000"/>
              <a:buFont typeface="+mj-lt"/>
              <a:buAutoNum type="alphaLcParenR" startAt="4"/>
              <a:tabLst/>
            </a:pPr>
            <a:r>
              <a:rPr lang="en-US" sz="2400" dirty="0">
                <a:solidFill>
                  <a:schemeClr val="bg1"/>
                </a:solidFill>
              </a:rPr>
              <a:t>* all subtrees with given sum S of their nodes</a:t>
            </a:r>
          </a:p>
        </p:txBody>
      </p:sp>
    </p:spTree>
    <p:extLst>
      <p:ext uri="{BB962C8B-B14F-4D97-AF65-F5344CB8AC3E}">
        <p14:creationId xmlns:p14="http://schemas.microsoft.com/office/powerpoint/2010/main" val="21705353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1277"/>
            <a:ext cx="9385200" cy="4350490"/>
          </a:xfrm>
        </p:spPr>
        <p:txBody>
          <a:bodyPr/>
          <a:lstStyle/>
          <a:p>
            <a:pPr marL="355600" indent="-355600">
              <a:buFont typeface="+mj-lt"/>
              <a:buAutoNum type="arabicPeriod" startAt="2"/>
              <a:tabLst/>
            </a:pPr>
            <a:r>
              <a:rPr lang="en-US" sz="2000" dirty="0"/>
              <a:t>Write a program to traverse the directory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000" dirty="0"/>
              <a:t> and all its subdirectories recursively and to display all files matching the mask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000" dirty="0"/>
              <a:t>. Use the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000" dirty="0"/>
              <a:t>.</a:t>
            </a:r>
          </a:p>
          <a:p>
            <a:pPr marL="355600" indent="-355600">
              <a:buFont typeface="+mj-lt"/>
              <a:buAutoNum type="arabicPeriod" startAt="2"/>
              <a:tabLst/>
            </a:pPr>
            <a:endParaRPr lang="en-US" sz="2000" dirty="0"/>
          </a:p>
          <a:p>
            <a:pPr marL="361950" indent="-361950">
              <a:buFontTx/>
              <a:buAutoNum type="arabicPeriod" startAt="2"/>
              <a:tabLst/>
            </a:pPr>
            <a:r>
              <a:rPr lang="en-US" sz="2000" dirty="0"/>
              <a:t>Define classes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000" dirty="0"/>
              <a:t>and using them build a tree keeping all files and folders on the hard drive starting from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000" dirty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43025"/>
            <a:ext cx="9385200" cy="17208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data structure – terminology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height, subtree</a:t>
            </a:r>
            <a:endParaRPr lang="bg-BG" sz="20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3675064" y="3644901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2227263" y="4670425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8262939" y="3716338"/>
            <a:ext cx="1125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8262939" y="4629150"/>
            <a:ext cx="1125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8262939" y="5624513"/>
            <a:ext cx="1125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33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9816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07268"/>
            <a:ext cx="9385200" cy="45644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the most widespread 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7773988" y="49946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0763" y="327533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078663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826000" y="4097664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4289425" y="4918402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227639" y="4994602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381625" y="3707140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724400" y="4618364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5267325" y="4656465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638925" y="3761114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0988" y="5004127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048499" y="4656465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7553326" y="4627889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3714751" y="3464252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314825" y="2607328"/>
            <a:ext cx="1657350" cy="902790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438400" y="3532514"/>
            <a:ext cx="1885950" cy="902790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581900" y="3113414"/>
            <a:ext cx="1657350" cy="902790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8296275" y="4045603"/>
            <a:ext cx="1657350" cy="902790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153275" y="5894714"/>
            <a:ext cx="1657350" cy="477142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63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3309</Words>
  <Application>Microsoft Office PowerPoint</Application>
  <PresentationFormat>Widescreen</PresentationFormat>
  <Paragraphs>952</Paragraphs>
  <Slides>71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Corbel</vt:lpstr>
      <vt:lpstr>Arial</vt:lpstr>
      <vt:lpstr>Wingdings 2</vt:lpstr>
      <vt:lpstr>Calibri</vt:lpstr>
      <vt:lpstr>Montserrat</vt:lpstr>
      <vt:lpstr>Consolas</vt:lpstr>
      <vt:lpstr>Lato</vt:lpstr>
      <vt:lpstr>Focus</vt:lpstr>
      <vt:lpstr>Linear Data Structures</vt:lpstr>
      <vt:lpstr>Trees and Traversals</vt:lpstr>
      <vt:lpstr>Table of Contents</vt:lpstr>
      <vt:lpstr>Tree-like Data Structures</vt:lpstr>
      <vt:lpstr>Tree-like Data Structures</vt:lpstr>
      <vt:lpstr>Tree-like Data Structures</vt:lpstr>
      <vt:lpstr>Trees and Related Terminology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Summary</vt:lpstr>
      <vt:lpstr>Questions?</vt:lpstr>
      <vt:lpstr>Exercises</vt:lpstr>
      <vt:lpstr>Exercises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81</cp:revision>
  <dcterms:modified xsi:type="dcterms:W3CDTF">2022-02-16T12:20:34Z</dcterms:modified>
</cp:coreProperties>
</file>