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4"/>
  </p:notesMasterIdLst>
  <p:sldIdLst>
    <p:sldId id="581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591" r:id="rId34"/>
    <p:sldId id="592" r:id="rId35"/>
    <p:sldId id="593" r:id="rId36"/>
    <p:sldId id="594" r:id="rId37"/>
    <p:sldId id="596" r:id="rId38"/>
    <p:sldId id="597" r:id="rId39"/>
    <p:sldId id="598" r:id="rId40"/>
    <p:sldId id="599" r:id="rId41"/>
    <p:sldId id="600" r:id="rId42"/>
    <p:sldId id="622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Corbel" panose="020B0503020204020204" pitchFamily="34" charset="0"/>
      <p:regular r:id="rId53"/>
      <p:bold r:id="rId54"/>
      <p:italic r:id="rId55"/>
      <p:boldItalic r:id="rId56"/>
    </p:embeddedFont>
    <p:embeddedFont>
      <p:font typeface="Lato" panose="020F0502020204030203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-52"/>
      <p:regular r:id="rId61"/>
      <p:bold r:id="rId62"/>
      <p:italic r:id="rId63"/>
      <p:boldItalic r:id="rId64"/>
    </p:embeddedFont>
    <p:embeddedFont>
      <p:font typeface="Wingdings 2" panose="05020102010507070707" pitchFamily="18" charset="2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207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Power of the Recursive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802860"/>
            <a:ext cx="9385200" cy="4168907"/>
          </a:xfrm>
        </p:spPr>
        <p:txBody>
          <a:bodyPr/>
          <a:lstStyle/>
          <a:p>
            <a:r>
              <a:rPr lang="en-US" dirty="0"/>
              <a:t>Combinations are give the ways to select a subset of larger set of elements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members from a 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Example: there are 10 ways to 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different elements from the set 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6)	(4, 5, 7)	(4, 5, 8)	(4, 6, 7)	(4, 6, 8)</a:t>
            </a:r>
          </a:p>
          <a:p>
            <a:pPr marL="628650" lvl="1" indent="0" defTabSz="360000">
              <a:buNone/>
            </a:pPr>
            <a:r>
              <a:rPr lang="en-US" dirty="0"/>
              <a:t>(4, 7, 8)	(5, 6, 7)	(5, 6, 8)	(5, 7, 8)	(6, 7, 8)</a:t>
            </a:r>
          </a:p>
          <a:p>
            <a:pPr defTabSz="360000">
              <a:spcBef>
                <a:spcPts val="1200"/>
              </a:spcBef>
            </a:pPr>
            <a:r>
              <a:rPr lang="en-US" dirty="0"/>
              <a:t>Combinations with and without repetitions can be easily generated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85089"/>
            <a:ext cx="9385200" cy="44866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Algorithm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/>
              <a:t>: put the numbers [1..n] at position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dirty="0"/>
              <a:t> the and call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/>
              <a:t> recursively for the rest of the elements: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133600" y="2950680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133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434143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4104199" y="276619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2655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3161" y="249348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3592" y="426199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74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828802" y="4776650"/>
            <a:ext cx="3581399" cy="918266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6248400" y="295364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248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/>
        </p:nvGraphicFramePr>
        <p:xfrm>
          <a:off x="6548943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8449120" y="2999279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7222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7961" y="249644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4418" y="426496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6019801" y="4788525"/>
            <a:ext cx="3581399" cy="918266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Solving Computational Problems</a:t>
            </a:r>
            <a:br>
              <a:rPr lang="en-US" dirty="0"/>
            </a:br>
            <a:r>
              <a:rPr lang="en-US" dirty="0"/>
              <a:t>by Generating All Candidates</a:t>
            </a:r>
          </a:p>
        </p:txBody>
      </p:sp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Backtracking is a class of algorithms for finding all solutions to some computational problem</a:t>
            </a:r>
          </a:p>
          <a:p>
            <a:pPr lvl="1"/>
            <a:r>
              <a:rPr lang="en-US" dirty="0"/>
              <a:t>E.g. find all paths from Sofia to Varna</a:t>
            </a:r>
            <a:endParaRPr lang="bg-BG" dirty="0"/>
          </a:p>
          <a:p>
            <a:pPr lvl="1"/>
            <a:endParaRPr lang="en-US" dirty="0"/>
          </a:p>
          <a:p>
            <a:r>
              <a:rPr lang="en-US" dirty="0"/>
              <a:t>How does backtracking work?</a:t>
            </a:r>
          </a:p>
          <a:p>
            <a:pPr lvl="1"/>
            <a:r>
              <a:rPr lang="en-US" dirty="0"/>
              <a:t>Usually implemented recursively</a:t>
            </a:r>
          </a:p>
          <a:p>
            <a:pPr lvl="1"/>
            <a:r>
              <a:rPr lang="en-US" dirty="0"/>
              <a:t>At each step we try all perspective possibilities to generate a solution</a:t>
            </a:r>
            <a:endParaRPr lang="bg-BG" dirty="0"/>
          </a:p>
          <a:p>
            <a:pPr lvl="1"/>
            <a:endParaRPr lang="en-US" dirty="0"/>
          </a:p>
          <a:p>
            <a:r>
              <a:rPr lang="en-US" dirty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program to find all possible placements of 8 queens on a chessboard</a:t>
            </a:r>
          </a:p>
          <a:p>
            <a:pPr lvl="1"/>
            <a:r>
              <a:rPr lang="en-US" dirty="0"/>
              <a:t>So that no two queens attack each other</a:t>
            </a:r>
          </a:p>
          <a:p>
            <a:pPr lvl="1"/>
            <a:r>
              <a:rPr lang="en-US" sz="2800" dirty="0">
                <a:hlinkClick r:id="rId2"/>
              </a:rPr>
              <a:t>http://en.wikipedia.org/wiki/Eight_queens_puzzle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787" y="4030917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42417"/>
            <a:ext cx="9385200" cy="4629350"/>
          </a:xfrm>
        </p:spPr>
        <p:txBody>
          <a:bodyPr/>
          <a:lstStyle/>
          <a:p>
            <a:r>
              <a:rPr lang="en-US" sz="2000" dirty="0"/>
              <a:t>Backtracking algorithm for finding all solutions to the "8 Queens Puzzle"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0594" y="2325474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&gt;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(row = 0; row &lt; 8;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(col = 0; col &lt; 8;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MarkAllAttackedPositions(row, cow);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UnmarkAllAttackedPositions(row, cow);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Paths in a Labyrinth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39694"/>
            <a:ext cx="9385200" cy="4532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Empty cells are passable, the others (*) are not</a:t>
            </a:r>
          </a:p>
          <a:p>
            <a:pPr>
              <a:lnSpc>
                <a:spcPct val="100000"/>
              </a:lnSpc>
            </a:pPr>
            <a:endParaRPr lang="bg-BG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We start from the top left corner and can move in the all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We need to find all paths to the bottom right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90800" y="5029201"/>
            <a:ext cx="1447800" cy="911669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7200" y="5354097"/>
            <a:ext cx="1447800" cy="911669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54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Generating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Recursion or Iteration?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Optimizing Bad 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Finding All Paths in a Labyrinth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01821"/>
            <a:ext cx="9385200" cy="43699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3 different paths from the top left corner to the bottom right corner: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81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0" y="300780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0119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4800" y="52979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Finding All Paths in a Labyrinth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2962"/>
            <a:ext cx="9385200" cy="4648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Suppose we have an algorithm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2400" noProof="1"/>
              <a:t> </a:t>
            </a:r>
            <a:r>
              <a:rPr lang="en-US" sz="2400" dirty="0"/>
              <a:t>that finds and prints all paths to the exit (bottom right corner) starting from position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If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is not passable, no paths are found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If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is already visited, no paths are found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Mark position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Find recursively all paths to the exit from all neighbor cells: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(x-1,y)</a:t>
            </a:r>
            <a:r>
              <a:rPr lang="en-US" sz="2400" dirty="0"/>
              <a:t> 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400" dirty="0"/>
              <a:t> 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400" dirty="0"/>
              <a:t> 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Mark position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160834"/>
            <a:ext cx="9385200" cy="481093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Representing the labyrinth as matrix of characters (in this example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/>
              <a:t> rows and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400" dirty="0"/>
              <a:t> columns):</a:t>
            </a: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Spaces ('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Asterisks ('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The symbol 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dirty="0"/>
              <a:t>' is the exit (can occur multiple times)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133601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000" y="1758733"/>
            <a:ext cx="7770812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000" y="2187690"/>
            <a:ext cx="777081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Each move's direction can be stored in a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Need to pass the movement direction at each recursive call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At the start of each recursive call the current direction is appended to the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At the end of each recursive call the last direction is removed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86519" y="2926749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List&lt;char&gt; path = new List&lt;char&gt;();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Find All Paths and Print Them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000" y="1743900"/>
            <a:ext cx="8229600" cy="44165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path.Add(direction);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path.RemoveAt(path.Count-1);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Find and Print All Paths in a Labyrinth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Recursion or Iteration?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98060"/>
            <a:ext cx="9385200" cy="4473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when a methods calls itself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combinatorial and other algorithms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call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method calls itself directly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dirty="0"/>
              <a:t>О</a:t>
            </a:r>
            <a:r>
              <a:rPr lang="en-US" dirty="0"/>
              <a:t>r through other methods</a:t>
            </a:r>
            <a:endParaRPr lang="bg-BG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Exit criteria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Prevents 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Can be Harmful!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10053438" cy="4525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Example: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02213" y="2334691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Harmful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400" dirty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400" dirty="0"/>
              <a:t>The same value is calculated many,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4690" y="2862994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Recursive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9447"/>
            <a:ext cx="9385200" cy="464232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/>
              <a:t>Can be returned directly when needed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2821" y="2548347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Recursive Fibonacci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Recursion?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factorial, Fibonacci numbers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only one recursive call in the body of a recursive method, it can directly become iterative (like calculating factorial)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2090067"/>
            <a:ext cx="9781064" cy="3881700"/>
          </a:xfrm>
        </p:spPr>
        <p:txBody>
          <a:bodyPr/>
          <a:lstStyle/>
          <a:p>
            <a:r>
              <a:rPr lang="en-US" dirty="0"/>
              <a:t>Recursion means to call a method from itself</a:t>
            </a:r>
          </a:p>
          <a:p>
            <a:pPr lvl="1"/>
            <a:r>
              <a:rPr lang="en-US" dirty="0"/>
              <a:t>It should always have a bottom at which recursive calls stop</a:t>
            </a:r>
          </a:p>
          <a:p>
            <a:pPr lvl="1"/>
            <a:endParaRPr lang="en-US" dirty="0"/>
          </a:p>
          <a:p>
            <a:r>
              <a:rPr lang="en-US" dirty="0"/>
              <a:t>Very powerful technique for implementing combinatorial algorithms</a:t>
            </a:r>
          </a:p>
          <a:p>
            <a:pPr lvl="1"/>
            <a:r>
              <a:rPr lang="en-US" dirty="0"/>
              <a:t>Examples: generating combinatorial configurations like permutations, combinations, variations, etc.</a:t>
            </a:r>
          </a:p>
          <a:p>
            <a:pPr lvl="1"/>
            <a:endParaRPr lang="en-US" dirty="0"/>
          </a:p>
          <a:p>
            <a:r>
              <a:rPr lang="en-US" dirty="0"/>
              <a:t>Recursion can be harmful when not used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0782"/>
            <a:ext cx="9385200" cy="4932217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recursive program that simulates the execution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2200" dirty="0">
                <a:latin typeface="Courier New" pitchFamily="49" charset="0"/>
              </a:rPr>
              <a:t>                        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03506"/>
            <a:ext cx="9385200" cy="4668261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000" dirty="0">
                <a:sym typeface="Wingdings" pitchFamily="2" charset="2"/>
              </a:rPr>
              <a:t>Write a recursive program for generating and printing </a:t>
            </a:r>
            <a:r>
              <a:rPr lang="en-US" sz="2000" dirty="0"/>
              <a:t>all the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000" dirty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000" dirty="0">
                <a:solidFill>
                  <a:srgbClr val="EBFFD2"/>
                </a:solidFill>
              </a:rPr>
              <a:t>	n=3, k=2 </a:t>
            </a:r>
            <a:r>
              <a:rPr lang="en-US" sz="2000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endParaRPr lang="en-US" sz="2000" dirty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000" dirty="0">
                <a:sym typeface="Wingdings" pitchFamily="2" charset="2"/>
              </a:rPr>
              <a:t>Modify the previous program to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000" dirty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dirty="0">
                <a:solidFill>
                  <a:srgbClr val="EBFFD2"/>
                </a:solidFill>
              </a:rPr>
              <a:t>n=4, k=2 </a:t>
            </a:r>
            <a:r>
              <a:rPr lang="en-US" sz="2000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EBFFD2"/>
                </a:solidFill>
              </a:rPr>
              <a:t>(1 2), (1 3), (1 4), (2 3), (2 4), (3 4)</a:t>
            </a:r>
            <a:endParaRPr lang="en-US" sz="2000" dirty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endParaRPr lang="en-US" sz="2000" dirty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000" dirty="0">
                <a:sym typeface="Wingdings" pitchFamily="2" charset="2"/>
              </a:rPr>
              <a:t>Write a recursive program for generating and printing 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000" dirty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None/>
              <a:tabLst>
                <a:tab pos="1527175" algn="l"/>
              </a:tabLst>
            </a:pPr>
            <a:r>
              <a:rPr lang="en-US" sz="2000" dirty="0"/>
              <a:t>	n=3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{1, 2, 3}, {1, 3, 2}, {2, 1, 3},{2, 3, 1}, {3, 1, 2},{3, 2, 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30486"/>
            <a:ext cx="9385200" cy="4687136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000" dirty="0">
                <a:sym typeface="Wingdings" pitchFamily="2" charset="2"/>
              </a:rPr>
              <a:t>Write a recursive program for generating and printing </a:t>
            </a:r>
            <a:r>
              <a:rPr lang="en-US" sz="2000" dirty="0"/>
              <a:t>all ordered k-element subsets from n-element set </a:t>
            </a:r>
            <a:r>
              <a:rPr lang="en-US" sz="2000" noProof="1"/>
              <a:t>(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0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0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noProof="1"/>
              <a:t>).</a:t>
            </a:r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dirty="0"/>
              <a:t>	Example: n=3, k=2, set = {hi, a, b} =&gt;</a:t>
            </a:r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dirty="0"/>
              <a:t>	(hi hi), (hi a), (hi b), (a hi), (a a), (a b), (b hi), (b a), (b b)</a:t>
            </a:r>
            <a:endParaRPr lang="bg-BG" sz="2000" dirty="0"/>
          </a:p>
          <a:p>
            <a:pPr marL="452438" lvl="1" indent="-452438">
              <a:lnSpc>
                <a:spcPct val="100000"/>
              </a:lnSpc>
              <a:buNone/>
            </a:pPr>
            <a:endParaRPr lang="en-US" sz="20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000" dirty="0">
                <a:sym typeface="Wingdings" pitchFamily="2" charset="2"/>
              </a:rPr>
              <a:t>Write a program for generating and printing</a:t>
            </a:r>
            <a:r>
              <a:rPr lang="en-US" sz="2000" noProof="1"/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000" dirty="0"/>
              <a:t> from </a:t>
            </a:r>
            <a:r>
              <a:rPr lang="en-US" sz="20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noProof="1"/>
              <a:t>	Example: s = {test, </a:t>
            </a:r>
            <a:r>
              <a:rPr lang="en-US" sz="2000" dirty="0"/>
              <a:t>rock</a:t>
            </a:r>
            <a:r>
              <a:rPr lang="en-US" sz="2000" noProof="1"/>
              <a:t>, </a:t>
            </a:r>
            <a:r>
              <a:rPr lang="en-US" sz="2000" dirty="0"/>
              <a:t>fun</a:t>
            </a:r>
            <a:r>
              <a:rPr lang="en-US" sz="2000" noProof="1"/>
              <a:t>}</a:t>
            </a:r>
            <a:r>
              <a:rPr lang="en-US" sz="2000" dirty="0"/>
              <a:t>, k=2</a:t>
            </a:r>
            <a:endParaRPr lang="en-US" sz="2000" noProof="1"/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noProof="1"/>
              <a:t>	(test </a:t>
            </a:r>
            <a:r>
              <a:rPr lang="en-US" sz="2000" dirty="0"/>
              <a:t>rock</a:t>
            </a:r>
            <a:r>
              <a:rPr lang="en-US" sz="2000" noProof="1"/>
              <a:t>)</a:t>
            </a:r>
            <a:r>
              <a:rPr lang="en-US" sz="2000" dirty="0"/>
              <a:t>,</a:t>
            </a:r>
            <a:r>
              <a:rPr lang="en-US" sz="2000" noProof="1"/>
              <a:t>  (test </a:t>
            </a:r>
            <a:r>
              <a:rPr lang="en-US" sz="2000" dirty="0"/>
              <a:t>fun</a:t>
            </a:r>
            <a:r>
              <a:rPr lang="en-US" sz="2000" noProof="1"/>
              <a:t>)</a:t>
            </a:r>
            <a:r>
              <a:rPr lang="en-US" sz="2000" dirty="0"/>
              <a:t>,</a:t>
            </a:r>
            <a:r>
              <a:rPr lang="en-US" sz="2000" noProof="1"/>
              <a:t>  (</a:t>
            </a:r>
            <a:r>
              <a:rPr lang="en-US" sz="2000" dirty="0"/>
              <a:t>rock</a:t>
            </a:r>
            <a:r>
              <a:rPr lang="en-US" sz="2000" noProof="1"/>
              <a:t> </a:t>
            </a:r>
            <a:r>
              <a:rPr lang="en-US" sz="2000" dirty="0"/>
              <a:t>fun</a:t>
            </a:r>
            <a:r>
              <a:rPr lang="en-US" sz="20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290536"/>
            <a:ext cx="9385200" cy="46812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Recursive definition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/>
              <a:t>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1828801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52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00782"/>
            <a:ext cx="9385200" cy="5220511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endParaRPr lang="en-US" sz="1600" dirty="0">
              <a:sym typeface="Wingdings" pitchFamily="2" charset="2"/>
            </a:endParaRP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endParaRPr lang="en-US" sz="1600" dirty="0">
              <a:sym typeface="Wingdings" pitchFamily="2" charset="2"/>
            </a:endParaRP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endParaRPr lang="en-US" sz="1600" dirty="0">
              <a:sym typeface="Wingdings" pitchFamily="2" charset="2"/>
            </a:endParaRP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* We are given a matrix of passable and non-passable cells. Write a recursive program for finding all areas of passable cells in the matrix.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40732"/>
            <a:ext cx="9385200" cy="4331035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000" dirty="0">
                <a:sym typeface="Wingdings" pitchFamily="2" charset="2"/>
              </a:rPr>
              <a:t>* Write a program to generate 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000" dirty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1, 3, 5, 5 }	{ 1, 5, 3,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3, 5, 1, 5 }	{ 3, 5, 5, 1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5, 3, 1, 5 }	{ 5, 3, 5, 1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5, 5, 1, 3 }	{ 5, 5, 3, 1</a:t>
            </a:r>
            <a:r>
              <a:rPr lang="en-US" sz="1200" dirty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000" dirty="0"/>
              <a:t>{ 1, 5, 5, 5, 5, 5, 5, 5, 5, 5, 5, 5, 5, 5, 5, 5, 5, 5, 5, 5, 5, 5, 5, 5, 5, 5, 5, 5, 5, 5, 5 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2300" y="2971801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http://hardprogrammer.blogspot.com/2006/11/permutaciones-con-repeticin.html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1800" dirty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18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Learn more at: </a:t>
            </a:r>
            <a:r>
              <a:rPr lang="en-US" sz="1800" dirty="0">
                <a:hlinkClick r:id="rId2"/>
              </a:rPr>
              <a:t>http://en.wikipedia.org/wiki/Eight_queens_puzzle</a:t>
            </a:r>
            <a:endParaRPr lang="bg-BG" sz="1800" dirty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380967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55387"/>
            <a:ext cx="9385200" cy="51426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n&gt;0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2603500" y="2860427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3200" y="3433951"/>
            <a:ext cx="2630992" cy="924508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5452298"/>
            <a:ext cx="3200400" cy="924508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Factorial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71600"/>
            <a:ext cx="9385200" cy="4600167"/>
          </a:xfrm>
        </p:spPr>
        <p:txBody>
          <a:bodyPr/>
          <a:lstStyle/>
          <a:p>
            <a:r>
              <a:rPr lang="en-US" dirty="0"/>
              <a:t>How to generate all 8-bit vectors recursively?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endParaRPr lang="en-US" dirty="0"/>
          </a:p>
          <a:p>
            <a:r>
              <a:rPr lang="en-US" dirty="0"/>
              <a:t>How to generate all n-bit vectors?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61872"/>
            <a:ext cx="9385200" cy="46098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Algorithm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2000" dirty="0"/>
              <a:t>: put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/>
              <a:t> and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 at the last position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/>
              <a:t> and call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2000" dirty="0"/>
              <a:t> for the rest: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133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133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434143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3655831" y="231419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5391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3161" y="213360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25388" y="3810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2432538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3655028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5390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3783" y="5334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48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6248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6548943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7551242" y="2543636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9047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7961" y="213360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0188" y="3810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6547338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9047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8583" y="5334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7551241" y="4064459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1853119" y="1678592"/>
            <a:ext cx="7770812" cy="46012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(index ==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Print(vector);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i=0; i&lt;=1;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vector[index] 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Gen01(index-1, vector);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size = 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int[] vector = new int[size];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Gen01(size-1, vector);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3223</Words>
  <Application>Microsoft Office PowerPoint</Application>
  <PresentationFormat>Widescreen</PresentationFormat>
  <Paragraphs>532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Courier New</vt:lpstr>
      <vt:lpstr>Calibri</vt:lpstr>
      <vt:lpstr>Wingdings 2</vt:lpstr>
      <vt:lpstr>Corbel</vt:lpstr>
      <vt:lpstr>Consolas</vt:lpstr>
      <vt:lpstr>Lato</vt:lpstr>
      <vt:lpstr>Montserrat</vt:lpstr>
      <vt:lpstr>Arial</vt:lpstr>
      <vt:lpstr>Focus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158</cp:revision>
  <dcterms:modified xsi:type="dcterms:W3CDTF">2022-03-23T16:15:59Z</dcterms:modified>
</cp:coreProperties>
</file>