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568" r:id="rId2"/>
    <p:sldId id="569" r:id="rId3"/>
    <p:sldId id="570" r:id="rId4"/>
    <p:sldId id="571" r:id="rId5"/>
    <p:sldId id="572" r:id="rId6"/>
    <p:sldId id="573" r:id="rId7"/>
    <p:sldId id="574" r:id="rId8"/>
    <p:sldId id="575" r:id="rId9"/>
    <p:sldId id="576" r:id="rId10"/>
    <p:sldId id="580" r:id="rId11"/>
    <p:sldId id="578" r:id="rId12"/>
    <p:sldId id="579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Corbel" panose="020B0503020204020204" pitchFamily="34" charset="0"/>
      <p:regular r:id="rId23"/>
      <p:bold r:id="rId24"/>
      <p:italic r:id="rId25"/>
      <p:boldItalic r:id="rId26"/>
    </p:embeddedFon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Montserrat" panose="00000500000000000000" pitchFamily="2" charset="-52"/>
      <p:regular r:id="rId31"/>
      <p:bold r:id="rId32"/>
      <p:italic r:id="rId33"/>
      <p:boldItalic r:id="rId34"/>
    </p:embeddedFont>
    <p:embeddedFont>
      <p:font typeface="Wingdings 2" panose="05020102010507070707" pitchFamily="18" charset="2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45489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5406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13CC9-8B44-4623-8907-D163D76092B5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5250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599" y="5496290"/>
            <a:ext cx="5320684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9599" y="5801090"/>
            <a:ext cx="5320684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/>
              <a:t>http://academy.telerik.com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599" y="5121650"/>
            <a:ext cx="5320684" cy="670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2112200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7" y="4572000"/>
            <a:ext cx="4470400" cy="7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833646"/>
            <a:ext cx="4470400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138447"/>
            <a:ext cx="4470400" cy="52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029201"/>
            <a:ext cx="4470400" cy="6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05735"/>
            <a:ext cx="4470400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2702498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7" y="4572000"/>
            <a:ext cx="4470400" cy="7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833646"/>
            <a:ext cx="4470400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138447"/>
            <a:ext cx="4470400" cy="52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029201"/>
            <a:ext cx="4470400" cy="6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05735"/>
            <a:ext cx="4470400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1912680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7" y="4572000"/>
            <a:ext cx="4470400" cy="7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833646"/>
            <a:ext cx="4470400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138447"/>
            <a:ext cx="4470400" cy="52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029201"/>
            <a:ext cx="4470400" cy="6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05735"/>
            <a:ext cx="4470400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1942487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152400"/>
            <a:ext cx="94488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27200" y="2438401"/>
            <a:ext cx="85344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374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  <p:sldLayoutId id="2147483664" r:id="rId12"/>
    <p:sldLayoutId id="2147483666" r:id="rId13"/>
    <p:sldLayoutId id="2147483667" r:id="rId14"/>
    <p:sldLayoutId id="214748366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 Efficiency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Computational Complexity of Fundamental</a:t>
            </a:r>
            <a:br>
              <a:rPr lang="en-US" dirty="0"/>
            </a:br>
            <a:r>
              <a:rPr lang="en-US" dirty="0"/>
              <a:t>Data Structures, Choosing a Data Structure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152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258111"/>
            <a:ext cx="9385200" cy="5291846"/>
          </a:xfrm>
        </p:spPr>
        <p:txBody>
          <a:bodyPr/>
          <a:lstStyle/>
          <a:p>
            <a:pPr marL="441325" indent="-441325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sz="2000" dirty="0"/>
              <a:t>A text file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students.txt</a:t>
            </a:r>
            <a:r>
              <a:rPr lang="en-US" sz="2000" dirty="0"/>
              <a:t> holds information about students and their courses in the following format:</a:t>
            </a:r>
          </a:p>
          <a:p>
            <a:pPr marL="441325" indent="-441325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000" dirty="0"/>
          </a:p>
          <a:p>
            <a:pPr marL="441325" indent="-441325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000" dirty="0"/>
          </a:p>
          <a:p>
            <a:pPr marL="441325" indent="-441325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000" dirty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000" dirty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000" dirty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000" dirty="0"/>
          </a:p>
          <a:p>
            <a:pPr marL="446088" indent="-446088">
              <a:lnSpc>
                <a:spcPct val="100000"/>
              </a:lnSpc>
              <a:spcBef>
                <a:spcPts val="1800"/>
              </a:spcBef>
              <a:buNone/>
              <a:tabLst/>
              <a:defRPr/>
            </a:pPr>
            <a:r>
              <a:rPr lang="en-US" sz="2000" dirty="0"/>
              <a:t>	</a:t>
            </a:r>
          </a:p>
          <a:p>
            <a:pPr marL="446088" indent="-446088">
              <a:lnSpc>
                <a:spcPct val="100000"/>
              </a:lnSpc>
              <a:spcBef>
                <a:spcPts val="1800"/>
              </a:spcBef>
              <a:buNone/>
              <a:tabLst/>
              <a:defRPr/>
            </a:pPr>
            <a:r>
              <a:rPr lang="en-US" sz="2000" dirty="0"/>
              <a:t>	Using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SortedDictionary&lt;K,T&gt;</a:t>
            </a:r>
            <a:r>
              <a:rPr lang="en-US" sz="2000" dirty="0"/>
              <a:t> print the courses in alphabetical order and for each of them prints the students ordered by family and then by name: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15369" y="2392602"/>
            <a:ext cx="7561262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Kiril  | Ivanov   | C#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Stefka | Nikolova | SQL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Stela  | Mineva   | Java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Milena | Petrova  | C#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   | Grigorov | C#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   | Kolev    | SQL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5369" y="5409670"/>
            <a:ext cx="7561262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C#: Ivan Grigorov, Kiril Ivanov, Milena Petrova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Java: Stela Mineva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SQL: Ivan Kolev, Stefka Nikolova</a:t>
            </a:r>
          </a:p>
        </p:txBody>
      </p:sp>
    </p:spTree>
    <p:extLst>
      <p:ext uri="{BB962C8B-B14F-4D97-AF65-F5344CB8AC3E}">
        <p14:creationId xmlns:p14="http://schemas.microsoft.com/office/powerpoint/2010/main" val="3215323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465634"/>
            <a:ext cx="10124774" cy="4506133"/>
          </a:xfrm>
        </p:spPr>
        <p:txBody>
          <a:bodyPr/>
          <a:lstStyle/>
          <a:p>
            <a:pPr marL="441325" indent="-441325">
              <a:lnSpc>
                <a:spcPts val="3200"/>
              </a:lnSpc>
              <a:buFont typeface="+mj-lt"/>
              <a:buAutoNum type="arabicPeriod" startAt="2"/>
              <a:tabLst/>
              <a:defRPr/>
            </a:pPr>
            <a:r>
              <a:rPr lang="en-US" sz="2400" dirty="0"/>
              <a:t>A large trade company has millions of articles, each described by barcode, vendor, title and price. Implement a data structure to store them that allows fast retrieval of all articles in given price range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[x…y]</a:t>
            </a:r>
            <a:r>
              <a:rPr lang="en-US" sz="2400" dirty="0"/>
              <a:t>. </a:t>
            </a:r>
            <a:r>
              <a:rPr lang="en-US" sz="2400" i="1" dirty="0"/>
              <a:t>Hint: use </a:t>
            </a:r>
            <a:r>
              <a:rPr lang="en-US" sz="2400" i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OrderedMultiDictionary&lt;K,T&gt;</a:t>
            </a:r>
            <a:r>
              <a:rPr lang="en-US" sz="2400" i="1" dirty="0"/>
              <a:t> from Wintellect's Power Collections for .NET. </a:t>
            </a:r>
          </a:p>
          <a:p>
            <a:pPr marL="441325" indent="-441325">
              <a:lnSpc>
                <a:spcPts val="3200"/>
              </a:lnSpc>
              <a:buFont typeface="+mj-lt"/>
              <a:buAutoNum type="arabicPeriod" startAt="2"/>
              <a:tabLst/>
              <a:defRPr/>
            </a:pPr>
            <a:endParaRPr lang="en-US" sz="2400" dirty="0"/>
          </a:p>
          <a:p>
            <a:pPr marL="446088" indent="-446088">
              <a:lnSpc>
                <a:spcPts val="3200"/>
              </a:lnSpc>
              <a:buFont typeface="+mj-lt"/>
              <a:buAutoNum type="arabicPeriod" startAt="2"/>
              <a:tabLst/>
              <a:defRPr/>
            </a:pPr>
            <a:endParaRPr lang="en-US" sz="2400" dirty="0"/>
          </a:p>
          <a:p>
            <a:pPr marL="446088" indent="-446088">
              <a:lnSpc>
                <a:spcPts val="3200"/>
              </a:lnSpc>
              <a:buFont typeface="+mj-lt"/>
              <a:buAutoNum type="arabicPeriod" startAt="2"/>
              <a:tabLst/>
              <a:defRPr/>
            </a:pPr>
            <a:r>
              <a:rPr lang="en-US" sz="2400" dirty="0"/>
              <a:t>Implement a class 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BiDictionary&lt;K1,K2,T&gt;</a:t>
            </a:r>
            <a:r>
              <a:rPr lang="en-US" sz="2400" dirty="0"/>
              <a:t> that allows adding triples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{key1,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key2,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value}</a:t>
            </a:r>
            <a:r>
              <a:rPr lang="en-US" sz="2400" dirty="0"/>
              <a:t> and fast search by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key1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key2</a:t>
            </a:r>
            <a:r>
              <a:rPr lang="en-US" sz="2400" dirty="0"/>
              <a:t> or by both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key1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key2</a:t>
            </a:r>
            <a:r>
              <a:rPr lang="en-US" sz="2400" dirty="0"/>
              <a:t>. Note: multiple values can be stored for given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4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569396"/>
            <a:ext cx="9385200" cy="4402371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Fundamental Data Structures – Comparison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Arrays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Lists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Trees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Hash-Tables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Sets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Bags</a:t>
            </a:r>
          </a:p>
          <a:p>
            <a:pPr marL="790576" lvl="1" indent="-442913">
              <a:lnSpc>
                <a:spcPct val="100000"/>
              </a:lnSpc>
            </a:pPr>
            <a:endParaRPr lang="en-US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Choosing Proper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2359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Comparing Data Structures</a:t>
            </a:r>
            <a:endParaRPr lang="bg-BG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Time Complexity of Basic Operations</a:t>
            </a:r>
          </a:p>
        </p:txBody>
      </p:sp>
    </p:spTree>
    <p:extLst>
      <p:ext uri="{BB962C8B-B14F-4D97-AF65-F5344CB8AC3E}">
        <p14:creationId xmlns:p14="http://schemas.microsoft.com/office/powerpoint/2010/main" val="424745808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Efficiency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84552783"/>
              </p:ext>
            </p:extLst>
          </p:nvPr>
        </p:nvGraphicFramePr>
        <p:xfrm>
          <a:off x="1903512" y="1266217"/>
          <a:ext cx="7966819" cy="5105401"/>
        </p:xfrm>
        <a:graphic>
          <a:graphicData uri="http://schemas.openxmlformats.org/drawingml/2006/table">
            <a:tbl>
              <a:tblPr/>
              <a:tblGrid>
                <a:gridCol w="3099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4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6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531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Array (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T[]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  <a:endParaRPr kumimoji="0" lang="bg-BG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9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Linked list (</a:t>
                      </a:r>
                      <a:r>
                        <a:rPr kumimoji="0" lang="en-US" sz="1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LinkedList&lt;T&gt;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9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Resizable array list (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List&lt;T&gt;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Stack (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Stack&lt;T&gt;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Queue (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Queue&lt;T&gt;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64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Efficiency</a:t>
            </a:r>
            <a:r>
              <a:rPr lang="bg-BG" dirty="0"/>
              <a:t>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91749006"/>
              </p:ext>
            </p:extLst>
          </p:nvPr>
        </p:nvGraphicFramePr>
        <p:xfrm>
          <a:off x="1848254" y="1203836"/>
          <a:ext cx="8430639" cy="5029199"/>
        </p:xfrm>
        <a:graphic>
          <a:graphicData uri="http://schemas.openxmlformats.org/drawingml/2006/table">
            <a:tbl>
              <a:tblPr/>
              <a:tblGrid>
                <a:gridCol w="3038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32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8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 table (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Dictionary&lt;K,T&gt;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74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Tree-based dictionary (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Sorted Dictionary&lt;K,T&gt;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98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 table based set (</a:t>
                      </a:r>
                      <a:r>
                        <a:rPr kumimoji="0" lang="en-US" sz="14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HashSet&lt;T&gt;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98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Tree based set (</a:t>
                      </a:r>
                      <a:r>
                        <a:rPr kumimoji="0" lang="en-US" sz="14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SortedSet&lt;T&gt;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47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524000"/>
            <a:ext cx="9385200" cy="444776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Arrays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T[]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when fixed number of elements should be processed by index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Resizable array lists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when elements should be added and processed by index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Linked lists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when elements should be added at the both sides of the list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Otherwise use resizable array list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82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Data Structure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478604"/>
            <a:ext cx="9385200" cy="479249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Stacks (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sz="1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Use to implement LIFO (last-in-first-out) behavior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sz="1600" dirty="0"/>
              <a:t> could also work well</a:t>
            </a:r>
            <a:endParaRPr lang="en-US" sz="16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Queues (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sz="1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Use to implement FIFO (first-in-first-out) behavior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sz="1600" dirty="0"/>
              <a:t> could also work well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Hash table based dictionary (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Dictionary&lt;K,T&gt;</a:t>
            </a:r>
            <a:r>
              <a:rPr lang="en-US" sz="1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Use when key-value pairs should be added fast and searched fast by key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Elements in a hash table have no particular order</a:t>
            </a:r>
            <a:endParaRPr 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7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Data Structure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29999" y="1381328"/>
            <a:ext cx="10092349" cy="5000017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1600" dirty="0"/>
              <a:t>Balanced search tree based dictionary (</a:t>
            </a:r>
            <a:r>
              <a:rPr lang="en-US" sz="1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SortedDictionary&lt;K,T&gt;</a:t>
            </a:r>
            <a:r>
              <a:rPr lang="en-US" sz="1600" dirty="0"/>
              <a:t>)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1600" dirty="0"/>
              <a:t>Use when key-value pairs should be added fast, searched fast by key and enumerated sorted by key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endParaRPr lang="en-US" sz="1600" dirty="0"/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1600" dirty="0"/>
              <a:t>Hash table based set (</a:t>
            </a:r>
            <a:r>
              <a:rPr lang="en-US" sz="1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sz="1600" dirty="0"/>
              <a:t>)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1600" dirty="0"/>
              <a:t>Use to keep a group of unique values, to add and check belonging to the set fast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1600" dirty="0"/>
              <a:t>Elements are in no particular order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endParaRPr lang="en-US" sz="1600" dirty="0"/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1600" dirty="0"/>
              <a:t>Search tree based set (</a:t>
            </a:r>
            <a:r>
              <a:rPr lang="en-US" sz="1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SortedSet&lt;T&gt;</a:t>
            </a:r>
            <a:r>
              <a:rPr lang="en-US" sz="1600" dirty="0"/>
              <a:t>)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1600" dirty="0"/>
              <a:t>Use to keep a group of ordered unique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12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420238"/>
            <a:ext cx="9385200" cy="4797384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Algorithm complexity</a:t>
            </a:r>
            <a:r>
              <a:rPr lang="en-US" sz="1600" dirty="0"/>
              <a:t> is rough estimation of the number of steps performed by given computation</a:t>
            </a:r>
          </a:p>
          <a:p>
            <a:pPr lvl="1">
              <a:lnSpc>
                <a:spcPts val="3600"/>
              </a:lnSpc>
            </a:pPr>
            <a:r>
              <a:rPr lang="en-US" sz="1600" dirty="0"/>
              <a:t>Complexity can be logarithmic, linear, n log n, square, cubic, exponential, etc.</a:t>
            </a:r>
          </a:p>
          <a:p>
            <a:pPr lvl="1">
              <a:lnSpc>
                <a:spcPts val="3600"/>
              </a:lnSpc>
            </a:pPr>
            <a:r>
              <a:rPr lang="en-US" sz="1600" dirty="0"/>
              <a:t>Allows to estimating the speed of given code before its execution</a:t>
            </a:r>
          </a:p>
          <a:p>
            <a:pPr>
              <a:lnSpc>
                <a:spcPts val="3600"/>
              </a:lnSpc>
            </a:pPr>
            <a:endParaRPr lang="en-US" sz="1600" dirty="0"/>
          </a:p>
          <a:p>
            <a:pPr>
              <a:lnSpc>
                <a:spcPts val="3600"/>
              </a:lnSpc>
            </a:pPr>
            <a:r>
              <a:rPr lang="en-US" sz="1600" dirty="0"/>
              <a:t>Different data structures have different efficiency on different operations</a:t>
            </a:r>
          </a:p>
          <a:p>
            <a:pPr lvl="1">
              <a:lnSpc>
                <a:spcPts val="3600"/>
              </a:lnSpc>
            </a:pPr>
            <a:r>
              <a:rPr lang="en-US" sz="1600" dirty="0"/>
              <a:t>The fastest add / find / delete structure is the hash table – 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O(1)</a:t>
            </a:r>
            <a:r>
              <a:rPr lang="en-US" sz="1600" dirty="0"/>
              <a:t> for all these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3401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889</Words>
  <Application>Microsoft Office PowerPoint</Application>
  <PresentationFormat>Widescreen</PresentationFormat>
  <Paragraphs>152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Wingdings 2</vt:lpstr>
      <vt:lpstr>Lato</vt:lpstr>
      <vt:lpstr>Consolas</vt:lpstr>
      <vt:lpstr>Corbel</vt:lpstr>
      <vt:lpstr>Montserrat</vt:lpstr>
      <vt:lpstr>Arial</vt:lpstr>
      <vt:lpstr>Calibri</vt:lpstr>
      <vt:lpstr>Focus</vt:lpstr>
      <vt:lpstr>Data Structures Efficiency</vt:lpstr>
      <vt:lpstr>Table of Contents</vt:lpstr>
      <vt:lpstr>Comparing Data Structures</vt:lpstr>
      <vt:lpstr>Data Structures Efficiency</vt:lpstr>
      <vt:lpstr>Data Structures Efficiency (2)</vt:lpstr>
      <vt:lpstr>Choosing Data Structure</vt:lpstr>
      <vt:lpstr>Choosing Data Structure (2)</vt:lpstr>
      <vt:lpstr>Choosing Data Structure (3)</vt:lpstr>
      <vt:lpstr>Summary</vt:lpstr>
      <vt:lpstr>PowerPoint Presentation</vt:lpstr>
      <vt:lpstr>Exercises</vt:lpstr>
      <vt:lpstr>Exercises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</dc:title>
  <cp:lastModifiedBy>Pravoslav Milenkov</cp:lastModifiedBy>
  <cp:revision>136</cp:revision>
  <dcterms:modified xsi:type="dcterms:W3CDTF">2022-03-09T16:04:11Z</dcterms:modified>
</cp:coreProperties>
</file>