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6"/>
  </p:notesMasterIdLst>
  <p:sldIdLst>
    <p:sldId id="570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93" r:id="rId59"/>
    <p:sldId id="894" r:id="rId60"/>
    <p:sldId id="895" r:id="rId61"/>
    <p:sldId id="896" r:id="rId62"/>
    <p:sldId id="897" r:id="rId63"/>
    <p:sldId id="898" r:id="rId64"/>
    <p:sldId id="899" r:id="rId65"/>
    <p:sldId id="900" r:id="rId66"/>
    <p:sldId id="908" r:id="rId67"/>
    <p:sldId id="909" r:id="rId68"/>
    <p:sldId id="910" r:id="rId69"/>
    <p:sldId id="911" r:id="rId70"/>
    <p:sldId id="912" r:id="rId71"/>
    <p:sldId id="913" r:id="rId72"/>
    <p:sldId id="914" r:id="rId73"/>
    <p:sldId id="915" r:id="rId74"/>
    <p:sldId id="916" r:id="rId75"/>
  </p:sldIdLst>
  <p:sldSz cx="12192000" cy="6858000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Corbel" panose="020B0503020204020204" pitchFamily="34" charset="0"/>
      <p:regular r:id="rId85"/>
      <p:bold r:id="rId86"/>
      <p:italic r:id="rId87"/>
      <p:boldItalic r:id="rId88"/>
    </p:embeddedFont>
    <p:embeddedFont>
      <p:font typeface="Lato" panose="020F0502020204030203" pitchFamily="34" charset="0"/>
      <p:regular r:id="rId89"/>
      <p:bold r:id="rId90"/>
      <p:italic r:id="rId91"/>
      <p:boldItalic r:id="rId92"/>
    </p:embeddedFont>
    <p:embeddedFont>
      <p:font typeface="Montserrat" panose="00000500000000000000" pitchFamily="2" charset="-52"/>
      <p:regular r:id="rId93"/>
      <p:bold r:id="rId94"/>
      <p:italic r:id="rId95"/>
      <p:boldItalic r:id="rId96"/>
    </p:embeddedFont>
    <p:embeddedFont>
      <p:font typeface="Wingdings 2" panose="05020102010507070707" pitchFamily="18" charset="2"/>
      <p:regular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97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7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11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2074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66800"/>
            <a:ext cx="11582400" cy="88738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1"/>
            <a:ext cx="11176000" cy="53429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90600"/>
            <a:ext cx="11582400" cy="83711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752601"/>
            <a:ext cx="10769600" cy="55553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5706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70" r:id="rId15"/>
    <p:sldLayoutId id="2147483673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dvanced_search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800"/>
              </a:lnSpc>
            </a:pPr>
            <a:r>
              <a:rPr lang="en-US" dirty="0"/>
              <a:t>Methodology of Problem Solving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894961" y="5071353"/>
            <a:ext cx="6147881" cy="836580"/>
          </a:xfrm>
        </p:spPr>
        <p:txBody>
          <a:bodyPr/>
          <a:lstStyle/>
          <a:p>
            <a:r>
              <a:rPr lang="en-US" sz="1800" dirty="0"/>
              <a:t>Efficiently Solving Computer Programming Problems  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start solving a problem without a sheet of paper and a 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sketch your ideas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Paper and pen is the best visualization tool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Allows your brain to think efficiently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Paper works faster than keyboard / screen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visualization tool could also work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49940"/>
            <a:ext cx="9385200" cy="4421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the "cards shuffle"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sketch it to start thinking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ideas immediately come, e.g.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Split the deck into two parts and swap them a multiple times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Swap 2 random cards a random number of times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Swap each card with a random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58770" y="2526088"/>
            <a:ext cx="5827511" cy="1240393"/>
          </a:xfrm>
          <a:prstGeom prst="roundRect">
            <a:avLst>
              <a:gd name="adj" fmla="val 89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71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 Ideas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</p:spTree>
    <p:extLst>
      <p:ext uri="{BB962C8B-B14F-4D97-AF65-F5344CB8AC3E}">
        <p14:creationId xmlns:p14="http://schemas.microsoft.com/office/powerpoint/2010/main" val="514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809345"/>
            <a:ext cx="9385200" cy="41624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 take an example of the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Sketch it on the sheet of paper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 try to invent some idea that works for your example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Check if your idea will work for other 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find a case that breaks your idea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challenging examples and unusual cases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find your idea incorrect, try to fix it or just invent a new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and Try Ideas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66672"/>
            <a:ext cx="9385200" cy="43050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the "cards shuffle" problem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Idea #1: random number of times split the deck into left and right part and swap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represent the cards?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chose a random split point?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perform the exchange?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Idea #2: swap each card with a random 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times to repeat this?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this fast enough?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and Try Ideas –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Idea #3: swap 2 random cards a random number of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choose two random cards?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times repeat this?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Idea #4: choose a random card and insert it in front of the deck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choose random card?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times repeat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54366" y="5233233"/>
            <a:ext cx="5251734" cy="674700"/>
          </a:xfrm>
        </p:spPr>
        <p:txBody>
          <a:bodyPr/>
          <a:lstStyle/>
          <a:p>
            <a:r>
              <a:rPr lang="en-US" dirty="0"/>
              <a:t>Decompose Problems into Manageable Pieces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0" y="4937430"/>
            <a:ext cx="3073940" cy="1920569"/>
          </a:xfrm>
          <a:prstGeom prst="roundRect">
            <a:avLst>
              <a:gd name="adj" fmla="val 3798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05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br>
              <a:rPr lang="en-US" dirty="0"/>
            </a:br>
            <a:r>
              <a:rPr lang="en-US" dirty="0"/>
              <a:t>into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 decomposition is natural in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happens every day in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Projects are decomposed into subprojects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Complex problems could be decomposed into several smaller subproblems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Technique known as "Divide and Conquer"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problems could easily be solved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Smaller subproblems could be further decomposed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Let's try idea #1: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times split the deck into left and right part and swap them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Divide and conquer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Subproblem #1 (single exchange) – split the deck into two random parts and exchange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Subproblem #2 – 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Subproblem #3 – combining single exchanges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many times to perform "single exchange"?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Subproblem #1 (Single Exchange)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 the deck into 2 parts at random split point and exchange these 2 parts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visualize this by paper and pen: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76030" y="3131121"/>
            <a:ext cx="5006098" cy="2998701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0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Problem solving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Read and Analyze the Problems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Use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Think up, invent and try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Break the problem into </a:t>
            </a:r>
            <a:r>
              <a:rPr lang="en-US" dirty="0" err="1"/>
              <a:t>subproblems</a:t>
            </a:r>
            <a:endParaRPr lang="en-US" dirty="0"/>
          </a:p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Check up your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Choose appropriate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#2 (Random Split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Needs to understand the concept of pseudo-random numbers and how to use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Internet lots of examples are available, some of them incorrect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class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System.Random</a:t>
            </a:r>
            <a:r>
              <a:rPr lang="en-US" dirty="0"/>
              <a:t> can do the job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detail is that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/>
              <a:t> class should be instantiated only once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at each random number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ts val="4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#3 (Combining Single Exchanges)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Combining a sequence of single exchanges to solve the initial problem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How many times to perform single exchanges to reliably randomize the deck?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 times (where N is the number of the cards) seems enough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We have an algorithm: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 times split at random position and exchange the left and right parts of the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1cat.biz/wp-content/uploads/2008/12/inspect-expect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0" y="5060942"/>
            <a:ext cx="2626468" cy="1797057"/>
          </a:xfrm>
          <a:prstGeom prst="roundRect">
            <a:avLst>
              <a:gd name="adj" fmla="val 46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</p:spTree>
    <p:extLst>
      <p:ext uri="{BB962C8B-B14F-4D97-AF65-F5344CB8AC3E}">
        <p14:creationId xmlns:p14="http://schemas.microsoft.com/office/powerpoint/2010/main" val="6508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Check-up your ideas with 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better to find a problem before the idea is implemented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 code is written, changing radically your ideas costs a lot of time and effort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Carefully select examples for check-up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 should be simple enough to be checked by hand in a minute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 should be complex enough to cover the most general case, not just an isolated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79644"/>
            <a:ext cx="9385200" cy="4830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After 3 random splits and swaps we obtain the start position </a:t>
            </a:r>
            <a:r>
              <a:rPr lang="en-US" dirty="0">
                <a:sym typeface="Wingdings" pitchFamily="2" charset="2"/>
              </a:rPr>
              <a:t> seems like a bug!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Cards-Shift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2215246" y="2353873"/>
            <a:ext cx="4620056" cy="2760228"/>
          </a:xfrm>
          <a:prstGeom prst="roundRect">
            <a:avLst>
              <a:gd name="adj" fmla="val 3275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091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to do when you find your idea is not working in all cases?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fix your idea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Sometime a small change could fix the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Invent new idea and carefully check 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Iterate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usual that your first idea is not the best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Invent ideas, check them, try various cases, find problems, fix them, invent better idea,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Invent few new ideas: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idea 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– multiple times select 2 random cards and exchange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idea 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 – multiple times select a random card and exchange it with the first 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idea 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– multiple times select a random card and move it to an external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Let's check the new idea #2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Check-up the New Idea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 descr="Cards-Mix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514927" y="1886998"/>
            <a:ext cx="4095790" cy="4058476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4399" y="4724401"/>
            <a:ext cx="2529191" cy="460197"/>
          </a:xfrm>
          <a:prstGeom prst="wedgeRoundRectCallout">
            <a:avLst>
              <a:gd name="adj1" fmla="val -86385"/>
              <a:gd name="adj2" fmla="val 2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result seems correct</a:t>
            </a:r>
          </a:p>
        </p:txBody>
      </p:sp>
    </p:spTree>
    <p:extLst>
      <p:ext uri="{BB962C8B-B14F-4D97-AF65-F5344CB8AC3E}">
        <p14:creationId xmlns:p14="http://schemas.microsoft.com/office/powerpoint/2010/main" val="37189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about 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Data Structures that Will Work Well</a:t>
            </a:r>
          </a:p>
        </p:txBody>
      </p:sp>
    </p:spTree>
    <p:extLst>
      <p:ext uri="{BB962C8B-B14F-4D97-AF65-F5344CB8AC3E}">
        <p14:creationId xmlns:p14="http://schemas.microsoft.com/office/powerpoint/2010/main" val="241840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Choosing Appropriate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Choose appropriate data structures before the start of coding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how to represent input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how to represent intermediate program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how to represent the requested output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could find that your idea cannot be implemented efficiently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implementation will be very complex or inefficient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Think about the efficiency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Implement your algorithm step-by-step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Thoroughly test your solution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to search in Google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Appropriate Data Structures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919591"/>
            <a:ext cx="9385200" cy="40521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represent a single card?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best idea is to create a structure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Face</a:t>
            </a:r>
            <a:r>
              <a:rPr lang="en-US" dirty="0"/>
              <a:t> – could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or enumeration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/>
              <a:t> – enumeration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to represent a deck of cards?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Card[]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Indexed list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/>
              <a:t> – not a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Efficiency and Performance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Your Algorithm Fast Enough?</a:t>
            </a:r>
          </a:p>
        </p:txBody>
      </p:sp>
    </p:spTree>
    <p:extLst>
      <p:ext uri="{BB962C8B-B14F-4D97-AF65-F5344CB8AC3E}">
        <p14:creationId xmlns:p14="http://schemas.microsoft.com/office/powerpoint/2010/main" val="5037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the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Think about efficiency before writing the first line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Estimate the running time (asymptotic complexity)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Will your algorithm be fast enough to conform with them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don't want to implement your algorithm and find that it is slow when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lose your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Efficiency is not Always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Best solution is sometimes just not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carefully your problem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ugly solution could work for your requirements and it will cost you less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if you need to sort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numbers, any algorithm will work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/>
              <a:t> [0..500]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Implement complex algorithms only when the problem really needs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much cards we have?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typical deck we have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52</a:t>
            </a:r>
            <a:r>
              <a:rPr lang="en-US" dirty="0"/>
              <a:t> cards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matter how fast the algorithm is – it will work fast enough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have N cards, we perform N swaps </a:t>
            </a:r>
            <a:r>
              <a:rPr lang="en-US" dirty="0">
                <a:sym typeface="Wingdings" pitchFamily="2" charset="2"/>
              </a:rPr>
              <a:t> the expected running time is O(N)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O(N) will work fast for millions of cards</a:t>
            </a:r>
          </a:p>
          <a:p>
            <a:pPr>
              <a:lnSpc>
                <a:spcPct val="10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Conclusion: the efficiency is not an issue in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</p:spTree>
    <p:extLst>
      <p:ext uri="{BB962C8B-B14F-4D97-AF65-F5344CB8AC3E}">
        <p14:creationId xmlns:p14="http://schemas.microsoft.com/office/powerpoint/2010/main" val="112981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Never start coding before you find correct idea that will meet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you will write before you invent a correct idea to solve the problem?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Checklist to follow before start of coding: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Ensure you understand well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Ensure you have invented a good idea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Ensure your idea is correct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Ensure you know what data structures to use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Ensure the performance will be 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0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Check List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91574"/>
            <a:ext cx="9385200" cy="4773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Checklist before start of coding: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you understand well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shuffle given deck of cards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you have invented a correct idea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the idea seems correct and is tested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you know what data structures to use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/>
              <a:t>, enumeration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the performance will be sufficient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Linear running time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</a:t>
            </a:r>
            <a:br>
              <a:rPr lang="en-US" dirty="0"/>
            </a:br>
            <a:r>
              <a:rPr lang="en-US" dirty="0"/>
              <a:t>Algorithm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"Step-by-step" approach is always better than "build all, then test"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 a piece of your program and test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implement another piece of the program and test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 put together all pieces and test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Small increments (steps) reveal errors early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"Big bang" integration takes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– Class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4456" y="1861225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Face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Suit Suit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string ToString()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card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"(" + this.Face + " " + this.Suit +")";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Suit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Club, Diamond, Heart, Spade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1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Solving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25063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–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81464"/>
            <a:ext cx="9385200" cy="44903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/>
              <a:t> to get feedback as early as possible: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is as expected: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2379324"/>
            <a:ext cx="76835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 card = new Card() { Face="A", Suit=Suit.Club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Console.WriteLine(card);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9800" y="5007204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Club)</a:t>
            </a:r>
          </a:p>
        </p:txBody>
      </p:sp>
    </p:spTree>
    <p:extLst>
      <p:ext uri="{BB962C8B-B14F-4D97-AF65-F5344CB8AC3E}">
        <p14:creationId xmlns:p14="http://schemas.microsoft.com/office/powerpoint/2010/main" val="94735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– Create and Print a Deck of 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4851" y="1646213"/>
            <a:ext cx="7924800" cy="45924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"7", Suit = Suit.Heart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Suit.Spade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"10", Suit = Suit.Diamond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"6", Suit = Suit.Diamond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"J", Suit = Suit.Club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PrintCards(List&lt;Card&gt; cards)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(Card card in cards)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Console.Write(card);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		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56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–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the deck of cards seems to be working correctly: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3651" y="2821322"/>
            <a:ext cx="7924800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Heart)(A Spade)(10 Diamond)(2 Club)(6 Diamond)(J Club)</a:t>
            </a:r>
          </a:p>
        </p:txBody>
      </p:sp>
    </p:spTree>
    <p:extLst>
      <p:ext uri="{BB962C8B-B14F-4D97-AF65-F5344CB8AC3E}">
        <p14:creationId xmlns:p14="http://schemas.microsoft.com/office/powerpoint/2010/main" val="3181707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– Single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7453" y="1928589"/>
            <a:ext cx="76835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cards[1] = randomCard;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–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40732"/>
            <a:ext cx="9385200" cy="43310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test the single exchange we use the following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result is unexpected: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2291478"/>
            <a:ext cx="76835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Suit.Heart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"4", Suit = Suit.Spade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PerformSingleExchange(cards);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9800" y="5726668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Club)(3 Heart)(4 Spade)</a:t>
            </a:r>
          </a:p>
        </p:txBody>
      </p:sp>
    </p:spTree>
    <p:extLst>
      <p:ext uri="{BB962C8B-B14F-4D97-AF65-F5344CB8AC3E}">
        <p14:creationId xmlns:p14="http://schemas.microsoft.com/office/powerpoint/2010/main" val="1829042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– Fix Bug and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82592"/>
            <a:ext cx="9385200" cy="46228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first element of list is at index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not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result is again incorrect (3 times the same):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7971" y="1910997"/>
            <a:ext cx="7683500" cy="251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7971" y="5260200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</p:txBody>
      </p:sp>
    </p:spTree>
    <p:extLst>
      <p:ext uri="{BB962C8B-B14F-4D97-AF65-F5344CB8AC3E}">
        <p14:creationId xmlns:p14="http://schemas.microsoft.com/office/powerpoint/2010/main" val="210330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0800" y="2667001"/>
            <a:ext cx="1469066" cy="38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– Fix Again and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84051"/>
            <a:ext cx="9385200" cy="46877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Random.Next()</a:t>
            </a:r>
            <a:r>
              <a:rPr lang="en-US" dirty="0"/>
              <a:t> has exclusive end range: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The result now seems correct: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1752601"/>
            <a:ext cx="76835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9800" y="5334000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</p:txBody>
      </p:sp>
    </p:spTree>
    <p:extLst>
      <p:ext uri="{BB962C8B-B14F-4D97-AF65-F5344CB8AC3E}">
        <p14:creationId xmlns:p14="http://schemas.microsoft.com/office/powerpoint/2010/main" val="2711770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– Shuffle the Deck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9447"/>
            <a:ext cx="9385200" cy="52269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Shuffle the entire deck of cards: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result is surprisingly incorrect: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1791832"/>
            <a:ext cx="7683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cards.Count;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9800" y="4971872"/>
            <a:ext cx="76835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(7 Heart)(A Spade)(10 Diamond)(2 Club)(6 Diamond)(J Club)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(7 Heart)(A Spade)(10 Diamond)(2 Club)(6 Diamond)(J Club)</a:t>
            </a:r>
          </a:p>
        </p:txBody>
      </p:sp>
    </p:spTree>
    <p:extLst>
      <p:ext uri="{BB962C8B-B14F-4D97-AF65-F5344CB8AC3E}">
        <p14:creationId xmlns:p14="http://schemas.microsoft.com/office/powerpoint/2010/main" val="1566902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– Strange Bug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79643"/>
            <a:ext cx="9385200" cy="4292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step through the code with the debugger, the result seems correct: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Without the debugger the result is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2257962"/>
            <a:ext cx="76835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 (7 Heart)(A Spade)(10 Diamond)(2 Club)(6 Diamond)(J Club)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(10 Diamond)(7 Heart)(A Spade)(J Club)(2 Club)(6 Diamond)</a:t>
            </a:r>
          </a:p>
        </p:txBody>
      </p:sp>
      <p:pic>
        <p:nvPicPr>
          <p:cNvPr id="4098" name="Picture 2" descr="VS2008-Debugger-Cards-Bu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55260" y="4391424"/>
            <a:ext cx="5562600" cy="2033722"/>
          </a:xfrm>
          <a:prstGeom prst="roundRect">
            <a:avLst>
              <a:gd name="adj" fmla="val 5565"/>
            </a:avLst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042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74066" y="1809691"/>
            <a:ext cx="4800600" cy="38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– Fix Again and Test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90536"/>
            <a:ext cx="9385200" cy="46812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/>
              <a:t> should be instantiated only once: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result finally is correct with and without the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1805201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Random rand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Understanding the Requirements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E5CC67B-14FD-4EFB-8896-556074A4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659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</p:spTree>
    <p:extLst>
      <p:ext uri="{BB962C8B-B14F-4D97-AF65-F5344CB8AC3E}">
        <p14:creationId xmlns:p14="http://schemas.microsoft.com/office/powerpoint/2010/main" val="1279076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Wise software engineers say that: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Inventing a good idea and implementing it is half of the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the second half of the solution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Always test thoroughly your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Invest in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90</a:t>
            </a:r>
            <a:r>
              <a:rPr lang="en-US" dirty="0"/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/>
              <a:t>% solved problem is better than 2 or 3 partially solved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existing problem takes less time than solving another problem from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2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could not certify absence of defects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just reduces the defects 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 tested solutions are more likely to be correct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Start testing with a good representative of the general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 small isolated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and complex test, but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Small enough to be easily checkable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5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the border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/>
              <a:t>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499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500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a bug is found, repeat all tests after fixing it to avoid regressions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a load test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be sure that your algorithm is fast enough to meet the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copy-pasting to generate large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2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 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carefully the problem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your solution print exactly what is expected?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your output follow the requested format?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Did you remove your debug printouts?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 sure to solve the requested problem, not the problem you think is requested!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"Write a program to print the number of permutations on n elements" means to print a single number, not a set of permutations!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4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72118"/>
            <a:ext cx="9385200" cy="48608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Test with full deck of 52 cards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Serious error found </a:t>
            </a:r>
            <a:r>
              <a:rPr lang="en-US" sz="2000" dirty="0">
                <a:sym typeface="Wingdings" pitchFamily="2" charset="2"/>
              </a:rPr>
              <a:t> change the algorithm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Change the algorithm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Exchange the first card with a random card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exchange cards 0, 1, …, N-1 with a random card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Test whether the new algorithm works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Test with 1 card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Test with 2 cards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Test with 0 cards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Load test with 52 000 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42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52 Cards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462474"/>
            <a:ext cx="7988300" cy="4755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TestShuffle52Cards()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List&lt;Card&gt; cards = new List&lt;Card&gt;();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string[] allFaces = new string[] { "2", "3", "4", "5",</a:t>
            </a:r>
            <a:b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"6", "7", "8", "9", "10", "J", "Q", "K", "A"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Suit[] allSuits = new Suit[] { Suit.Club, Suit.Diamond,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Suit.Heart, Suit.Spade };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face in allFaces)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(Suit suit in allSuits)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 card = new Card() { Face = face, Suit = suit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cards.Add(card);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ShuffleCards(cards);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047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Test with 52 Cards – Example (2)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589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result is surprising: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Half of the cards keep their initial positions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We have serious problem – the randomization algorithm is not 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3564" y="2645913"/>
            <a:ext cx="79883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Diamond)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Diamond)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Spade)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Spade)(7 Spade)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Diamond)(3 Spade)(4 Spade)(4 Heart)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Club)(K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Club)(5 Diamond)(5 Heart)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Heart)(9 Club)(10 Club)(A Club)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Spade)(7 Club)(7 Diamond)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Club)(9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Club)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Spade)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Club)(8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Diamond)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Spade)(8 Diamond)(J Heart)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 Diamond)(10 Heart)(10 Spade)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Heart)(2 Club)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Club)(J Spade)(Q Club)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Heart)(2 Heart)(Q Spade)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Club)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Diamond)(6 Diamond)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Spade)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Spade)</a:t>
            </a:r>
            <a:r>
              <a:rPr lang="en-US" sz="1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Diamond)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Diamond)(K Diamond)</a:t>
            </a:r>
          </a:p>
        </p:txBody>
      </p:sp>
    </p:spTree>
    <p:extLst>
      <p:ext uri="{BB962C8B-B14F-4D97-AF65-F5344CB8AC3E}">
        <p14:creationId xmlns:p14="http://schemas.microsoft.com/office/powerpoint/2010/main" val="3004498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94298"/>
            <a:ext cx="9385200" cy="45774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New idea that slightly changes the algorithm: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Exchange the first card with a random card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exchange cards 0, 1, …, N-1 with a random card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2805431"/>
            <a:ext cx="7988300" cy="35275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cards[randomIndex];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cards.Count;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PerformSingleExchange(cards, i);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70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Test with 52 Cards (Again)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result now seems correct: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400" dirty="0"/>
              <a:t>Cards are completely randomized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0062" y="3043339"/>
            <a:ext cx="7835900" cy="1975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Heart)(5 Club)(3 Club)(7 Spade)(6 Club)(5 Spade)(6 Heart) (4 Club)(10 Club)(3 Spade)(K Diamond)(10 Heart)(8 Club)(A Club)(J Diamond)(K Spade)(9 Spade)(7 Club)(10 Diamond)(9 Diamond)(8 Heart)(6 Diamond)(8 Spade)(5 Diamond)(4 Heart)  (10 Spade)(J Club)(Q Spade)(9 Club)(J Heart)(K Club)(2 Heart) (7 Heart)(A Heart)(3 Diamond)(K Heart)(A Spade)(8 Diamond)(4 Spade)(3 Heart)(5 Heart)(Q Heart)(4 Diamond)(2 Spade)(A Diamond)(2 Diamond)(J Spade)(7 Diamond)(Q Diamond)(2 Club)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Spade)(Q Club)</a:t>
            </a:r>
          </a:p>
        </p:txBody>
      </p:sp>
    </p:spTree>
    <p:extLst>
      <p:ext uri="{BB962C8B-B14F-4D97-AF65-F5344CB8AC3E}">
        <p14:creationId xmlns:p14="http://schemas.microsoft.com/office/powerpoint/2010/main" val="302611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 and Analyze the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530485"/>
            <a:ext cx="9975617" cy="5038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Consider you are at traditional computer programming exam or contest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You have 5 problems to solve in 8 hours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First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carefully all problems</a:t>
            </a:r>
            <a:r>
              <a:rPr lang="en-US" sz="2000" dirty="0"/>
              <a:t> and try to estimate how complex each of them 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Read the requirements, don't invent them!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solving the most easy problem first!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Leave the most complex problem last!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Approach the next problem when the previous is completely solved and well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805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1 Card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35931"/>
            <a:ext cx="9385200" cy="4635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Create a method to test with 1 card: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2500" y="1979350"/>
            <a:ext cx="76835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TestShuffleOneCard()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2500" y="4898570"/>
            <a:ext cx="7683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Unhandled Exception: System.ArgumentOutOfRangeException: Index was out of range. Must be non-negative and less than the size of the collection. Parameter name: 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41910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indent="-282575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We found a bug:</a:t>
            </a:r>
          </a:p>
        </p:txBody>
      </p:sp>
    </p:spTree>
    <p:extLst>
      <p:ext uri="{BB962C8B-B14F-4D97-AF65-F5344CB8AC3E}">
        <p14:creationId xmlns:p14="http://schemas.microsoft.com/office/powerpoint/2010/main" val="2759648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1 Card – Bug Fixing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9396"/>
            <a:ext cx="9385200" cy="44023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take 1 card are special case: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4250" y="2326154"/>
            <a:ext cx="76835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(cards.Count &gt;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cards.Count;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PerformSingleExchange(cards,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51054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indent="-282575" eaLnBrk="0" fontAlgn="base" hangingPunct="0">
              <a:spcBef>
                <a:spcPts val="3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shows that the problem is fixed</a:t>
            </a:r>
            <a:endParaRPr lang="en-US" sz="3200" b="1" kern="1200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891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2 Cards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1872"/>
            <a:ext cx="9385200" cy="4609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Create a method to test with 2 cards: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6300" y="1895682"/>
            <a:ext cx="78359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TestShuffleTwoCards()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Suit.Diamond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6300" y="4953000"/>
            <a:ext cx="78359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Diamond)(A Club)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42672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Bug: sequential executions get the same result: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5562600"/>
            <a:ext cx="8686800" cy="990600"/>
          </a:xfrm>
          <a:prstGeom prst="rect">
            <a:avLst/>
          </a:prstGeom>
        </p:spPr>
        <p:txBody>
          <a:bodyPr/>
          <a:lstStyle/>
          <a:p>
            <a:pPr marL="282575" indent="-282575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problem: the first and the second cards always exchange each other exactly once</a:t>
            </a:r>
          </a:p>
        </p:txBody>
      </p:sp>
    </p:spTree>
    <p:extLst>
      <p:ext uri="{BB962C8B-B14F-4D97-AF65-F5344CB8AC3E}">
        <p14:creationId xmlns:p14="http://schemas.microsoft.com/office/powerpoint/2010/main" val="18407101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3105091"/>
            <a:ext cx="381000" cy="38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0100" y="2193270"/>
            <a:ext cx="79883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rand.Next(0, cards.Count);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randomCard;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2 Cards – Bug Fixing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2911"/>
            <a:ext cx="9385200" cy="4408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We allow each card to be exchanged with any other random card, including itself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51816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indent="-282575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shows that the problem is fixed</a:t>
            </a:r>
          </a:p>
        </p:txBody>
      </p:sp>
    </p:spTree>
    <p:extLst>
      <p:ext uri="{BB962C8B-B14F-4D97-AF65-F5344CB8AC3E}">
        <p14:creationId xmlns:p14="http://schemas.microsoft.com/office/powerpoint/2010/main" val="757779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 with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dirty="0"/>
              <a:t> Cards; Regression Tests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cards (empty list) generates an empty list </a:t>
            </a:r>
            <a:r>
              <a:rPr lang="en-US" dirty="0">
                <a:sym typeface="Wingdings" pitchFamily="2" charset="2"/>
              </a:rPr>
              <a:t> correct result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Seems like the cards shuffle algorithm works correctly after the last few fixes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Needs a regression test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again that new changes did not break all previously working cases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with full deck of 52 cards; with 1 card; with 2 cards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cards </a:t>
            </a:r>
            <a:r>
              <a:rPr lang="en-US" dirty="0">
                <a:sym typeface="Wingdings" pitchFamily="2" charset="2"/>
              </a:rPr>
              <a:t> everything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3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 – 52 000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73157"/>
            <a:ext cx="9385200" cy="42986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Finally we need a load test with 52 000 cards: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2346815"/>
            <a:ext cx="8077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TestShuffle52000Cards()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allFaces = new string[] {"2", "3", "4", "5",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"6", "7", "8", "9", "10", "J", "Q", "K", "A"};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Suit[] allSuits = new Suit[] { 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Suit.Club, Suit.Diamond, Suit.Heart, Suit.Spade};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1000;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face in allFaces)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(Suit suit in allSuits)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cards.Add(new Card()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{ Face = face, Suit = suit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ShuffleCards(cards);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765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Search in Google?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Advices for Successful Google</a:t>
            </a:r>
            <a:br>
              <a:rPr lang="en-US" dirty="0"/>
            </a:br>
            <a:r>
              <a:rPr lang="en-US" dirty="0"/>
              <a:t>Searching during Problem Solving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59688"/>
            <a:ext cx="2632953" cy="189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72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Laws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Keep it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queries do not require advanced operators or unusual syntax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simple is good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Think what the page you are looking for is likely to contain </a:t>
            </a:r>
            <a:r>
              <a:rPr lang="en-US" dirty="0">
                <a:sym typeface="Wingdings" pitchFamily="2" charset="2"/>
              </a:rPr>
              <a:t> u</a:t>
            </a:r>
            <a:r>
              <a:rPr lang="en-US" dirty="0"/>
              <a:t>se the words that are most likely to appear on the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search engine is not a human, it is a program that matches the words you specify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instead of saying "my head hurts", say "headache", because that's the term a medical page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4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Laws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you need with as less terms</a:t>
            </a:r>
          </a:p>
          <a:p>
            <a:pPr lvl="1"/>
            <a:r>
              <a:rPr lang="en-US" dirty="0"/>
              <a:t>Since all words are used, each additional word limits the results</a:t>
            </a:r>
          </a:p>
          <a:p>
            <a:pPr lvl="1"/>
            <a:r>
              <a:rPr lang="en-US" dirty="0"/>
              <a:t>If you limit too much, you will miss a lot of useful information</a:t>
            </a:r>
          </a:p>
          <a:p>
            <a:endParaRPr lang="en-US" dirty="0"/>
          </a:p>
          <a:p>
            <a:r>
              <a:rPr lang="en-US" dirty="0"/>
              <a:t>Choose descriptive words</a:t>
            </a:r>
          </a:p>
          <a:p>
            <a:pPr lvl="1"/>
            <a:r>
              <a:rPr lang="en-US" dirty="0"/>
              <a:t>The more unique the word is the more likely you are to get relevant results</a:t>
            </a:r>
          </a:p>
          <a:p>
            <a:pPr lvl="1"/>
            <a:r>
              <a:rPr lang="en-US" dirty="0"/>
              <a:t>Even if the word is correct, most people may use other word for the same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7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Rules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is always case insensitive</a:t>
            </a:r>
          </a:p>
          <a:p>
            <a:endParaRPr lang="en-US" dirty="0"/>
          </a:p>
          <a:p>
            <a:r>
              <a:rPr lang="en-US" dirty="0"/>
              <a:t>Generally, punctuation is ignored, including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@#$%^&amp;*()=+[]\</a:t>
            </a:r>
            <a:r>
              <a:rPr lang="en-US" dirty="0"/>
              <a:t> and other special characters</a:t>
            </a:r>
          </a:p>
          <a:p>
            <a:endParaRPr lang="en-US" dirty="0"/>
          </a:p>
          <a:p>
            <a:r>
              <a:rPr lang="en-US" dirty="0"/>
              <a:t>Functional words like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dirty="0"/>
              <a:t>',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', and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' are usually ignored </a:t>
            </a:r>
          </a:p>
          <a:p>
            <a:endParaRPr lang="en-US" dirty="0"/>
          </a:p>
          <a:p>
            <a:r>
              <a:rPr lang="en-US" dirty="0"/>
              <a:t>Synonyms might replace some words in your original query</a:t>
            </a:r>
          </a:p>
          <a:p>
            <a:endParaRPr lang="en-US" dirty="0"/>
          </a:p>
          <a:p>
            <a:r>
              <a:rPr lang="en-US" dirty="0"/>
              <a:t>A particular word might not appear on a page in your results if there is sufficient other evidence that the page is relevant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Example: we are given 3 problems: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Shuffle a deck of cards in random order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Read a set of students and their marks and print top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 students with the best results (by averaging their marks)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Sort a set of numbers in increasing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Tips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627762"/>
            <a:ext cx="9385200" cy="4589860"/>
          </a:xfrm>
        </p:spPr>
        <p:txBody>
          <a:bodyPr/>
          <a:lstStyle/>
          <a:p>
            <a:r>
              <a:rPr lang="en-US" sz="2000" dirty="0"/>
              <a:t>Explicit phrase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"path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graph"</a:t>
            </a:r>
          </a:p>
          <a:p>
            <a:endParaRPr lang="en-US" sz="2000" dirty="0"/>
          </a:p>
          <a:p>
            <a:r>
              <a:rPr lang="en-US" sz="2000" dirty="0"/>
              <a:t>Exclude words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-tree</a:t>
            </a:r>
          </a:p>
          <a:p>
            <a:endParaRPr lang="en-US" sz="2000" dirty="0"/>
          </a:p>
          <a:p>
            <a:r>
              <a:rPr lang="en-US" sz="2000" dirty="0"/>
              <a:t>Site specific search</a:t>
            </a:r>
          </a:p>
          <a:p>
            <a:pPr lvl="1"/>
            <a:r>
              <a:rPr lang="en-US" sz="2000" dirty="0"/>
              <a:t>Search a specific website for content that matches a certain phrase</a:t>
            </a:r>
            <a:endParaRPr lang="en-US" sz="2000" dirty="0">
              <a:effectLst/>
            </a:endParaRPr>
          </a:p>
          <a:p>
            <a:pPr lvl="1"/>
            <a:r>
              <a:rPr lang="en-US" sz="2000" dirty="0"/>
              <a:t>Example: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site:msdn.microsoft.com</a:t>
            </a:r>
            <a:br>
              <a:rPr lang="en-US" sz="2000" dirty="0">
                <a:effectLst/>
              </a:rPr>
            </a:br>
            <a:endParaRPr lang="bg-BG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Tips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413752"/>
            <a:ext cx="9385200" cy="4919247"/>
          </a:xfrm>
        </p:spPr>
        <p:txBody>
          <a:bodyPr/>
          <a:lstStyle/>
          <a:p>
            <a:r>
              <a:rPr lang="en-US" sz="2000" dirty="0"/>
              <a:t>Similar words and synonyms</a:t>
            </a:r>
          </a:p>
          <a:p>
            <a:pPr lvl="1"/>
            <a:r>
              <a:rPr lang="en-US" sz="2000" dirty="0"/>
              <a:t>If you want to include a word in your search, but want to include results that contain similar words or synonyms</a:t>
            </a:r>
            <a:endParaRPr lang="en-US" sz="2000" dirty="0">
              <a:effectLst/>
            </a:endParaRPr>
          </a:p>
          <a:p>
            <a:pPr lvl="1"/>
            <a:r>
              <a:rPr lang="en-US" sz="2000" dirty="0"/>
              <a:t>Example: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~example</a:t>
            </a:r>
          </a:p>
          <a:p>
            <a:endParaRPr lang="en-US" sz="2000" dirty="0"/>
          </a:p>
          <a:p>
            <a:r>
              <a:rPr lang="en-US" sz="2000" dirty="0"/>
              <a:t>Specific Document Types</a:t>
            </a:r>
          </a:p>
          <a:p>
            <a:pPr lvl="1"/>
            <a:r>
              <a:rPr lang="en-US" sz="2000" dirty="0"/>
              <a:t>Example: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filetype:cs</a:t>
            </a:r>
          </a:p>
          <a:p>
            <a:endParaRPr lang="en-US" sz="2000" dirty="0"/>
          </a:p>
          <a:p>
            <a:r>
              <a:rPr lang="en-US" sz="2000" dirty="0"/>
              <a:t>This OR That</a:t>
            </a:r>
          </a:p>
          <a:p>
            <a:pPr lvl="1"/>
            <a:r>
              <a:rPr lang="en-US" sz="2000" dirty="0"/>
              <a:t>Example: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"shortest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path"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</a:t>
            </a:r>
          </a:p>
          <a:p>
            <a:endParaRPr lang="bg-BG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7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Tips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Numeric ranges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"prime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50..100</a:t>
            </a:r>
          </a:p>
          <a:p>
            <a:endParaRPr lang="en-US" sz="2000" dirty="0"/>
          </a:p>
          <a:p>
            <a:r>
              <a:rPr lang="en-US" sz="2000" dirty="0"/>
              <a:t>Units converter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radians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degrees</a:t>
            </a:r>
          </a:p>
          <a:p>
            <a:endParaRPr lang="en-US" sz="2000" dirty="0"/>
          </a:p>
          <a:p>
            <a:r>
              <a:rPr lang="en-US" sz="2000" dirty="0"/>
              <a:t>Calculator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2^3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770" y="3836942"/>
            <a:ext cx="2286000" cy="781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6447" y="5108463"/>
            <a:ext cx="5400675" cy="83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2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Tips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2090066"/>
            <a:ext cx="9385200" cy="4356129"/>
          </a:xfrm>
        </p:spPr>
        <p:txBody>
          <a:bodyPr/>
          <a:lstStyle/>
          <a:p>
            <a:r>
              <a:rPr lang="en-US" sz="2000" dirty="0"/>
              <a:t>Fill in the blanks (*)</a:t>
            </a:r>
          </a:p>
          <a:p>
            <a:pPr lvl="1"/>
            <a:r>
              <a:rPr lang="en-US" sz="2000" dirty="0"/>
              <a:t>It tells Google to try to treat the star as a placeholder for any unknown term(s) and then find the best matches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"*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graph"</a:t>
            </a:r>
          </a:p>
          <a:p>
            <a:pPr lvl="2"/>
            <a:r>
              <a:rPr lang="en-US" sz="2000" dirty="0"/>
              <a:t>Results: </a:t>
            </a:r>
            <a:r>
              <a:rPr lang="en-US" sz="2000" i="1" dirty="0"/>
              <a:t>shortest, longest, Hamiltonian, etc.</a:t>
            </a:r>
            <a:endParaRPr lang="en-US" sz="2000" dirty="0"/>
          </a:p>
          <a:p>
            <a:r>
              <a:rPr lang="en-US" sz="2000" dirty="0"/>
              <a:t>If you want to search C# code you can just add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"using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System;"</a:t>
            </a:r>
            <a:r>
              <a:rPr lang="en-US" sz="2000" dirty="0"/>
              <a:t> to the search query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www.google.com/advanced_search</a:t>
            </a:r>
            <a:endParaRPr lang="en-US" sz="2000" dirty="0"/>
          </a:p>
          <a:p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4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27762"/>
            <a:ext cx="9385200" cy="434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tabLst/>
            </a:pPr>
            <a:r>
              <a:rPr lang="en-US" sz="2800" dirty="0"/>
              <a:t> Problems solving needs methodology: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Understanding and analyzing 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Using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Thinking up, inventing and trying ideas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Decomposing problems into subproblems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Selecting appropriate data structures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Thinking about the efficiency and performance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Implementing step-by-step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Testing the nominal case, border cases and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9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Problems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carefully the problems and think a bit about their possible solutions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Order the problems from the easiest to the most complex: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Trivial – we can use the built-in sorting in .NET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Need to randomize the elements of array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Needs summing, sorting and text file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72647" y="2104533"/>
            <a:ext cx="7762672" cy="21051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Using a Paper and a Pen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Visualizing and Sketching your Ideas</a:t>
            </a:r>
          </a:p>
        </p:txBody>
      </p:sp>
    </p:spTree>
    <p:extLst>
      <p:ext uri="{BB962C8B-B14F-4D97-AF65-F5344CB8AC3E}">
        <p14:creationId xmlns:p14="http://schemas.microsoft.com/office/powerpoint/2010/main" val="10543567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5013</Words>
  <Application>Microsoft Office PowerPoint</Application>
  <PresentationFormat>Widescreen</PresentationFormat>
  <Paragraphs>782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Montserrat</vt:lpstr>
      <vt:lpstr>Wingdings 2</vt:lpstr>
      <vt:lpstr>Lato</vt:lpstr>
      <vt:lpstr>Consolas</vt:lpstr>
      <vt:lpstr>Corbel</vt:lpstr>
      <vt:lpstr>Arial</vt:lpstr>
      <vt:lpstr>Calibri</vt:lpstr>
      <vt:lpstr>Focus</vt:lpstr>
      <vt:lpstr>Methodology of Problem Solving</vt:lpstr>
      <vt:lpstr>Table of Contents</vt:lpstr>
      <vt:lpstr>Table of Contents (2)</vt:lpstr>
      <vt:lpstr>Problems Solving</vt:lpstr>
      <vt:lpstr>Understanding the Requirements</vt:lpstr>
      <vt:lpstr>Read and Analyze the Problems</vt:lpstr>
      <vt:lpstr>Analyzing the Problems</vt:lpstr>
      <vt:lpstr>Analyzing the Problems (2)</vt:lpstr>
      <vt:lpstr>Using a Paper and a Pen</vt:lpstr>
      <vt:lpstr>Use a Sheet of Paper and a Pen</vt:lpstr>
      <vt:lpstr>Paper and Pen</vt:lpstr>
      <vt:lpstr>Invent Ideas</vt:lpstr>
      <vt:lpstr>Think up, Invent and Try Ideas</vt:lpstr>
      <vt:lpstr>Invent and Try Ideas – Example</vt:lpstr>
      <vt:lpstr>Invent and Try Ideas – Example (2)</vt:lpstr>
      <vt:lpstr>Divide and Conquer</vt:lpstr>
      <vt:lpstr>Decompose the Problem into Subproblems</vt:lpstr>
      <vt:lpstr>Divide and Conquer – Example</vt:lpstr>
      <vt:lpstr>Subproblem #1 (Single Exchange)</vt:lpstr>
      <vt:lpstr>Subproblem #2 (Random Split Point)</vt:lpstr>
      <vt:lpstr>Subproblem #3 (Combining Single Exchanges)</vt:lpstr>
      <vt:lpstr>Check-up Your Ideas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Think about Data Structures</vt:lpstr>
      <vt:lpstr>Choosing Appropriate Data Structures</vt:lpstr>
      <vt:lpstr>Choose Appropriate Data Structures – Example</vt:lpstr>
      <vt:lpstr>Efficiency and Performance</vt:lpstr>
      <vt:lpstr>Think About the Efficiency</vt:lpstr>
      <vt:lpstr>Efficiency is not Always Required</vt:lpstr>
      <vt:lpstr>Efficiency – Example</vt:lpstr>
      <vt:lpstr>Implementation</vt:lpstr>
      <vt:lpstr>Start Coding: Check List</vt:lpstr>
      <vt:lpstr>Coding Check List – Example</vt:lpstr>
      <vt:lpstr>Implement your Algorithm Step-by-Step</vt:lpstr>
      <vt:lpstr>Step #1 – Class Card</vt:lpstr>
      <vt:lpstr>Step #1 – Test</vt:lpstr>
      <vt:lpstr>Step #2 – Create and Print a Deck of Cards</vt:lpstr>
      <vt:lpstr>Step #2 – Test</vt:lpstr>
      <vt:lpstr>Step #3 – Single Exchange</vt:lpstr>
      <vt:lpstr>Step #3 – Test</vt:lpstr>
      <vt:lpstr>Step #3 – Fix Bug and Test</vt:lpstr>
      <vt:lpstr>Step #3 – Fix Again and Test</vt:lpstr>
      <vt:lpstr>Step #4 – Shuffle the Deck</vt:lpstr>
      <vt:lpstr>Step #4 – Strange Bug</vt:lpstr>
      <vt:lpstr>Step #4 – Fix Again and Test</vt:lpstr>
      <vt:lpstr>Testing</vt:lpstr>
      <vt:lpstr>Thoroughly Test your Solution</vt:lpstr>
      <vt:lpstr>How to Test?</vt:lpstr>
      <vt:lpstr>How to Test? (2)</vt:lpstr>
      <vt:lpstr>Read the Problem Statement</vt:lpstr>
      <vt:lpstr>Testing – Example</vt:lpstr>
      <vt:lpstr>Test with 52 Cards – Example</vt:lpstr>
      <vt:lpstr>Test with 52 Cards – Example (2)</vt:lpstr>
      <vt:lpstr>Fixing the Algorithm</vt:lpstr>
      <vt:lpstr>Test with 52 Cards (Again)</vt:lpstr>
      <vt:lpstr>Test with 1 Card</vt:lpstr>
      <vt:lpstr>Test with 1 Card – Bug Fixing</vt:lpstr>
      <vt:lpstr>Test with 2 Cards</vt:lpstr>
      <vt:lpstr>Test with 2 Cards – Bug Fixing</vt:lpstr>
      <vt:lpstr>Test with 0 Cards; Regression Tests</vt:lpstr>
      <vt:lpstr>Load Test – 52 000 Cards</vt:lpstr>
      <vt:lpstr>How to Search in Google?</vt:lpstr>
      <vt:lpstr>Search in Google Laws</vt:lpstr>
      <vt:lpstr>Search in Google Laws (2)</vt:lpstr>
      <vt:lpstr>Search in Google Rules</vt:lpstr>
      <vt:lpstr>Search in Google Tips</vt:lpstr>
      <vt:lpstr>Search in Google Tips (2)</vt:lpstr>
      <vt:lpstr>Search in Google Tips (3)</vt:lpstr>
      <vt:lpstr>Search in Google Tips (4)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192</cp:revision>
  <dcterms:modified xsi:type="dcterms:W3CDTF">2022-04-13T09:23:29Z</dcterms:modified>
</cp:coreProperties>
</file>