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581" r:id="rId2"/>
    <p:sldId id="624" r:id="rId3"/>
    <p:sldId id="625" r:id="rId4"/>
    <p:sldId id="626" r:id="rId5"/>
    <p:sldId id="627" r:id="rId6"/>
    <p:sldId id="628" r:id="rId7"/>
    <p:sldId id="665" r:id="rId8"/>
    <p:sldId id="666" r:id="rId9"/>
    <p:sldId id="667" r:id="rId10"/>
    <p:sldId id="646" r:id="rId11"/>
    <p:sldId id="647" r:id="rId12"/>
    <p:sldId id="648" r:id="rId13"/>
    <p:sldId id="655" r:id="rId14"/>
    <p:sldId id="652" r:id="rId15"/>
    <p:sldId id="651" r:id="rId16"/>
    <p:sldId id="653" r:id="rId17"/>
    <p:sldId id="656" r:id="rId18"/>
    <p:sldId id="645" r:id="rId19"/>
    <p:sldId id="649" r:id="rId20"/>
    <p:sldId id="650" r:id="rId21"/>
    <p:sldId id="661" r:id="rId22"/>
    <p:sldId id="657" r:id="rId23"/>
    <p:sldId id="658" r:id="rId24"/>
    <p:sldId id="662" r:id="rId25"/>
    <p:sldId id="668" r:id="rId26"/>
    <p:sldId id="669" r:id="rId27"/>
    <p:sldId id="629" r:id="rId28"/>
    <p:sldId id="630" r:id="rId29"/>
    <p:sldId id="660" r:id="rId30"/>
    <p:sldId id="631" r:id="rId31"/>
    <p:sldId id="632" r:id="rId32"/>
    <p:sldId id="633" r:id="rId33"/>
    <p:sldId id="634" r:id="rId34"/>
    <p:sldId id="635" r:id="rId35"/>
    <p:sldId id="636" r:id="rId36"/>
    <p:sldId id="659" r:id="rId37"/>
    <p:sldId id="663" r:id="rId38"/>
    <p:sldId id="654" r:id="rId39"/>
    <p:sldId id="639" r:id="rId40"/>
    <p:sldId id="640" r:id="rId41"/>
    <p:sldId id="664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Corbel" panose="020B0503020204020204" pitchFamily="34" charset="0"/>
      <p:regular r:id="rId53"/>
      <p:bold r:id="rId54"/>
      <p:italic r:id="rId55"/>
      <p:boldItalic r:id="rId56"/>
    </p:embeddedFont>
    <p:embeddedFont>
      <p:font typeface="Lato" panose="020F0502020204030203" pitchFamily="34" charset="0"/>
      <p:regular r:id="rId57"/>
      <p:bold r:id="rId58"/>
      <p:italic r:id="rId59"/>
      <p:boldItalic r:id="rId60"/>
    </p:embeddedFont>
    <p:embeddedFont>
      <p:font typeface="Montserrat" panose="00000500000000000000" pitchFamily="2" charset="-52"/>
      <p:regular r:id="rId61"/>
      <p:bold r:id="rId62"/>
      <p:italic r:id="rId63"/>
      <p:boldItalic r:id="rId64"/>
    </p:embeddedFont>
    <p:embeddedFont>
      <p:font typeface="Wingdings 2" panose="05020102010507070707" pitchFamily="18" charset="2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09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2074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66800"/>
            <a:ext cx="11582400" cy="88738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1"/>
            <a:ext cx="11176000" cy="53429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3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90600"/>
            <a:ext cx="11582400" cy="837112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752601"/>
            <a:ext cx="10769600" cy="55553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70" r:id="rId15"/>
    <p:sldLayoutId id="2147483673" r:id="rId16"/>
    <p:sldLayoutId id="214748367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telenet.be/vdmoortel/dirk/Maths/PermVarComb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y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Combinatorics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 Overview of Combinations, Permutations and Binary Vectors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381328"/>
            <a:ext cx="9385200" cy="459043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(with repetitions)</a:t>
            </a:r>
          </a:p>
          <a:p>
            <a:pPr lvl="1"/>
            <a:r>
              <a:rPr lang="en-US" dirty="0"/>
              <a:t>Easiest to calculate</a:t>
            </a:r>
          </a:p>
          <a:p>
            <a:pPr lvl="1"/>
            <a:endParaRPr lang="en-US" dirty="0"/>
          </a:p>
          <a:p>
            <a:r>
              <a:rPr lang="en-US" dirty="0"/>
              <a:t>When you have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things to</a:t>
            </a:r>
            <a:br>
              <a:rPr lang="en-US" dirty="0"/>
            </a:br>
            <a:r>
              <a:rPr lang="en-US" dirty="0"/>
              <a:t>choose from ... you have</a:t>
            </a:r>
            <a:br>
              <a:rPr lang="en-US" dirty="0"/>
            </a:b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choices each time!</a:t>
            </a:r>
          </a:p>
          <a:p>
            <a:endParaRPr lang="en-US" dirty="0"/>
          </a:p>
          <a:p>
            <a:r>
              <a:rPr lang="en-US" dirty="0"/>
              <a:t>When choosing </a:t>
            </a:r>
            <a:r>
              <a:rPr lang="en-US" i="1" dirty="0">
                <a:solidFill>
                  <a:schemeClr val="accent4"/>
                </a:solidFill>
              </a:rPr>
              <a:t>k</a:t>
            </a:r>
            <a:r>
              <a:rPr lang="en-US" dirty="0"/>
              <a:t> of them,</a:t>
            </a:r>
            <a:br>
              <a:rPr lang="en-US" dirty="0"/>
            </a:br>
            <a:r>
              <a:rPr lang="en-US" dirty="0"/>
              <a:t>the variations are:</a:t>
            </a:r>
          </a:p>
          <a:p>
            <a:pPr lvl="1">
              <a:spcAft>
                <a:spcPts val="0"/>
              </a:spcAft>
            </a:pP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... ×</a:t>
            </a:r>
            <a:r>
              <a:rPr lang="en-US" i="1" dirty="0"/>
              <a:t>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sz="3200" i="1" dirty="0">
                <a:solidFill>
                  <a:schemeClr val="accent4"/>
                </a:solidFill>
              </a:rPr>
              <a:t>k</a:t>
            </a:r>
            <a:r>
              <a:rPr lang="en-US" i="1" dirty="0"/>
              <a:t> times)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6000" dirty="0"/>
              <a:t>	       </a:t>
            </a:r>
            <a:r>
              <a:rPr lang="en-US" sz="5400" noProof="1"/>
              <a:t>n</a:t>
            </a:r>
            <a:r>
              <a:rPr lang="en-US" sz="5400" baseline="30000" noProof="1"/>
              <a:t>k</a:t>
            </a:r>
            <a:endParaRPr lang="en-US" sz="5400" i="1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83" y="1066801"/>
            <a:ext cx="2232310" cy="538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88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in the lock below, there are 10 numbers to choose from (0, 1, … 9) and you choose 3 of them:</a:t>
            </a:r>
          </a:p>
          <a:p>
            <a:pPr lvl="1"/>
            <a:r>
              <a:rPr lang="en-US" dirty="0"/>
              <a:t>10 × 10 × 10 (3 times) =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= 1 000 variations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variations from (0, 0, 0) to (9, 9, 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10" y="3790062"/>
            <a:ext cx="4419600" cy="234100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9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Variations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30000" y="1322962"/>
            <a:ext cx="9385200" cy="4648805"/>
          </a:xfrm>
        </p:spPr>
        <p:txBody>
          <a:bodyPr/>
          <a:lstStyle/>
          <a:p>
            <a:pPr marL="120650" indent="0">
              <a:buNone/>
            </a:pPr>
            <a:r>
              <a:rPr lang="fr-FR" dirty="0"/>
              <a:t>static void Main()</a:t>
            </a:r>
          </a:p>
          <a:p>
            <a:pPr marL="120650" indent="0">
              <a:buNone/>
            </a:pPr>
            <a:r>
              <a:rPr lang="bg-BG" dirty="0"/>
              <a:t>{</a:t>
            </a:r>
          </a:p>
          <a:p>
            <a:pPr marL="120650" indent="0">
              <a:buNone/>
            </a:pPr>
            <a:r>
              <a:rPr lang="fr-FR" dirty="0"/>
              <a:t>  GenerateVariations(0);</a:t>
            </a:r>
          </a:p>
          <a:p>
            <a:pPr marL="120650" indent="0">
              <a:buNone/>
            </a:pPr>
            <a:r>
              <a:rPr lang="bg-BG" dirty="0"/>
              <a:t>}</a:t>
            </a:r>
          </a:p>
          <a:p>
            <a:pPr marL="120650" indent="0">
              <a:buNone/>
            </a:pPr>
            <a:endParaRPr lang="bg-BG" dirty="0"/>
          </a:p>
          <a:p>
            <a:pPr marL="120650" indent="0">
              <a:buNone/>
            </a:pPr>
            <a:r>
              <a:rPr lang="fr-FR" dirty="0"/>
              <a:t>static void GenerateVariations(int index)</a:t>
            </a:r>
          </a:p>
          <a:p>
            <a:pPr marL="120650" indent="0">
              <a:buNone/>
            </a:pPr>
            <a:r>
              <a:rPr lang="bg-BG" dirty="0"/>
              <a:t>{</a:t>
            </a:r>
          </a:p>
          <a:p>
            <a:pPr marL="120650" indent="0">
              <a:buNone/>
            </a:pPr>
            <a:r>
              <a:rPr lang="fr-FR" dirty="0"/>
              <a:t>  if (index &gt;= k)</a:t>
            </a:r>
          </a:p>
          <a:p>
            <a:pPr marL="120650" indent="0">
              <a:buNone/>
            </a:pPr>
            <a:r>
              <a:rPr lang="fr-FR" dirty="0"/>
              <a:t>    Print(arr);</a:t>
            </a:r>
          </a:p>
          <a:p>
            <a:pPr marL="120650" indent="0">
              <a:buNone/>
            </a:pPr>
            <a:r>
              <a:rPr lang="fr-FR" dirty="0"/>
              <a:t>  else</a:t>
            </a:r>
          </a:p>
          <a:p>
            <a:pPr marL="120650" indent="0">
              <a:buNone/>
            </a:pPr>
            <a:r>
              <a:rPr lang="nn-NO" dirty="0"/>
              <a:t>    for (int i = 0; i &lt; n; i++)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 marL="120650" indent="0">
              <a:buNone/>
            </a:pPr>
            <a:r>
              <a:rPr lang="fr-FR" dirty="0"/>
              <a:t>      arr[index] = i;</a:t>
            </a:r>
          </a:p>
          <a:p>
            <a:pPr marL="120650" indent="0">
              <a:buNone/>
            </a:pPr>
            <a:r>
              <a:rPr lang="fr-FR" dirty="0"/>
              <a:t>      GenerateVariations(index + 1);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 marL="120650" indent="0">
              <a:buNone/>
            </a:pPr>
            <a:r>
              <a:rPr lang="bg-BG" dirty="0"/>
              <a:t>}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16" y="1143000"/>
            <a:ext cx="72228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00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Variations with Repetitions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31149" y="5233233"/>
            <a:ext cx="5374951" cy="674700"/>
          </a:xfrm>
        </p:spPr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4371"/>
            <a:ext cx="4377447" cy="297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8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solidFill>
                  <a:srgbClr val="CCFF33"/>
                </a:solidFill>
              </a:rPr>
              <a:t>Variations without </a:t>
            </a:r>
            <a:r>
              <a:rPr lang="en-US" sz="3800" dirty="0">
                <a:solidFill>
                  <a:srgbClr val="CCFF33"/>
                </a:solidFill>
              </a:rPr>
              <a:t>Repetition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16 billiard balls</a:t>
                </a:r>
              </a:p>
              <a:p>
                <a:pPr lvl="1"/>
                <a:r>
                  <a:rPr lang="en-US" dirty="0"/>
                  <a:t>But maybe you don't want to choose them all, just 3 of them, so that would be only</a:t>
                </a:r>
              </a:p>
              <a:p>
                <a:pPr lvl="2"/>
                <a:r>
                  <a:rPr lang="en-US" dirty="0"/>
                  <a:t>16 × 15 × 14 = 3360</a:t>
                </a:r>
              </a:p>
              <a:p>
                <a:pPr lvl="2"/>
                <a:r>
                  <a:rPr lang="en-US" dirty="0"/>
                  <a:t>There are 3360 different ways that 3 pool balls could be selected out of 16 balls</a:t>
                </a:r>
              </a:p>
              <a:p>
                <a:pPr lvl="1"/>
                <a:r>
                  <a:rPr lang="en-US" dirty="0"/>
                  <a:t>16! / 13! = 16 × 15 × 14</a:t>
                </a:r>
              </a:p>
              <a:p>
                <a:pPr marL="357188" lvl="1" indent="0">
                  <a:buNone/>
                </a:pPr>
                <a:r>
                  <a:rPr lang="en-US" dirty="0">
                    <a:effectLst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/>
                          </a:rPr>
                          <m:t>𝑛</m:t>
                        </m:r>
                        <m:r>
                          <a:rPr lang="en-US" sz="54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5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5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5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5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5105400"/>
            <a:ext cx="556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where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the number of things to choose from, and you choose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them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(No repetition, order matters) </a:t>
            </a:r>
          </a:p>
        </p:txBody>
      </p:sp>
    </p:spTree>
    <p:extLst>
      <p:ext uri="{BB962C8B-B14F-4D97-AF65-F5344CB8AC3E}">
        <p14:creationId xmlns:p14="http://schemas.microsoft.com/office/powerpoint/2010/main" val="11571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without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How many words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</a:t>
            </a:r>
            <a:r>
              <a:rPr lang="en-US" dirty="0"/>
              <a:t>letters can you make with 4 letters 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 }?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generate variations</a:t>
            </a:r>
            <a:br>
              <a:rPr lang="en-US" dirty="0"/>
            </a:br>
            <a:r>
              <a:rPr lang="en-US" dirty="0"/>
              <a:t>without repetitions?</a:t>
            </a:r>
          </a:p>
          <a:p>
            <a:pPr lvl="1"/>
            <a:r>
              <a:rPr lang="en-US" dirty="0"/>
              <a:t>The same way like variations with repetitions</a:t>
            </a:r>
          </a:p>
          <a:p>
            <a:pPr lvl="1"/>
            <a:r>
              <a:rPr lang="en-US" dirty="0"/>
              <a:t>Just use each element at most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420566" y="3278055"/>
            <a:ext cx="7467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noProof="1"/>
              <a:t>ab, ac, ad, ba, bc, bd, ca, cb, cd, da, db, dc</a:t>
            </a:r>
          </a:p>
        </p:txBody>
      </p:sp>
      <p:pic>
        <p:nvPicPr>
          <p:cNvPr id="1028" name="Picture 4" descr="http://users.telenet.be/vdmoortel/dirk/Maths/PermVarComb_files/image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17" y="4387175"/>
            <a:ext cx="2583654" cy="1143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0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Variations</a:t>
            </a:r>
            <a:br>
              <a:rPr lang="en-US" dirty="0"/>
            </a:br>
            <a:r>
              <a:rPr lang="en-US" dirty="0"/>
              <a:t>without 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30000" y="1727200"/>
            <a:ext cx="9385200" cy="4244567"/>
          </a:xfrm>
        </p:spPr>
        <p:txBody>
          <a:bodyPr/>
          <a:lstStyle/>
          <a:p>
            <a:pPr marL="120650" indent="0">
              <a:buNone/>
            </a:pPr>
            <a:r>
              <a:rPr lang="fr-FR" dirty="0"/>
              <a:t>static void GenerateVariationsNoReps(int index)</a:t>
            </a:r>
          </a:p>
          <a:p>
            <a:pPr marL="120650" indent="0">
              <a:buNone/>
            </a:pPr>
            <a:r>
              <a:rPr lang="bg-BG" dirty="0"/>
              <a:t>{</a:t>
            </a:r>
          </a:p>
          <a:p>
            <a:pPr marL="120650" indent="0">
              <a:buNone/>
            </a:pPr>
            <a:r>
              <a:rPr lang="fr-FR" dirty="0"/>
              <a:t>  if (index &gt;= k)</a:t>
            </a:r>
          </a:p>
          <a:p>
            <a:pPr marL="120650" indent="0">
              <a:buNone/>
            </a:pPr>
            <a:r>
              <a:rPr lang="fr-FR" dirty="0"/>
              <a:t>    PrintVariations();</a:t>
            </a:r>
          </a:p>
          <a:p>
            <a:pPr marL="120650" indent="0">
              <a:buNone/>
            </a:pPr>
            <a:r>
              <a:rPr lang="fr-FR" dirty="0"/>
              <a:t>  else</a:t>
            </a:r>
          </a:p>
          <a:p>
            <a:pPr marL="120650" indent="0">
              <a:buNone/>
            </a:pPr>
            <a:r>
              <a:rPr lang="nn-NO" dirty="0"/>
              <a:t>    for (int i = 0; i &lt; n; i++)</a:t>
            </a:r>
          </a:p>
          <a:p>
            <a:pPr marL="120650" indent="0">
              <a:buNone/>
            </a:pPr>
            <a:r>
              <a:rPr lang="fr-FR" dirty="0"/>
              <a:t>      if (!used[i])</a:t>
            </a:r>
          </a:p>
          <a:p>
            <a:pPr marL="120650" indent="0">
              <a:buNone/>
            </a:pPr>
            <a:r>
              <a:rPr lang="en-US" dirty="0"/>
              <a:t>      </a:t>
            </a:r>
            <a:r>
              <a:rPr lang="bg-BG" dirty="0"/>
              <a:t>{</a:t>
            </a:r>
          </a:p>
          <a:p>
            <a:pPr marL="120650" indent="0">
              <a:buNone/>
            </a:pPr>
            <a:r>
              <a:rPr lang="fr-FR" dirty="0"/>
              <a:t>        used[i] = true;</a:t>
            </a:r>
          </a:p>
          <a:p>
            <a:pPr marL="120650" indent="0">
              <a:buNone/>
            </a:pPr>
            <a:r>
              <a:rPr lang="fr-FR" dirty="0"/>
              <a:t>        arr[index] = i;</a:t>
            </a:r>
          </a:p>
          <a:p>
            <a:pPr marL="120650" indent="0">
              <a:buNone/>
            </a:pPr>
            <a:r>
              <a:rPr lang="fr-FR" dirty="0"/>
              <a:t>        GenerateVariationsNoReps(index + 1);</a:t>
            </a:r>
          </a:p>
          <a:p>
            <a:pPr marL="120650" indent="0">
              <a:buNone/>
            </a:pPr>
            <a:r>
              <a:rPr lang="fr-FR" dirty="0"/>
              <a:t>        used[i] = false;</a:t>
            </a:r>
          </a:p>
          <a:p>
            <a:pPr marL="120650" indent="0">
              <a:buNone/>
            </a:pPr>
            <a:r>
              <a:rPr lang="en-US" dirty="0"/>
              <a:t>      </a:t>
            </a:r>
            <a:r>
              <a:rPr lang="bg-BG" dirty="0"/>
              <a:t>}</a:t>
            </a:r>
          </a:p>
          <a:p>
            <a:pPr marL="120650" indent="0">
              <a:buNone/>
            </a:pPr>
            <a:r>
              <a:rPr lang="bg-BG" dirty="0"/>
              <a:t>}</a:t>
            </a:r>
            <a:endParaRPr lang="en-US" dirty="0"/>
          </a:p>
          <a:p>
            <a:pPr marL="120650" indent="0">
              <a:spcBef>
                <a:spcPts val="1200"/>
              </a:spcBef>
              <a:buNone/>
            </a:pPr>
            <a:r>
              <a:rPr lang="fr-FR" dirty="0"/>
              <a:t>GenerateVariationsNoReps(0);</a:t>
            </a:r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8" y="1727200"/>
            <a:ext cx="997102" cy="43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70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Variations without Repetitions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9677"/>
            <a:ext cx="4738710" cy="278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40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5C09A34-AF1D-437B-803D-4AF5D4FFB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42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number of available choices each time</a:t>
            </a:r>
          </a:p>
          <a:p>
            <a:r>
              <a:rPr lang="en-US" dirty="0"/>
              <a:t>What order could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/>
              <a:t>pool balls be in?</a:t>
            </a:r>
          </a:p>
          <a:p>
            <a:r>
              <a:rPr lang="en-US" dirty="0"/>
              <a:t>After choosing, ball 9</a:t>
            </a:r>
            <a:br>
              <a:rPr lang="en-US" dirty="0"/>
            </a:br>
            <a:r>
              <a:rPr lang="en-US" dirty="0"/>
              <a:t>we can't choose the same ball again</a:t>
            </a:r>
          </a:p>
          <a:p>
            <a:pPr lvl="1"/>
            <a:r>
              <a:rPr lang="en-US" dirty="0"/>
              <a:t>First choice 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/>
              <a:t>possibilities</a:t>
            </a:r>
          </a:p>
          <a:p>
            <a:pPr lvl="1"/>
            <a:r>
              <a:rPr lang="en-US" dirty="0"/>
              <a:t>Second choice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15 </a:t>
            </a:r>
            <a:r>
              <a:rPr lang="en-US" dirty="0"/>
              <a:t>possibilities, etc., etc.</a:t>
            </a:r>
          </a:p>
          <a:p>
            <a:r>
              <a:rPr lang="en-US" dirty="0"/>
              <a:t>Total permutations:</a:t>
            </a:r>
          </a:p>
          <a:p>
            <a:pPr lvl="1"/>
            <a:r>
              <a:rPr lang="en-US" sz="2900" dirty="0"/>
              <a:t>16 × 15 × 14 ×...× 2 × 1 = </a:t>
            </a:r>
            <a:r>
              <a:rPr lang="en-US" sz="29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16!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900" dirty="0"/>
              <a:t>= 20 922 789 888 000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16" y="2187104"/>
            <a:ext cx="3570731" cy="1419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3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Definitions in Combinatorics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Permutations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Combinations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/>
              <a:t>Pascal's Triangle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Binary Vectors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384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Permutations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30000" y="1258013"/>
            <a:ext cx="9385200" cy="4713754"/>
          </a:xfrm>
        </p:spPr>
        <p:txBody>
          <a:bodyPr/>
          <a:lstStyle/>
          <a:p>
            <a:pPr marL="120650" indent="0">
              <a:buNone/>
            </a:pPr>
            <a:r>
              <a:rPr lang="fr-FR" sz="1800" dirty="0"/>
              <a:t>static void Perm&lt;T&gt;(T[] arr, int k)</a:t>
            </a:r>
          </a:p>
          <a:p>
            <a:pPr marL="120650" indent="0">
              <a:buNone/>
            </a:pPr>
            <a:r>
              <a:rPr lang="bg-BG" sz="1800" dirty="0"/>
              <a:t>{</a:t>
            </a:r>
          </a:p>
          <a:p>
            <a:pPr marL="120650" indent="0">
              <a:buNone/>
            </a:pPr>
            <a:r>
              <a:rPr lang="fr-FR" sz="1800" dirty="0"/>
              <a:t>  if (k &gt;= arr.Length)</a:t>
            </a:r>
          </a:p>
          <a:p>
            <a:pPr marL="120650" indent="0">
              <a:buNone/>
            </a:pPr>
            <a:r>
              <a:rPr lang="fr-FR" sz="1800" dirty="0"/>
              <a:t>    Print(arr);</a:t>
            </a:r>
          </a:p>
          <a:p>
            <a:pPr marL="120650" indent="0">
              <a:buNone/>
            </a:pPr>
            <a:r>
              <a:rPr lang="fr-FR" sz="1800" dirty="0"/>
              <a:t>  else</a:t>
            </a:r>
          </a:p>
          <a:p>
            <a:pPr marL="120650" indent="0">
              <a:buNone/>
            </a:pPr>
            <a:r>
              <a:rPr lang="en-US" sz="1800" dirty="0"/>
              <a:t>  </a:t>
            </a:r>
            <a:r>
              <a:rPr lang="bg-BG" sz="1800" dirty="0"/>
              <a:t>{</a:t>
            </a:r>
          </a:p>
          <a:p>
            <a:pPr marL="120650" indent="0">
              <a:buNone/>
            </a:pPr>
            <a:r>
              <a:rPr lang="fr-FR" sz="1800" dirty="0"/>
              <a:t>    Perm(arr, k + 1);</a:t>
            </a:r>
          </a:p>
          <a:p>
            <a:pPr marL="120650" indent="0">
              <a:buNone/>
            </a:pPr>
            <a:r>
              <a:rPr lang="nn-NO" sz="1800" dirty="0"/>
              <a:t>    for (int i = k + 1; i &lt; arr.Length; i++)</a:t>
            </a:r>
          </a:p>
          <a:p>
            <a:pPr marL="120650" indent="0">
              <a:buNone/>
            </a:pPr>
            <a:r>
              <a:rPr lang="en-US" sz="1800" dirty="0"/>
              <a:t>    </a:t>
            </a:r>
            <a:r>
              <a:rPr lang="bg-BG" sz="1800" dirty="0"/>
              <a:t>{</a:t>
            </a:r>
          </a:p>
          <a:p>
            <a:pPr marL="120650" indent="0">
              <a:buNone/>
            </a:pPr>
            <a:r>
              <a:rPr lang="fr-FR" sz="1800" dirty="0"/>
              <a:t>      Swap(ref arr[k], ref arr[i]);</a:t>
            </a:r>
          </a:p>
          <a:p>
            <a:pPr marL="120650" indent="0">
              <a:buNone/>
            </a:pPr>
            <a:r>
              <a:rPr lang="fr-FR" sz="1800" dirty="0"/>
              <a:t>      Perm(arr, k + 1);</a:t>
            </a:r>
          </a:p>
          <a:p>
            <a:pPr marL="120650" indent="0">
              <a:buNone/>
            </a:pPr>
            <a:r>
              <a:rPr lang="fr-FR" sz="1800" dirty="0"/>
              <a:t>      Swap(ref arr[k], ref arr[i]);</a:t>
            </a:r>
          </a:p>
          <a:p>
            <a:pPr marL="120650" indent="0">
              <a:buNone/>
            </a:pPr>
            <a:r>
              <a:rPr lang="en-US" sz="1800" dirty="0"/>
              <a:t>    </a:t>
            </a:r>
            <a:r>
              <a:rPr lang="bg-BG" sz="1800" dirty="0"/>
              <a:t>}</a:t>
            </a:r>
          </a:p>
          <a:p>
            <a:pPr marL="120650" indent="0">
              <a:buNone/>
            </a:pPr>
            <a:r>
              <a:rPr lang="en-US" sz="1800" dirty="0"/>
              <a:t>  </a:t>
            </a:r>
            <a:r>
              <a:rPr lang="bg-BG" sz="1800" dirty="0"/>
              <a:t>}</a:t>
            </a:r>
          </a:p>
          <a:p>
            <a:pPr marL="120650" indent="0">
              <a:buNone/>
            </a:pPr>
            <a:r>
              <a:rPr lang="bg-BG" sz="1800" dirty="0"/>
              <a:t>}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022" y="1406981"/>
            <a:ext cx="1093978" cy="4713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6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Generating Permutations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2767"/>
            <a:ext cx="4453239" cy="21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67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Permutations with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88850"/>
            <a:ext cx="9385200" cy="462877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We have a set of elements, with repetitions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E. g. set = </a:t>
            </a:r>
            <a:r>
              <a:rPr lang="en-US" sz="1600" noProof="1"/>
              <a:t>{ 3, 5, 1, 5, 5 }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600" dirty="0"/>
              <a:t>We want to generate all unique permutations (without duplicates):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600" dirty="0"/>
              <a:t>{ 1, 3, 5, 5, 5 }   { 1, 5, 3, 5, 5 }   { 1, 5, 5, 3, 5 }   { 1, 5, 5,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600" dirty="0"/>
              <a:t>{ 3, 1, 5, 5, 5 }   { 3, 5, 1, 5, 5 }   { 3, 5, 5, 1, 5 }   { 3, 5, 5, 5, 1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600" dirty="0"/>
              <a:t>{ 5, 1, 3, 5, 5 }   { 5, 1, 5, 3, 5 }   { 5, 1, 5, 5, 3 }   { 5, 3, 1, 5, 5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600" dirty="0"/>
              <a:t>{ 5, 3, 5, 1, 5 }   { 5, 3, 5, 5, 1 }   { 5, 5, 1, 3, 5 }   { 5, 5, 1,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600" dirty="0"/>
              <a:t>{ 5, 5, 3, 1, 5 }   { 5, 5, 3, 5, 1 }   { 5, 5, 5, 1, 3 }   { 5, 5, 5, 3, 1 }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600" dirty="0"/>
              <a:t>We want to efficiently avoid the repeating ones, i.e. to work fast for </a:t>
            </a:r>
            <a:r>
              <a:rPr lang="en-US" sz="1400" dirty="0"/>
              <a:t>{ 1, 5, 5, 5, 5, 5, 5, 5, 5, 5, 5, 5, 5, 5, 5, 5, 5, 5}</a:t>
            </a:r>
            <a:endParaRPr lang="en-US" sz="1600" dirty="0"/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9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Permutations</a:t>
            </a:r>
            <a:br>
              <a:rPr lang="en-US"/>
            </a:br>
            <a:r>
              <a:rPr lang="en-US"/>
              <a:t>with </a:t>
            </a:r>
            <a:r>
              <a:rPr lang="en-US" dirty="0"/>
              <a:t>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653726"/>
          </a:xfrm>
        </p:spPr>
        <p:txBody>
          <a:bodyPr/>
          <a:lstStyle/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var arr = new int[] { 3, 5, 1, 5, 5 };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Array.Sort(arr);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PermuteRep(arr, 0, arr.Length);</a:t>
            </a:r>
          </a:p>
          <a:p>
            <a:pPr marL="12065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400" noProof="1"/>
              <a:t>static void PermuteRep(int[] arr, int start, int n)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{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Print(arr);</a:t>
            </a:r>
          </a:p>
          <a:p>
            <a:pPr marL="12065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400" noProof="1"/>
              <a:t>  for (int left = n - 2; left &gt;= start; left--)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{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for (int right = left + 1; right &lt; n; right++)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  if (arr[left] != arr[right])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  {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    Swap(ref arr[left], ref arr[right]);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    PermuteRep(arr, left + 1, n);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  }</a:t>
            </a:r>
          </a:p>
          <a:p>
            <a:pPr marL="12065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400" noProof="1"/>
              <a:t>    var firstElement = arr[left];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for (int i = left; i &lt; n - 1; i++)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  arr[i] = arr[i + 1];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  arr[n - 1] = firstElement;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  }</a:t>
            </a:r>
          </a:p>
          <a:p>
            <a:pPr marL="120650" indent="0">
              <a:lnSpc>
                <a:spcPct val="90000"/>
              </a:lnSpc>
              <a:buNone/>
            </a:pPr>
            <a:r>
              <a:rPr lang="en-US" sz="1400" noProof="1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1282700"/>
            <a:ext cx="1563192" cy="511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0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Generating Permutations</a:t>
            </a:r>
            <a:br>
              <a:rPr lang="en-US" sz="5400" dirty="0"/>
            </a:br>
            <a:r>
              <a:rPr lang="en-US" sz="5400" dirty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9626"/>
            <a:ext cx="4339202" cy="255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2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0878323-6676-487B-B9CD-146B65275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3880"/>
            <a:ext cx="3358479" cy="2234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91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654969"/>
            <a:ext cx="9385200" cy="4316798"/>
          </a:xfrm>
        </p:spPr>
        <p:txBody>
          <a:bodyPr/>
          <a:lstStyle/>
          <a:p>
            <a:r>
              <a:rPr lang="en-US" dirty="0"/>
              <a:t>Order does not matter!</a:t>
            </a:r>
          </a:p>
          <a:p>
            <a:r>
              <a:rPr lang="en-US" dirty="0"/>
              <a:t>Two types of combinations: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Repetition is allowed</a:t>
            </a:r>
          </a:p>
          <a:p>
            <a:pPr lvl="2"/>
            <a:r>
              <a:rPr lang="en-US" dirty="0"/>
              <a:t>Coins in your pocket</a:t>
            </a:r>
          </a:p>
          <a:p>
            <a:pPr lvl="2"/>
            <a:r>
              <a:rPr lang="en-US" dirty="0"/>
              <a:t>5,5,20,20,20,10,10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repetition</a:t>
            </a:r>
          </a:p>
          <a:p>
            <a:pPr lvl="2"/>
            <a:r>
              <a:rPr lang="en-US" dirty="0"/>
              <a:t>Lottery numbers</a:t>
            </a:r>
          </a:p>
          <a:p>
            <a:pPr lvl="2"/>
            <a:r>
              <a:rPr lang="en-US" dirty="0"/>
              <a:t>TOTO 6/49, 6/42, 5/35</a:t>
            </a:r>
          </a:p>
          <a:p>
            <a:pPr lvl="2"/>
            <a:r>
              <a:rPr lang="en-US" dirty="0"/>
              <a:t>2,14,15,27,30,33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645569"/>
            <a:ext cx="3409950" cy="2557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7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>
                <a:solidFill>
                  <a:srgbClr val="CCFF33"/>
                </a:solidFill>
              </a:rPr>
              <a:t>Combinations without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the 3 of 16 billiard balls</a:t>
            </a:r>
          </a:p>
          <a:p>
            <a:pPr lvl="1"/>
            <a:r>
              <a:rPr lang="en-US" dirty="0"/>
              <a:t>Many comb. will be the same</a:t>
            </a:r>
          </a:p>
          <a:p>
            <a:pPr lvl="1"/>
            <a:r>
              <a:rPr lang="en-US" dirty="0"/>
              <a:t>We don't care about the order</a:t>
            </a:r>
          </a:p>
          <a:p>
            <a:pPr>
              <a:spcBef>
                <a:spcPts val="1800"/>
              </a:spcBef>
            </a:pPr>
            <a:r>
              <a:rPr lang="en-US" dirty="0"/>
              <a:t>Permutations w/o repetitions</a:t>
            </a:r>
            <a:br>
              <a:rPr lang="en-US" dirty="0"/>
            </a:br>
            <a:r>
              <a:rPr lang="en-US" dirty="0"/>
              <a:t>reduced by how many ways the objects could be in order:</a:t>
            </a:r>
          </a:p>
          <a:p>
            <a:pPr lvl="1"/>
            <a:endParaRPr lang="en-US" dirty="0"/>
          </a:p>
          <a:p>
            <a:r>
              <a:rPr lang="en-US" dirty="0"/>
              <a:t>This is how lotteries work (TOTO 6/49)</a:t>
            </a:r>
          </a:p>
          <a:p>
            <a:r>
              <a:rPr lang="en-US" dirty="0"/>
              <a:t>Often called "n choose k" (Google it!)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17678"/>
              </p:ext>
            </p:extLst>
          </p:nvPr>
        </p:nvGraphicFramePr>
        <p:xfrm>
          <a:off x="8474412" y="1752248"/>
          <a:ext cx="3354421" cy="2194560"/>
        </p:xfrm>
        <a:graphic>
          <a:graphicData uri="http://schemas.openxmlformats.org/drawingml/2006/table">
            <a:tbl>
              <a:tblPr/>
              <a:tblGrid>
                <a:gridCol w="158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does</a:t>
                      </a:r>
                    </a:p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matter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doesn't 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1 3 2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 err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1 3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2 3 1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3 1 2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3 2 1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485107" y="4909683"/>
                <a:ext cx="4724400" cy="9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bg-BG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bg-BG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bg-BG" sz="2800" b="1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bg-BG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bg-BG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bg-BG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  <m:r>
                            <a:rPr lang="bg-BG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bg-BG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107" y="4909683"/>
                <a:ext cx="4724400" cy="959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52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Generate Combinations</a:t>
            </a:r>
            <a:br>
              <a:rPr lang="en-US" sz="3600" dirty="0"/>
            </a:br>
            <a:r>
              <a:rPr lang="en-US" sz="3600" dirty="0"/>
              <a:t>without 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en-US" sz="1400" noProof="1"/>
              <a:t>static void Main()</a:t>
            </a:r>
          </a:p>
          <a:p>
            <a:pPr marL="120650" indent="0">
              <a:buNone/>
            </a:pPr>
            <a:r>
              <a:rPr lang="en-US" sz="1400" noProof="1"/>
              <a:t>{</a:t>
            </a:r>
          </a:p>
          <a:p>
            <a:pPr marL="120650" indent="0">
              <a:buNone/>
            </a:pPr>
            <a:r>
              <a:rPr lang="en-US" sz="1400" noProof="1"/>
              <a:t>  Comb(0, 0);</a:t>
            </a:r>
          </a:p>
          <a:p>
            <a:pPr marL="120650" indent="0">
              <a:buNone/>
            </a:pPr>
            <a:r>
              <a:rPr lang="en-US" sz="1400" noProof="1"/>
              <a:t>}</a:t>
            </a:r>
          </a:p>
          <a:p>
            <a:pPr marL="120650" indent="0">
              <a:buNone/>
            </a:pPr>
            <a:endParaRPr lang="en-US" sz="1400" noProof="1"/>
          </a:p>
          <a:p>
            <a:pPr marL="120650" indent="0">
              <a:buNone/>
            </a:pPr>
            <a:r>
              <a:rPr lang="en-US" sz="1400" noProof="1"/>
              <a:t>static void Comb(int index, int start)</a:t>
            </a:r>
          </a:p>
          <a:p>
            <a:pPr marL="120650" indent="0">
              <a:buNone/>
            </a:pPr>
            <a:r>
              <a:rPr lang="en-US" sz="1400" noProof="1"/>
              <a:t>{</a:t>
            </a:r>
          </a:p>
          <a:p>
            <a:pPr marL="120650" indent="0">
              <a:buNone/>
            </a:pPr>
            <a:r>
              <a:rPr lang="en-US" sz="1400" noProof="1"/>
              <a:t>  if (index &gt;= k)</a:t>
            </a:r>
          </a:p>
          <a:p>
            <a:pPr marL="120650" indent="0">
              <a:buNone/>
            </a:pPr>
            <a:r>
              <a:rPr lang="en-US" sz="1400" noProof="1"/>
              <a:t>    PrintCombinations();</a:t>
            </a:r>
          </a:p>
          <a:p>
            <a:pPr marL="120650" indent="0">
              <a:buNone/>
            </a:pPr>
            <a:r>
              <a:rPr lang="en-US" sz="1400" noProof="1"/>
              <a:t>  else</a:t>
            </a:r>
          </a:p>
          <a:p>
            <a:pPr marL="120650" indent="0">
              <a:buNone/>
            </a:pPr>
            <a:r>
              <a:rPr lang="en-US" sz="1400" noProof="1"/>
              <a:t>    for (int i = start; i &lt; n; i++)</a:t>
            </a:r>
          </a:p>
          <a:p>
            <a:pPr marL="120650" indent="0">
              <a:buNone/>
            </a:pPr>
            <a:r>
              <a:rPr lang="en-US" sz="1400" noProof="1"/>
              <a:t>    {</a:t>
            </a:r>
          </a:p>
          <a:p>
            <a:pPr marL="120650" indent="0">
              <a:buNone/>
            </a:pPr>
            <a:r>
              <a:rPr lang="en-US" sz="1400" noProof="1"/>
              <a:t>      arr[index] = i;</a:t>
            </a:r>
          </a:p>
          <a:p>
            <a:pPr marL="120650" indent="0">
              <a:buNone/>
            </a:pPr>
            <a:r>
              <a:rPr lang="en-US" sz="1400" noProof="1"/>
              <a:t>      Comb(index + 1, i + 1);</a:t>
            </a:r>
          </a:p>
          <a:p>
            <a:pPr marL="120650" indent="0">
              <a:buNone/>
            </a:pPr>
            <a:r>
              <a:rPr lang="en-US" sz="1400" noProof="1"/>
              <a:t>    }</a:t>
            </a:r>
          </a:p>
          <a:p>
            <a:pPr marL="120650" indent="0">
              <a:buNone/>
            </a:pPr>
            <a:r>
              <a:rPr lang="en-US" sz="1400" noProof="1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24" y="2286000"/>
            <a:ext cx="143667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34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Combinations</a:t>
            </a:r>
            <a:br>
              <a:rPr lang="en-US" sz="5400" dirty="0"/>
            </a:br>
            <a:r>
              <a:rPr lang="en-US" sz="5400" dirty="0"/>
              <a:t>without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93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Definitions in Combinatorics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40A04E9-4F8B-4FCB-AC82-5E23A1859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645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Pascal's triangle shows you how many combinations of objects without</a:t>
            </a:r>
            <a:br>
              <a:rPr lang="en-US" dirty="0"/>
            </a:br>
            <a:r>
              <a:rPr lang="en-US" dirty="0"/>
              <a:t>repetition are possible</a:t>
            </a:r>
          </a:p>
          <a:p>
            <a:pPr lvl="1"/>
            <a:r>
              <a:rPr lang="en-US" dirty="0"/>
              <a:t>Go down to row "n" (the top row is 0)</a:t>
            </a:r>
          </a:p>
          <a:p>
            <a:pPr lvl="1"/>
            <a:r>
              <a:rPr lang="en-US" dirty="0"/>
              <a:t>Move along "k" places</a:t>
            </a:r>
          </a:p>
          <a:p>
            <a:pPr lvl="1"/>
            <a:r>
              <a:rPr lang="en-US" dirty="0"/>
              <a:t>The value there is your answer</a:t>
            </a:r>
          </a:p>
          <a:p>
            <a:pPr>
              <a:spcBef>
                <a:spcPts val="1200"/>
              </a:spcBef>
            </a:pPr>
            <a:r>
              <a:rPr lang="en-US" dirty="0"/>
              <a:t>Build the triangle: start with "1" at</a:t>
            </a:r>
            <a:br>
              <a:rPr lang="en-US" dirty="0"/>
            </a:br>
            <a:r>
              <a:rPr lang="en-US" dirty="0"/>
              <a:t>the top, then continue placing</a:t>
            </a:r>
            <a:br>
              <a:rPr lang="en-US" dirty="0"/>
            </a:br>
            <a:r>
              <a:rPr lang="en-US" dirty="0"/>
              <a:t>numbers below it in a triangular pattern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657600"/>
            <a:ext cx="1730646" cy="1764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876997" y="2593800"/>
                <a:ext cx="2585003" cy="86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2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bg-BG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  <m:r>
                            <a:rPr lang="bg-BG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bg-BG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97" y="2593800"/>
                <a:ext cx="2585003" cy="867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23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Triangle's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35932"/>
            <a:ext cx="9385200" cy="4635835"/>
          </a:xfrm>
        </p:spPr>
        <p:txBody>
          <a:bodyPr/>
          <a:lstStyle/>
          <a:p>
            <a:r>
              <a:rPr lang="en-US" dirty="0"/>
              <a:t>The triangle is symmetrical</a:t>
            </a:r>
          </a:p>
          <a:p>
            <a:pPr lvl="1"/>
            <a:r>
              <a:rPr lang="en-US" dirty="0"/>
              <a:t>Numbers on the left side have</a:t>
            </a:r>
            <a:br>
              <a:rPr lang="en-US" dirty="0"/>
            </a:br>
            <a:r>
              <a:rPr lang="en-US" dirty="0"/>
              <a:t>identical matching numbers on</a:t>
            </a:r>
            <a:br>
              <a:rPr lang="en-US" dirty="0"/>
            </a:br>
            <a:r>
              <a:rPr lang="en-US" dirty="0"/>
              <a:t>the right side, like a mirror image</a:t>
            </a:r>
          </a:p>
          <a:p>
            <a:pPr lvl="1"/>
            <a:endParaRPr lang="en-US" dirty="0"/>
          </a:p>
          <a:p>
            <a:r>
              <a:rPr lang="en-US" dirty="0"/>
              <a:t>Diagonals:</a:t>
            </a:r>
          </a:p>
          <a:p>
            <a:pPr lvl="1"/>
            <a:r>
              <a:rPr lang="en-US" dirty="0"/>
              <a:t>First diagonal – only “1”s</a:t>
            </a:r>
          </a:p>
          <a:p>
            <a:pPr lvl="1"/>
            <a:r>
              <a:rPr lang="en-US" dirty="0"/>
              <a:t>Second diagonal – 1, 2, 3, etc.</a:t>
            </a:r>
          </a:p>
          <a:p>
            <a:pPr lvl="1"/>
            <a:r>
              <a:rPr lang="en-US" dirty="0"/>
              <a:t>Third diagonal – triangular numbers</a:t>
            </a:r>
          </a:p>
          <a:p>
            <a:pPr lvl="1"/>
            <a:endParaRPr lang="en-US" dirty="0"/>
          </a:p>
          <a:p>
            <a:r>
              <a:rPr lang="en-US" dirty="0"/>
              <a:t>Horizontal sums: powers of 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995" y="1219200"/>
            <a:ext cx="174017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mathsisfun.com/images/pascals-triangle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55" y="5105400"/>
            <a:ext cx="1755910" cy="1288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91" y="3124200"/>
            <a:ext cx="2047875" cy="18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29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730000" y="1833376"/>
            <a:ext cx="9385200" cy="4138391"/>
          </a:xfrm>
        </p:spPr>
        <p:txBody>
          <a:bodyPr/>
          <a:lstStyle/>
          <a:p>
            <a:r>
              <a:rPr lang="en-US" noProof="1"/>
              <a:t>static decimal Binom(int n, int k) </a:t>
            </a:r>
          </a:p>
          <a:p>
            <a:r>
              <a:rPr lang="en-US" noProof="1"/>
              <a:t>{  if (k &gt; n) return 0;</a:t>
            </a:r>
          </a:p>
          <a:p>
            <a:r>
              <a:rPr lang="en-US" noProof="1"/>
              <a:t>   else if (0 == k || k == n) return 1;</a:t>
            </a:r>
          </a:p>
          <a:p>
            <a:r>
              <a:rPr lang="en-US" noProof="1"/>
              <a:t>   else return Binom(n-1, k-1) + Binom(n-1, k);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1906622" y="1257000"/>
            <a:ext cx="8686800" cy="800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Calculate using recursion: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014667" y="602812"/>
                <a:ext cx="2217210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67" y="602812"/>
                <a:ext cx="2217210" cy="576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7"/>
          <p:cNvSpPr txBox="1">
            <a:spLocks/>
          </p:cNvSpPr>
          <p:nvPr/>
        </p:nvSpPr>
        <p:spPr>
          <a:xfrm>
            <a:off x="1775200" y="3564017"/>
            <a:ext cx="8686800" cy="33855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</a:rPr>
              <a:t>Calculate using dynamic programming:</a:t>
            </a:r>
            <a:endParaRPr lang="bg-BG" sz="1600" b="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906622" y="4201316"/>
            <a:ext cx="8077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noProof="1"/>
              <a:t>decimal m[MAX], i, j;</a:t>
            </a:r>
          </a:p>
          <a:p>
            <a:r>
              <a:rPr lang="en-US" sz="1600" noProof="1"/>
              <a:t>for (i = 0; i &lt;= n; i++) {</a:t>
            </a:r>
          </a:p>
          <a:p>
            <a:r>
              <a:rPr lang="en-US" sz="1600" noProof="1"/>
              <a:t>   m[i] = 1;</a:t>
            </a:r>
          </a:p>
          <a:p>
            <a:r>
              <a:rPr lang="en-US" sz="1600" noProof="1"/>
              <a:t>   if (i &gt; 1) {</a:t>
            </a:r>
          </a:p>
          <a:p>
            <a:r>
              <a:rPr lang="en-US" sz="1600" noProof="1"/>
              <a:t>      if (k &lt; i - 1) j = k; else j = i - 1;</a:t>
            </a:r>
          </a:p>
          <a:p>
            <a:r>
              <a:rPr lang="en-US" sz="1600" noProof="1"/>
              <a:t>      for (; j &gt;= 1; j--) m[j] += m[j - 1];</a:t>
            </a:r>
          </a:p>
          <a:p>
            <a:r>
              <a:rPr lang="en-US" sz="1600" noProof="1"/>
              <a:t>   }</a:t>
            </a:r>
          </a:p>
          <a:p>
            <a:r>
              <a:rPr lang="en-US" sz="1600" noProof="1"/>
              <a:t>} // The answer is in m[k]</a:t>
            </a:r>
          </a:p>
        </p:txBody>
      </p:sp>
    </p:spTree>
    <p:extLst>
      <p:ext uri="{BB962C8B-B14F-4D97-AF65-F5344CB8AC3E}">
        <p14:creationId xmlns:p14="http://schemas.microsoft.com/office/powerpoint/2010/main" val="136547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6"/>
            <a:ext cx="9385200" cy="4776574"/>
          </a:xfrm>
        </p:spPr>
        <p:txBody>
          <a:bodyPr/>
          <a:lstStyle/>
          <a:p>
            <a:r>
              <a:rPr lang="en-US" dirty="0"/>
              <a:t>Ice-cream example</a:t>
            </a:r>
          </a:p>
          <a:p>
            <a:pPr lvl="1"/>
            <a:r>
              <a:rPr lang="en-US" dirty="0"/>
              <a:t>5 flavors of ice-cream: banana,</a:t>
            </a:r>
            <a:br>
              <a:rPr lang="en-US" dirty="0"/>
            </a:br>
            <a:r>
              <a:rPr lang="en-US" dirty="0"/>
              <a:t>chocolate, lemon, strawberry and vanilla</a:t>
            </a:r>
          </a:p>
          <a:p>
            <a:pPr lvl="1"/>
            <a:r>
              <a:rPr lang="en-US" dirty="0"/>
              <a:t>3 scoops</a:t>
            </a:r>
          </a:p>
          <a:p>
            <a:pPr lvl="1"/>
            <a:endParaRPr lang="en-US" dirty="0"/>
          </a:p>
          <a:p>
            <a:r>
              <a:rPr lang="en-US" dirty="0"/>
              <a:t>How many combinations will there be?</a:t>
            </a:r>
          </a:p>
          <a:p>
            <a:endParaRPr lang="en-US" dirty="0"/>
          </a:p>
          <a:p>
            <a:r>
              <a:rPr lang="en-US" dirty="0"/>
              <a:t>Let's use letters for the flavors: {b, c, l, s, v}</a:t>
            </a:r>
          </a:p>
          <a:p>
            <a:pPr lvl="1"/>
            <a:r>
              <a:rPr lang="en-US" dirty="0"/>
              <a:t>{c, c, c} (3 scoops of chocolate)</a:t>
            </a:r>
          </a:p>
          <a:p>
            <a:pPr lvl="1"/>
            <a:r>
              <a:rPr lang="en-US" dirty="0"/>
              <a:t>{b, l, v} (one each of banana, lemon and vanilla)</a:t>
            </a:r>
          </a:p>
          <a:p>
            <a:pPr lvl="1"/>
            <a:r>
              <a:rPr lang="en-US" dirty="0"/>
              <a:t>{b, v, v} (one of banana, two of vanilla)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976" y="4495801"/>
            <a:ext cx="1343024" cy="711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63" y="2520066"/>
            <a:ext cx="2286000" cy="710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60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13753"/>
            <a:ext cx="9385200" cy="4558014"/>
          </a:xfrm>
        </p:spPr>
        <p:txBody>
          <a:bodyPr/>
          <a:lstStyle/>
          <a:p>
            <a:r>
              <a:rPr lang="en-US" dirty="0"/>
              <a:t>Ice-cream example</a:t>
            </a:r>
          </a:p>
          <a:p>
            <a:pPr lvl="1"/>
            <a:r>
              <a:rPr lang="en-US" dirty="0"/>
              <a:t>n=5 things to choose from, choose k=3 of them</a:t>
            </a:r>
          </a:p>
          <a:p>
            <a:pPr lvl="1"/>
            <a:r>
              <a:rPr lang="en-US" dirty="0"/>
              <a:t>Order does not matter, and we can repeat</a:t>
            </a:r>
          </a:p>
          <a:p>
            <a:r>
              <a:rPr lang="en-US" dirty="0"/>
              <a:t>Think about the ice cream being in boxes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arrow means move, circle means scoop</a:t>
            </a:r>
          </a:p>
          <a:p>
            <a:pPr lvl="1"/>
            <a:r>
              <a:rPr lang="en-US" dirty="0"/>
              <a:t>{c, c, c} (3 scoops of chocolate)</a:t>
            </a:r>
          </a:p>
          <a:p>
            <a:pPr lvl="1"/>
            <a:r>
              <a:rPr lang="en-US" dirty="0"/>
              <a:t>{b, l, v} (banana, lemon, vanilla)</a:t>
            </a:r>
          </a:p>
          <a:p>
            <a:pPr lvl="1"/>
            <a:r>
              <a:rPr lang="en-US" dirty="0"/>
              <a:t>{b, v, v} (banana, two of vanilla)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25" y="4520728"/>
            <a:ext cx="234819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24" y="5142309"/>
            <a:ext cx="2348193" cy="31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17" y="5763982"/>
            <a:ext cx="2347200" cy="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99" y="3316593"/>
            <a:ext cx="2400689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53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</a:t>
            </a:r>
            <a:r>
              <a:rPr lang="en-US" i="1" dirty="0"/>
              <a:t>simpler</a:t>
            </a:r>
            <a:r>
              <a:rPr lang="en-US" dirty="0"/>
              <a:t> problem to solve</a:t>
            </a:r>
          </a:p>
          <a:p>
            <a:pPr lvl="1"/>
            <a:r>
              <a:rPr lang="en-US" dirty="0"/>
              <a:t>How many different ways can you arrange arrows and circles?</a:t>
            </a:r>
          </a:p>
          <a:p>
            <a:pPr lvl="1"/>
            <a:r>
              <a:rPr lang="en-US" dirty="0"/>
              <a:t>3 circles (3 scoops) and 4 arrows (we need to move 4 times to go from the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container)</a:t>
            </a:r>
          </a:p>
          <a:p>
            <a:pPr lvl="1"/>
            <a:r>
              <a:rPr lang="en-US" dirty="0"/>
              <a:t>There are </a:t>
            </a:r>
            <a:r>
              <a:rPr lang="en-US" i="1" dirty="0"/>
              <a:t>k + (n-1)</a:t>
            </a:r>
            <a:r>
              <a:rPr lang="en-US" dirty="0"/>
              <a:t> positions, and we want to choose k of them to have circles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67000" y="5105400"/>
                <a:ext cx="6934200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05400"/>
                <a:ext cx="6934200" cy="576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Generate Combinations</a:t>
            </a:r>
            <a:br>
              <a:rPr lang="en-US" sz="3600" dirty="0"/>
            </a:br>
            <a:r>
              <a:rPr lang="en-US" sz="3600" dirty="0"/>
              <a:t>with 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en-US" sz="1400" noProof="1"/>
              <a:t>static void Main()</a:t>
            </a:r>
          </a:p>
          <a:p>
            <a:pPr marL="120650" indent="0">
              <a:buNone/>
            </a:pPr>
            <a:r>
              <a:rPr lang="en-US" sz="1400" noProof="1"/>
              <a:t>{</a:t>
            </a:r>
          </a:p>
          <a:p>
            <a:pPr marL="120650" indent="0">
              <a:buNone/>
            </a:pPr>
            <a:r>
              <a:rPr lang="en-US" sz="1400" noProof="1"/>
              <a:t>  Comb(0, 0);</a:t>
            </a:r>
          </a:p>
          <a:p>
            <a:pPr marL="120650" indent="0">
              <a:buNone/>
            </a:pPr>
            <a:r>
              <a:rPr lang="en-US" sz="1400" noProof="1"/>
              <a:t>}</a:t>
            </a:r>
          </a:p>
          <a:p>
            <a:pPr marL="120650" indent="0">
              <a:buNone/>
            </a:pPr>
            <a:endParaRPr lang="en-US" sz="1400" noProof="1"/>
          </a:p>
          <a:p>
            <a:pPr marL="120650" indent="0">
              <a:buNone/>
            </a:pPr>
            <a:r>
              <a:rPr lang="en-US" sz="1400" noProof="1"/>
              <a:t>static void CombReps(int index, int start)</a:t>
            </a:r>
          </a:p>
          <a:p>
            <a:pPr marL="120650" indent="0">
              <a:buNone/>
            </a:pPr>
            <a:r>
              <a:rPr lang="en-US" sz="1400" noProof="1"/>
              <a:t>{</a:t>
            </a:r>
          </a:p>
          <a:p>
            <a:pPr marL="120650" indent="0">
              <a:buNone/>
            </a:pPr>
            <a:r>
              <a:rPr lang="en-US" sz="1400" noProof="1"/>
              <a:t>  if (index &gt;= k)</a:t>
            </a:r>
          </a:p>
          <a:p>
            <a:pPr marL="120650" indent="0">
              <a:buNone/>
            </a:pPr>
            <a:r>
              <a:rPr lang="en-US" sz="1400" noProof="1"/>
              <a:t>    PrintVariations();</a:t>
            </a:r>
          </a:p>
          <a:p>
            <a:pPr marL="120650" indent="0">
              <a:buNone/>
            </a:pPr>
            <a:r>
              <a:rPr lang="en-US" sz="1400" noProof="1"/>
              <a:t>  else</a:t>
            </a:r>
          </a:p>
          <a:p>
            <a:pPr marL="120650" indent="0">
              <a:buNone/>
            </a:pPr>
            <a:r>
              <a:rPr lang="en-US" sz="1400" noProof="1"/>
              <a:t>    for (int i = start; i &lt; n; i++)</a:t>
            </a:r>
          </a:p>
          <a:p>
            <a:pPr marL="120650" indent="0">
              <a:buNone/>
            </a:pPr>
            <a:r>
              <a:rPr lang="en-US" sz="1400" noProof="1"/>
              <a:t>    {</a:t>
            </a:r>
          </a:p>
          <a:p>
            <a:pPr marL="120650" indent="0">
              <a:buNone/>
            </a:pPr>
            <a:r>
              <a:rPr lang="en-US" sz="1400" noProof="1"/>
              <a:t>      arr[index] = i;</a:t>
            </a:r>
          </a:p>
          <a:p>
            <a:pPr marL="120650" indent="0">
              <a:buNone/>
            </a:pPr>
            <a:r>
              <a:rPr lang="en-US" sz="1400" noProof="1"/>
              <a:t>      CombReps(index + 1, i);</a:t>
            </a:r>
          </a:p>
          <a:p>
            <a:pPr marL="120650" indent="0">
              <a:buNone/>
            </a:pPr>
            <a:r>
              <a:rPr lang="en-US" sz="1400" noProof="1"/>
              <a:t>    }</a:t>
            </a:r>
          </a:p>
          <a:p>
            <a:pPr marL="120650" indent="0">
              <a:buNone/>
            </a:pPr>
            <a:r>
              <a:rPr lang="en-US" sz="1400" noProof="1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84" y="1447800"/>
            <a:ext cx="90393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77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Generating Combinations</a:t>
            </a:r>
            <a:br>
              <a:rPr lang="en-US" sz="5400" dirty="0"/>
            </a:br>
            <a:r>
              <a:rPr lang="en-US" sz="5400" dirty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184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the number of permutations, variations, combinations</a:t>
            </a:r>
          </a:p>
          <a:p>
            <a:pPr lvl="1"/>
            <a:r>
              <a:rPr lang="en-US" dirty="0"/>
              <a:t>Use the well known formulas: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8077200" cy="3466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36470" y="62484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Source: </a:t>
            </a: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http://users.telenet.be/vdmoortel/dirk/Maths/PermVarComb.html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2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6201285" cy="3881700"/>
          </a:xfrm>
        </p:spPr>
        <p:txBody>
          <a:bodyPr/>
          <a:lstStyle/>
          <a:p>
            <a:r>
              <a:rPr lang="en-US" dirty="0"/>
              <a:t>Gray code (a.k.a. reflected binary code) is a binary numeral  system where two successive </a:t>
            </a:r>
            <a:br>
              <a:rPr lang="en-US" dirty="0"/>
            </a:br>
            <a:r>
              <a:rPr lang="en-US" dirty="0"/>
              <a:t>values differ by only one bit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https://en.wikipedia.org/wiki/Gray_code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13682"/>
              </p:ext>
            </p:extLst>
          </p:nvPr>
        </p:nvGraphicFramePr>
        <p:xfrm>
          <a:off x="8153400" y="1143000"/>
          <a:ext cx="2819400" cy="4648200"/>
        </p:xfrm>
        <a:graphic>
          <a:graphicData uri="http://schemas.openxmlformats.org/drawingml/2006/table">
            <a:tbl>
              <a:tblPr/>
              <a:tblGrid>
                <a:gridCol w="151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00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Gray code by bit width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4-bit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400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bg-BG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0000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0001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0011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0010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0110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0111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0101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0100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1100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1101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1111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1110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1010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1011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1001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700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b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bg-BG" sz="16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72910"/>
              </p:ext>
            </p:extLst>
          </p:nvPr>
        </p:nvGraphicFramePr>
        <p:xfrm>
          <a:off x="2169268" y="4048779"/>
          <a:ext cx="3505200" cy="2185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Gray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9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Combinatorics</a:t>
            </a:r>
            <a:r>
              <a:rPr lang="en-US" dirty="0"/>
              <a:t> is a branch of mathematics</a:t>
            </a:r>
          </a:p>
          <a:p>
            <a:pPr lvl="1"/>
            <a:r>
              <a:rPr lang="en-US" dirty="0"/>
              <a:t>Concerning the study of finite or countable discrete structures</a:t>
            </a:r>
          </a:p>
          <a:p>
            <a:pPr lvl="1"/>
            <a:endParaRPr lang="en-US" dirty="0"/>
          </a:p>
          <a:p>
            <a:r>
              <a:rPr lang="en-US" dirty="0"/>
              <a:t>Combinatorial problems arise in many areas of pure mathematics</a:t>
            </a:r>
          </a:p>
          <a:p>
            <a:pPr lvl="1"/>
            <a:r>
              <a:rPr lang="en-US" dirty="0"/>
              <a:t>Notably in algebra, probability</a:t>
            </a:r>
            <a:br>
              <a:rPr lang="en-US" dirty="0"/>
            </a:br>
            <a:r>
              <a:rPr lang="en-US" dirty="0"/>
              <a:t>theory, topology, geometry,</a:t>
            </a:r>
            <a:br>
              <a:rPr lang="en-US" dirty="0"/>
            </a:br>
            <a:r>
              <a:rPr lang="en-US" dirty="0"/>
              <a:t>physics, chemistry, biology, etc.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6550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 – Source Code 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9385200" cy="4525588"/>
          </a:xfrm>
        </p:spPr>
        <p:txBody>
          <a:bodyPr/>
          <a:lstStyle/>
          <a:p>
            <a:pPr marL="120650" indent="0">
              <a:buNone/>
            </a:pPr>
            <a:r>
              <a:rPr lang="en-US" sz="1400" noProof="1"/>
              <a:t>static int n = 4, a[1000], i;</a:t>
            </a:r>
          </a:p>
          <a:p>
            <a:pPr marL="120650" indent="0">
              <a:buNone/>
            </a:pPr>
            <a:r>
              <a:rPr lang="en-US" sz="1400" noProof="1"/>
              <a:t>static void Print()</a:t>
            </a:r>
          </a:p>
          <a:p>
            <a:pPr marL="120650" indent="0">
              <a:buNone/>
            </a:pPr>
            <a:r>
              <a:rPr lang="en-US" sz="1400" noProof="1"/>
              <a:t>{  for (i = n; i &gt;= 1; i--) Console.Write("{0} ", a[i]);</a:t>
            </a:r>
          </a:p>
          <a:p>
            <a:pPr marL="120650" indent="0">
              <a:buNone/>
            </a:pPr>
            <a:r>
              <a:rPr lang="en-US" sz="1400" noProof="1"/>
              <a:t>   Console.WriteLine();</a:t>
            </a:r>
          </a:p>
          <a:p>
            <a:pPr marL="120650" indent="0">
              <a:buNone/>
            </a:pPr>
            <a:r>
              <a:rPr lang="en-US" sz="1400" noProof="1"/>
              <a:t>}</a:t>
            </a:r>
          </a:p>
          <a:p>
            <a:pPr marL="120650" indent="0">
              <a:buNone/>
            </a:pPr>
            <a:r>
              <a:rPr lang="en-US" sz="1400" noProof="1"/>
              <a:t>static void Backgray(int k)</a:t>
            </a:r>
          </a:p>
          <a:p>
            <a:pPr marL="120650" indent="0">
              <a:buNone/>
            </a:pPr>
            <a:r>
              <a:rPr lang="en-US" sz="1400" noProof="1"/>
              <a:t>{  if (0 == k) { Print(); return; }</a:t>
            </a:r>
          </a:p>
          <a:p>
            <a:pPr marL="120650" indent="0">
              <a:buNone/>
            </a:pPr>
            <a:r>
              <a:rPr lang="en-US" sz="1400" noProof="1"/>
              <a:t>   a[k] = 1;  Forwgray(k - 1);</a:t>
            </a:r>
          </a:p>
          <a:p>
            <a:pPr marL="120650" indent="0">
              <a:buNone/>
            </a:pPr>
            <a:r>
              <a:rPr lang="en-US" sz="1400" noProof="1"/>
              <a:t>   a[k] = 0;  Backgray(k - 1);</a:t>
            </a:r>
          </a:p>
          <a:p>
            <a:pPr marL="120650" indent="0">
              <a:buNone/>
            </a:pPr>
            <a:r>
              <a:rPr lang="en-US" sz="1400" noProof="1"/>
              <a:t>}</a:t>
            </a:r>
          </a:p>
          <a:p>
            <a:pPr marL="120650" indent="0">
              <a:buNone/>
            </a:pPr>
            <a:r>
              <a:rPr lang="en-US" sz="1400" noProof="1"/>
              <a:t>static void Forwgray(int k)</a:t>
            </a:r>
          </a:p>
          <a:p>
            <a:pPr marL="120650" indent="0">
              <a:buNone/>
            </a:pPr>
            <a:r>
              <a:rPr lang="en-US" sz="1400" noProof="1"/>
              <a:t>{  if (0 == k) { Print(); return; }</a:t>
            </a:r>
          </a:p>
          <a:p>
            <a:pPr marL="120650" indent="0">
              <a:buNone/>
            </a:pPr>
            <a:r>
              <a:rPr lang="en-US" sz="1400" noProof="1"/>
              <a:t>   a[k] = 0;  Forwgray(k - 1);</a:t>
            </a:r>
          </a:p>
          <a:p>
            <a:pPr marL="120650" indent="0">
              <a:buNone/>
            </a:pPr>
            <a:r>
              <a:rPr lang="en-US" sz="1400" noProof="1"/>
              <a:t>   a[k] = 1;  Backgray(k - 1);</a:t>
            </a:r>
          </a:p>
          <a:p>
            <a:pPr marL="120650" indent="0">
              <a:buNone/>
            </a:pPr>
            <a:r>
              <a:rPr lang="en-US" sz="1400" noProof="1"/>
              <a:t>}</a:t>
            </a:r>
          </a:p>
          <a:p>
            <a:pPr marL="120650" indent="0">
              <a:buNone/>
            </a:pPr>
            <a:r>
              <a:rPr lang="en-US" sz="1400" noProof="1"/>
              <a:t>static int Main() { Forwgray(n); return 0; }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2637692"/>
            <a:ext cx="1076325" cy="3311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738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Gray Code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604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"My fruit salad is a combination of grapes, strawberries and bananas"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don't care what order</a:t>
            </a:r>
            <a:br>
              <a:rPr lang="en-US" dirty="0"/>
            </a:br>
            <a:r>
              <a:rPr lang="en-US" dirty="0"/>
              <a:t>the fruits are in</a:t>
            </a:r>
          </a:p>
          <a:p>
            <a:pPr lvl="2"/>
            <a:r>
              <a:rPr lang="en-US" dirty="0"/>
              <a:t>"</a:t>
            </a:r>
            <a:r>
              <a:rPr lang="en-US" i="1" dirty="0"/>
              <a:t>bananas, grapes</a:t>
            </a:r>
            <a:br>
              <a:rPr lang="en-US" i="1" dirty="0"/>
            </a:br>
            <a:r>
              <a:rPr lang="en-US" i="1" dirty="0"/>
              <a:t>and strawberries</a:t>
            </a:r>
            <a:r>
              <a:rPr lang="en-US" dirty="0"/>
              <a:t>" or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grapes, bananas and</a:t>
            </a:r>
            <a:br>
              <a:rPr lang="en-US" i="1" dirty="0"/>
            </a:br>
            <a:r>
              <a:rPr lang="en-US" i="1" dirty="0"/>
              <a:t>strawberries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it </a:t>
            </a:r>
            <a:r>
              <a:rPr lang="en-US" dirty="0"/>
              <a:t>is</a:t>
            </a:r>
            <a:br>
              <a:rPr lang="en-US" dirty="0"/>
            </a:br>
            <a:r>
              <a:rPr lang="en-US" dirty="0"/>
              <a:t>the same salad</a:t>
            </a:r>
          </a:p>
          <a:p>
            <a:pPr lvl="2"/>
            <a:endParaRPr lang="en-US" dirty="0"/>
          </a:p>
          <a:p>
            <a:r>
              <a:rPr lang="en-US" dirty="0"/>
              <a:t>If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doesn't </a:t>
            </a:r>
            <a:r>
              <a:rPr lang="en-US" dirty="0"/>
              <a:t>matter, it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/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i="1" dirty="0"/>
              <a:t>"The combination to the safe is 4385"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Now we do care about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i="1" dirty="0"/>
              <a:t>8453</a:t>
            </a:r>
            <a:r>
              <a:rPr lang="en-US" dirty="0"/>
              <a:t>" would not work, nor would "</a:t>
            </a:r>
            <a:r>
              <a:rPr lang="en-US" i="1" dirty="0"/>
              <a:t>4538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has to be exactly </a:t>
            </a:r>
            <a:r>
              <a:rPr lang="en-US" i="1" dirty="0"/>
              <a:t>4-3-8-5</a:t>
            </a:r>
          </a:p>
          <a:p>
            <a:pPr lvl="1"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 matter </a:t>
            </a:r>
            <a:r>
              <a:rPr lang="en-US" dirty="0"/>
              <a:t>it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permutation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permutation / variation is an ordered Combination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Easy to remember: "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ermutation ...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osition"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9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factorial function (</a:t>
            </a:r>
            <a:r>
              <a:rPr lang="en-US" dirty="0">
                <a:solidFill>
                  <a:schemeClr val="accent4"/>
                </a:solidFill>
              </a:rPr>
              <a:t>!</a:t>
            </a:r>
            <a:r>
              <a:rPr lang="en-US" dirty="0"/>
              <a:t>) just means to multiply a series of descending natural numbers</a:t>
            </a:r>
          </a:p>
          <a:p>
            <a:pPr lvl="1"/>
            <a:r>
              <a:rPr lang="en-US" dirty="0"/>
              <a:t>n! = n × (n-1)!</a:t>
            </a:r>
          </a:p>
          <a:p>
            <a:pPr lvl="2"/>
            <a:r>
              <a:rPr lang="en-US" dirty="0"/>
              <a:t>1! = 1, 0! = 1</a:t>
            </a:r>
          </a:p>
          <a:p>
            <a:pPr lvl="2"/>
            <a:r>
              <a:rPr lang="en-US" dirty="0"/>
              <a:t>4! = 4 × 3 × 2 × 1 = 24</a:t>
            </a:r>
          </a:p>
          <a:p>
            <a:pPr lvl="2"/>
            <a:r>
              <a:rPr lang="en-US" dirty="0"/>
              <a:t>7! = 7 × 6 × 5 × 4 × 3 × 2 × 1 = 5040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56" y="2934529"/>
            <a:ext cx="1905000" cy="1174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11" y="5132629"/>
            <a:ext cx="4572000" cy="12003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Factorial - Source code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30000" y="1811723"/>
            <a:ext cx="9385200" cy="3881700"/>
          </a:xfrm>
        </p:spPr>
        <p:txBody>
          <a:bodyPr/>
          <a:lstStyle/>
          <a:p>
            <a:pPr marL="120650" indent="0">
              <a:buNone/>
            </a:pPr>
            <a:r>
              <a:rPr lang="en-US" dirty="0"/>
              <a:t>static long Factorial(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120650" indent="0">
              <a:buNone/>
            </a:pPr>
            <a:r>
              <a:rPr lang="en-US" dirty="0"/>
              <a:t>{</a:t>
            </a:r>
          </a:p>
          <a:p>
            <a:pPr marL="120650" indent="0">
              <a:buNone/>
            </a:pPr>
            <a:r>
              <a:rPr lang="en-US" dirty="0"/>
              <a:t>    long result = 1;</a:t>
            </a:r>
          </a:p>
          <a:p>
            <a:pPr marL="120650" indent="0">
              <a:buNone/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20650" indent="0">
              <a:buNone/>
            </a:pPr>
            <a:r>
              <a:rPr lang="en-US" dirty="0"/>
              <a:t>        result = result *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120650" indent="0">
              <a:buNone/>
            </a:pPr>
            <a:r>
              <a:rPr lang="en-US" dirty="0"/>
              <a:t>    return result;</a:t>
            </a:r>
          </a:p>
          <a:p>
            <a:pPr marL="12065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587328" y="4371893"/>
            <a:ext cx="8382000" cy="529335"/>
          </a:xfrm>
        </p:spPr>
        <p:txBody>
          <a:bodyPr wrap="square">
            <a:spAutoFit/>
          </a:bodyPr>
          <a:lstStyle/>
          <a:p>
            <a:pPr marL="120650" indent="0">
              <a:buNone/>
            </a:pPr>
            <a:r>
              <a:rPr lang="en-US" sz="1600" dirty="0"/>
              <a:t>Factorial – iterative</a:t>
            </a:r>
            <a:endParaRPr lang="bg-BG" sz="1600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1730000" y="1295491"/>
            <a:ext cx="8382000" cy="51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Factorial – recursive</a:t>
            </a:r>
            <a:endParaRPr lang="bg-BG" sz="1600" b="0" dirty="0">
              <a:solidFill>
                <a:schemeClr val="bg1"/>
              </a:solidFill>
            </a:endParaRP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1905000" y="4954759"/>
            <a:ext cx="8382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long Factorial(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 == 0) return 1;</a:t>
            </a:r>
          </a:p>
          <a:p>
            <a:r>
              <a:rPr lang="en-US" dirty="0"/>
              <a:t>    return Factorial(n - 1) * 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2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F7B5C1B-B602-46D9-88FE-AD5692515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31164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2693</Words>
  <Application>Microsoft Office PowerPoint</Application>
  <PresentationFormat>Widescreen</PresentationFormat>
  <Paragraphs>396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Consolas</vt:lpstr>
      <vt:lpstr>Cambria Math</vt:lpstr>
      <vt:lpstr>Calibri</vt:lpstr>
      <vt:lpstr>Lato</vt:lpstr>
      <vt:lpstr>Arial</vt:lpstr>
      <vt:lpstr>Wingdings 2</vt:lpstr>
      <vt:lpstr>Corbel</vt:lpstr>
      <vt:lpstr>Montserrat</vt:lpstr>
      <vt:lpstr>Focus</vt:lpstr>
      <vt:lpstr>Combinatorics</vt:lpstr>
      <vt:lpstr>Table of Contents</vt:lpstr>
      <vt:lpstr>Definitions in Combinatorics</vt:lpstr>
      <vt:lpstr>Combinatorics</vt:lpstr>
      <vt:lpstr>Combinations</vt:lpstr>
      <vt:lpstr>Permutations / Variations</vt:lpstr>
      <vt:lpstr>Factorial</vt:lpstr>
      <vt:lpstr>Factorial - Source code</vt:lpstr>
      <vt:lpstr>Variations</vt:lpstr>
      <vt:lpstr>Variations</vt:lpstr>
      <vt:lpstr>Variations (2)</vt:lpstr>
      <vt:lpstr>Generating Variations</vt:lpstr>
      <vt:lpstr>Variations with Repetitions</vt:lpstr>
      <vt:lpstr>Variations without Repetition</vt:lpstr>
      <vt:lpstr>Variations without Repetition</vt:lpstr>
      <vt:lpstr>Generating Variations without Repetitions</vt:lpstr>
      <vt:lpstr>Variations without Repetitions</vt:lpstr>
      <vt:lpstr>Permutations</vt:lpstr>
      <vt:lpstr>Permutations</vt:lpstr>
      <vt:lpstr>Generating Permutations</vt:lpstr>
      <vt:lpstr>Generating Permutations</vt:lpstr>
      <vt:lpstr>Permutations with Repetitions</vt:lpstr>
      <vt:lpstr>Generating Permutations with Repetitions</vt:lpstr>
      <vt:lpstr>Generating Permutations with Repetitions</vt:lpstr>
      <vt:lpstr>Combinations</vt:lpstr>
      <vt:lpstr>Combinations</vt:lpstr>
      <vt:lpstr>Combinations without Repetition</vt:lpstr>
      <vt:lpstr>Generate Combinations without Repetitions</vt:lpstr>
      <vt:lpstr>Combinations without Repetitions</vt:lpstr>
      <vt:lpstr>Pascal's Triangle</vt:lpstr>
      <vt:lpstr>Pascal's Triangle's (2)</vt:lpstr>
      <vt:lpstr>Binomial Coefficients</vt:lpstr>
      <vt:lpstr>Combinations with Repetition</vt:lpstr>
      <vt:lpstr>Combinations with Repetition</vt:lpstr>
      <vt:lpstr>Combinations with Repetition</vt:lpstr>
      <vt:lpstr>Generate Combinations with Repetitions</vt:lpstr>
      <vt:lpstr>Generating Combinations with Repetitions</vt:lpstr>
      <vt:lpstr>Combinatorial Formulas</vt:lpstr>
      <vt:lpstr>Gray Code</vt:lpstr>
      <vt:lpstr>Gray Code – Source Code </vt:lpstr>
      <vt:lpstr>Gray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176</cp:revision>
  <dcterms:modified xsi:type="dcterms:W3CDTF">2022-03-30T13:29:10Z</dcterms:modified>
</cp:coreProperties>
</file>