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orbel" panose="020B0503020204020204" pitchFamily="34" charset="0"/>
      <p:regular r:id="rId55"/>
      <p:bold r:id="rId56"/>
      <p:italic r:id="rId57"/>
      <p:boldItalic r:id="rId58"/>
    </p:embeddedFont>
    <p:embeddedFont>
      <p:font typeface="Lato" panose="020F0502020204030203" pitchFamily="34" charset="0"/>
      <p:regular r:id="rId59"/>
      <p:bold r:id="rId60"/>
      <p:italic r:id="rId61"/>
      <p:boldItalic r:id="rId62"/>
    </p:embeddedFont>
    <p:embeddedFont>
      <p:font typeface="Montserrat" panose="00000500000000000000" pitchFamily="2" charset="-52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5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8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hansaeed.com/gethashcode-made-easy/" TargetMode="External"/><Relationship Id="rId2" Type="http://schemas.openxmlformats.org/officeDocument/2006/relationships/hyperlink" Target="https://stackoverflow.com/questions/263400/what-is-the-best-algorithm-for-overriding-gethashcode/263416#26341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Dictionaries,</a:t>
            </a:r>
            <a:br>
              <a:rPr lang="en-US" sz="4800" dirty="0"/>
            </a:br>
            <a:r>
              <a:rPr lang="en-US" sz="4800" dirty="0"/>
              <a:t>Hash 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Dictionaries, Hash Tables, Hashing, Collisions, Sets</a:t>
            </a:r>
          </a:p>
        </p:txBody>
      </p:sp>
    </p:spTree>
    <p:extLst>
      <p:ext uri="{BB962C8B-B14F-4D97-AF65-F5344CB8AC3E}">
        <p14:creationId xmlns:p14="http://schemas.microsoft.com/office/powerpoint/2010/main" val="31450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tables work quite well (fast)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556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h("Mimi") = 1	</a:t>
            </a:r>
            <a:endParaRPr lang="en-US" sz="2400" noProof="1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h("Lili") = m-1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3688561" y="2307266"/>
            <a:ext cx="1466051" cy="45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3706811" y="2352914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6424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064102" y="466503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065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6424463" y="5084135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6424463" y="5817560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6065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5628944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5197144" y="4657097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5198731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5628943" y="5084135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9545639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9185276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9185276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9545638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7975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472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7613353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97144" y="2099705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7239000" y="1295401"/>
            <a:ext cx="3993204" cy="932525"/>
          </a:xfrm>
          <a:prstGeom prst="wedgeRoundRectCallout">
            <a:avLst>
              <a:gd name="adj1" fmla="val -66360"/>
              <a:gd name="adj2" fmla="val 1557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4453269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4453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40369" y="3581401"/>
            <a:ext cx="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7979734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359479" y="2117225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383761" y="2668347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Hash tables are the most efficient implementation of ADT "dictionary“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Amortized 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Finding an element in array of 1 000 000 elements takes average 500 000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8425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59148"/>
            <a:ext cx="9385200" cy="4873851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hash table</a:t>
            </a:r>
            <a:endParaRPr lang="en-US" sz="3000" dirty="0"/>
          </a:p>
          <a:p>
            <a:pPr marL="781050" lvl="1">
              <a:lnSpc>
                <a:spcPct val="98000"/>
              </a:lnSpc>
            </a:pPr>
            <a:r>
              <a:rPr lang="en-US" dirty="0"/>
              <a:t>The size is dynamically increased as needed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Contains a collection of key-value pairs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Collisions are resolved by chaining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Elements have almost random order</a:t>
            </a:r>
          </a:p>
          <a:p>
            <a:pPr marL="1073150" lvl="2">
              <a:lnSpc>
                <a:spcPct val="98000"/>
              </a:lnSpc>
            </a:pPr>
            <a:r>
              <a:rPr lang="en-US" dirty="0"/>
              <a:t>Ordered by the hash code of the key</a:t>
            </a:r>
          </a:p>
          <a:p>
            <a:pPr marL="1073150" lvl="2">
              <a:lnSpc>
                <a:spcPct val="98000"/>
              </a:lnSpc>
            </a:pP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relies on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for comparing the keys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for calculating the hash codes of the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1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08306"/>
            <a:ext cx="9385200" cy="4363461"/>
          </a:xfrm>
        </p:spPr>
        <p:txBody>
          <a:bodyPr/>
          <a:lstStyle/>
          <a:p>
            <a:r>
              <a:rPr lang="en-US" dirty="0"/>
              <a:t>Major operations: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/>
              <a:t> – adds an element with the specified key and value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/>
              <a:t> – removes the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/>
              <a:t> – get / add / replace of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/>
              <a:t> – returns a collection of the keys</a:t>
            </a:r>
          </a:p>
          <a:p>
            <a:pPr marL="781050"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/>
              <a:t> – returns a collection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25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3387" indent="-323850"/>
            <a:r>
              <a:rPr lang="en-US" dirty="0"/>
              <a:t>Major operations:</a:t>
            </a:r>
            <a:endParaRPr lang="en-US" noProof="1">
              <a:latin typeface="Courier New" pitchFamily="49" charset="0"/>
            </a:endParaRP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/>
              <a:t> – checks whether the dictionary contains given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ContainsValue(TValue)</a:t>
            </a:r>
            <a:r>
              <a:rPr lang="en-US" dirty="0"/>
              <a:t> – checks whether the dictionary contains given value</a:t>
            </a:r>
          </a:p>
          <a:p>
            <a:pPr marL="1073150" lvl="2"/>
            <a:r>
              <a:rPr lang="en-US" dirty="0"/>
              <a:t>Warning: slow operation – O(n)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/>
            <a:r>
              <a:rPr lang="en-US" dirty="0"/>
              <a:t>If the key is found, returns it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/>
          </a:p>
          <a:p>
            <a:pPr marL="1073150" lvl="2"/>
            <a:r>
              <a:rPr lang="en-US" dirty="0"/>
              <a:t>Otherwise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99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1978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0957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noProof="1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3200" noProof="1"/>
              <a:t>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200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Sets: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200" dirty="0"/>
              <a:t> and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32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6934200" cy="838200"/>
          </a:xfrm>
        </p:spPr>
        <p:txBody>
          <a:bodyPr/>
          <a:lstStyle/>
          <a:p>
            <a:r>
              <a:rPr lang="en-US" dirty="0"/>
              <a:t>Counting the Words 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062163" y="1219200"/>
            <a:ext cx="93710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3850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sz="2400" dirty="0"/>
              <a:t>Data structures can be nested, e.g. dictionary of lists: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6934200" cy="838200"/>
          </a:xfrm>
        </p:spPr>
        <p:txBody>
          <a:bodyPr/>
          <a:lstStyle/>
          <a:p>
            <a:r>
              <a:rPr lang="en-US" dirty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116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0131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Tree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600" y="5233233"/>
            <a:ext cx="5153996" cy="674700"/>
          </a:xfrm>
        </p:spPr>
        <p:txBody>
          <a:bodyPr/>
          <a:lstStyle/>
          <a:p>
            <a:r>
              <a:rPr lang="en-US" noProof="1"/>
              <a:t>The Sorted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 </a:t>
            </a:r>
            <a:r>
              <a:rPr lang="en-US" dirty="0"/>
              <a:t>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2448" y="3365912"/>
            <a:ext cx="2914125" cy="17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>
                <a:latin typeface="Consolas" pitchFamily="49" charset="0"/>
                <a:cs typeface="Consolas" pitchFamily="49" charset="0"/>
              </a:rPr>
            </a:br>
            <a:r>
              <a:rPr lang="en-US" noProof="1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implements the ADT "dictionary" as 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Elements are arranged in the tree, ordered by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/ Find / Delete perform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000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000" dirty="0"/>
              <a:t> operations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Otherwise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– it has better performance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02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730000" y="1463214"/>
            <a:ext cx="1004046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new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'.’);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9855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600"/>
              </a:lnSpc>
            </a:pPr>
            <a:r>
              <a:rPr lang="en-US" noProof="1"/>
              <a:t>Comparing Dictionary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Using custom key classes in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relies on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/>
              <a:t> – for comparing the keys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sz="1600" dirty="0"/>
              <a:t> </a:t>
            </a:r>
            <a:r>
              <a:rPr lang="bg-BG" sz="1600" dirty="0"/>
              <a:t>–</a:t>
            </a:r>
            <a:r>
              <a:rPr lang="en-US" sz="1600" dirty="0"/>
              <a:t> for calculating the hash codes of the keys</a:t>
            </a:r>
          </a:p>
          <a:p>
            <a:pPr>
              <a:lnSpc>
                <a:spcPct val="90000"/>
              </a:lnSpc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1800" dirty="0"/>
              <a:t> relies on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sz="1800" dirty="0"/>
              <a:t> for ordering the keys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Built-in types like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dirty="0"/>
              <a:t> already implement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Other types used when used as dictionary keys should provide custom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6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66154"/>
            <a:ext cx="1029831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https://stackoverflow.com/questions/263400/what-is-the-best-algorithm-for-overriding-gethashcode/263416#263416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https://rehansaeed.com/gethashcode-made-easy/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9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+mn-lt"/>
                <a:cs typeface="Consolas" pitchFamily="49" charset="0"/>
              </a:rPr>
              <a:t>Implementing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31686"/>
            <a:ext cx="791911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5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Sets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212715"/>
            <a:ext cx="9385200" cy="5337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abstract data type (ADT)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keeps a set of elements with </a:t>
            </a:r>
            <a:r>
              <a:rPr lang="en-US" sz="2000" b="1" u="sng" dirty="0"/>
              <a:t>no duplicates</a:t>
            </a:r>
            <a:endParaRPr lang="en-US" sz="1800" b="1" u="sng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with duplicates are also known as ADT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2000" dirty="0"/>
              <a:t>"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List, array, hash table, balanced tree, ...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24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5817" y="1798406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1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/>
              <a:t> implements ADT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in no particular order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100" dirty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/>
              <a:t> – performs union / intersection with another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14108" y="1558046"/>
            <a:ext cx="7920036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163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5"/>
            <a:ext cx="9385200" cy="4776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2000" dirty="0"/>
              <a:t> implements ADT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Elements are sorted in increasing order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4564" y="3505200"/>
            <a:ext cx="7767636" cy="2408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210804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2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0783"/>
            <a:ext cx="9385200" cy="4570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Very fast add / find / delete – O(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Hash-table or balanced tree implementations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18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9991"/>
            <a:ext cx="9385200" cy="4661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abstract data type (ADT)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24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Also known as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000" dirty="0"/>
              <a:t>" or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List, array, hash table, balanced tree, ...</a:t>
            </a:r>
            <a:endParaRPr lang="en-US" sz="2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1543" y="2778869"/>
            <a:ext cx="2736423" cy="2693444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177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96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64596"/>
            <a:ext cx="9385200" cy="5252936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Write a program that counts in a given array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/>
              <a:t> values the number of occurrences of each value. 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000" dirty="0"/>
              <a:t>.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/>
              <a:t>Example: array = {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}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000" dirty="0">
                <a:sym typeface="Wingdings" pitchFamily="2" charset="2"/>
              </a:rPr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endParaRPr lang="en-US" sz="2000" dirty="0">
              <a:sym typeface="Wingdings" pitchFamily="2" charset="2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000" dirty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/>
              <a:t>{C#, SQL, PHP, PHP, SQL, SQL } </a:t>
            </a:r>
            <a:r>
              <a:rPr lang="en-US" sz="2000" dirty="0">
                <a:sym typeface="Wingdings" pitchFamily="2" charset="2"/>
              </a:rPr>
              <a:t> {C#, SQL}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1800" dirty="0"/>
              <a:t>Write a program that counts how many times each word from given text file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1800" dirty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None/>
              <a:defRPr/>
            </a:pPr>
            <a:endParaRPr lang="en-US" sz="1600" dirty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/>
              <a:t>	this </a:t>
            </a:r>
            <a:r>
              <a:rPr lang="en-US" sz="1800" dirty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text  6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1" y="3343956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. Keep the data in array of lists of key-value pairs 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000" dirty="0"/>
              <a:t>) with initial capacity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000" dirty="0"/>
              <a:t>. When the hash table load runs over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000" dirty="0"/>
              <a:t>%, perform resizing to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 larger capacity. Implement the following methods and properties: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000" dirty="0"/>
              <a:t>. Try to make the hash table to support iterating over its elements with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/>
              <a:t>.</a:t>
            </a:r>
            <a:endParaRPr lang="bg-BG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endParaRPr lang="en-US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000" dirty="0"/>
              <a:t> using your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 to hold the elements. Implement all standard set operations like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8357"/>
            <a:ext cx="9385200" cy="460341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000" dirty="0"/>
              <a:t>* 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000" dirty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000" dirty="0"/>
              <a:t>	</a:t>
            </a:r>
            <a:r>
              <a:rPr lang="en-US" sz="1600" dirty="0"/>
              <a:t>Duplicates can occur in people names, towns and phone numbers. Write a program to read the phones file and execute a sequence of commands given in the file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1600" dirty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1600" dirty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1600" dirty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51782"/>
            <a:ext cx="756126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 Smith       	| Plovdiv  | 0888 12 34 56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Jeniffer 		| Varna    | 052 23 45 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Petkov		| Karnobat | 0899 999 888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Vladimir              	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Dictionary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74962"/>
            <a:ext cx="9385200" cy="4596805"/>
          </a:xfrm>
        </p:spPr>
        <p:txBody>
          <a:bodyPr/>
          <a:lstStyle/>
          <a:p>
            <a:r>
              <a:rPr lang="en-US" dirty="0"/>
              <a:t>Example dictionary: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7824"/>
              </p:ext>
            </p:extLst>
          </p:nvPr>
        </p:nvGraphicFramePr>
        <p:xfrm>
          <a:off x="2224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What is Hash Table? How 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of</a:t>
            </a:r>
            <a:br>
              <a:rPr lang="en-CA" dirty="0"/>
            </a:br>
            <a:r>
              <a:rPr lang="en-CA" dirty="0"/>
              <a:t>(key,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position</a:t>
            </a:r>
            <a:br>
              <a:rPr lang="en-CA" dirty="0"/>
            </a:br>
            <a:r>
              <a:rPr lang="en-CA" dirty="0"/>
              <a:t>in a table is called </a:t>
            </a:r>
            <a:r>
              <a:rPr lang="en-CA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/>
        </p:nvGraphicFramePr>
        <p:xfrm>
          <a:off x="4222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/>
        </p:nvGraphicFramePr>
        <p:xfrm>
          <a:off x="4222900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9274" y="4075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638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6121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7543799" y="5066348"/>
            <a:ext cx="3279843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2362200" y="5066348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/>
              <a:t>A hash table has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/>
              <a:t> slots, indexed from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to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/>
              <a:t>A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/>
              <a:t>For any value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/>
              <a:t> in the key range and some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/>
              <a:t> we have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/>
              <a:t> and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3918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3918100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44474" y="5029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5334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5816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472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of each 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an integer in the range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function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h(k)</a:t>
            </a:r>
            <a:r>
              <a:rPr lang="en-US" dirty="0"/>
              <a:t> 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83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2893</Words>
  <Application>Microsoft Office PowerPoint</Application>
  <PresentationFormat>Widescreen</PresentationFormat>
  <Paragraphs>439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Consolas</vt:lpstr>
      <vt:lpstr>Courier New</vt:lpstr>
      <vt:lpstr>Lato</vt:lpstr>
      <vt:lpstr>Corbel</vt:lpstr>
      <vt:lpstr>Montserrat</vt:lpstr>
      <vt:lpstr>Arial</vt:lpstr>
      <vt:lpstr>Calibri</vt:lpstr>
      <vt:lpstr>Wingdings 2</vt:lpstr>
      <vt:lpstr>Focus</vt:lpstr>
      <vt:lpstr>Dictionaries,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PowerPoint Presentation</vt:lpstr>
      <vt:lpstr>Exercises</vt:lpstr>
      <vt:lpstr>Exercises (2)</vt:lpstr>
      <vt:lpstr>Exercises (3)</vt:lpstr>
      <vt:lpstr>Exercises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104</cp:revision>
  <dcterms:modified xsi:type="dcterms:W3CDTF">2022-02-23T16:01:32Z</dcterms:modified>
</cp:coreProperties>
</file>