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301" r:id="rId2"/>
    <p:sldId id="320" r:id="rId3"/>
    <p:sldId id="534" r:id="rId4"/>
    <p:sldId id="549" r:id="rId5"/>
    <p:sldId id="550" r:id="rId6"/>
    <p:sldId id="551" r:id="rId7"/>
    <p:sldId id="556" r:id="rId8"/>
    <p:sldId id="557" r:id="rId9"/>
    <p:sldId id="553" r:id="rId10"/>
    <p:sldId id="562" r:id="rId11"/>
    <p:sldId id="545" r:id="rId12"/>
    <p:sldId id="546" r:id="rId13"/>
    <p:sldId id="559" r:id="rId14"/>
    <p:sldId id="547" r:id="rId15"/>
    <p:sldId id="560" r:id="rId16"/>
    <p:sldId id="561" r:id="rId17"/>
    <p:sldId id="558" r:id="rId18"/>
    <p:sldId id="536" r:id="rId19"/>
    <p:sldId id="537" r:id="rId20"/>
    <p:sldId id="539" r:id="rId21"/>
    <p:sldId id="554" r:id="rId22"/>
    <p:sldId id="555" r:id="rId23"/>
    <p:sldId id="563" r:id="rId24"/>
    <p:sldId id="565" r:id="rId25"/>
    <p:sldId id="564" r:id="rId26"/>
    <p:sldId id="566" r:id="rId27"/>
    <p:sldId id="567" r:id="rId28"/>
    <p:sldId id="542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Corbel" panose="020B0503020204020204" pitchFamily="34" charset="0"/>
      <p:regular r:id="rId39"/>
      <p:bold r:id="rId40"/>
      <p:italic r:id="rId41"/>
      <p:boldItalic r:id="rId42"/>
    </p:embeddedFont>
    <p:embeddedFont>
      <p:font typeface="Lato" panose="020F0502020204030203" pitchFamily="34" charset="0"/>
      <p:regular r:id="rId43"/>
      <p:bold r:id="rId44"/>
      <p:italic r:id="rId45"/>
      <p:boldItalic r:id="rId46"/>
    </p:embeddedFont>
    <p:embeddedFont>
      <p:font typeface="Montserrat" panose="00000500000000000000" pitchFamily="2" charset="-52"/>
      <p:regular r:id="rId47"/>
      <p:bold r:id="rId48"/>
      <p:italic r:id="rId49"/>
      <p:boldItalic r:id="rId50"/>
    </p:embeddedFont>
    <p:embeddedFont>
      <p:font typeface="Wingdings 2" panose="05020102010507070707" pitchFamily="18" charset="2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7100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82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" y="5496290"/>
            <a:ext cx="5320684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599" y="5801090"/>
            <a:ext cx="5320684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599" y="5121650"/>
            <a:ext cx="5320684" cy="67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112200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0249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1268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4" r:id="rId13"/>
    <p:sldLayoutId id="214748366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279185/what-is-the-use-of-observablecollection-in-net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timdetering/Wintellect.PowerColle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ope_(data_structure)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inary_heap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coretutorials.com/2021/03/17/priorityqueue-in-net/" TargetMode="External"/><Relationship Id="rId2" Type="http://schemas.openxmlformats.org/officeDocument/2006/relationships/hyperlink" Target="https://visualstudiomagazine.com/articles/2012/11/01/priority-queues-with-c.aspx?m=1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.dk/research/c5/latest/ITU-TR-2006-76.pdf" TargetMode="External"/><Relationship Id="rId2" Type="http://schemas.openxmlformats.org/officeDocument/2006/relationships/hyperlink" Target="http://www.itu.dk/research/c5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18A0-0F8A-4534-8938-ADA560DA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800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Special .NET Collections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3728" y="4662544"/>
            <a:ext cx="6613606" cy="674700"/>
          </a:xfrm>
        </p:spPr>
        <p:txBody>
          <a:bodyPr/>
          <a:lstStyle/>
          <a:p>
            <a:r>
              <a:rPr lang="en-US" dirty="0"/>
              <a:t>Live Demo</a:t>
            </a:r>
          </a:p>
          <a:p>
            <a:r>
              <a:rPr lang="en-US" sz="1100" dirty="0">
                <a:hlinkClick r:id="rId2"/>
              </a:rPr>
              <a:t>https://stackoverflow.com/questions/4279185/what-is-the-use-of-observablecollection-in-net</a:t>
            </a:r>
            <a:r>
              <a:rPr lang="en-US" sz="11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9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Wintellect Power Collections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 Source C# Implementation of All Major Data Structures: Lists, Sets, Bags, Dictionaries, etc.</a:t>
            </a:r>
          </a:p>
        </p:txBody>
      </p:sp>
    </p:spTree>
    <p:extLst>
      <p:ext uri="{BB962C8B-B14F-4D97-AF65-F5344CB8AC3E}">
        <p14:creationId xmlns:p14="http://schemas.microsoft.com/office/powerpoint/2010/main" val="286516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Wintellect Power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60187"/>
            <a:ext cx="9385200" cy="4311580"/>
          </a:xfrm>
        </p:spPr>
        <p:txBody>
          <a:bodyPr/>
          <a:lstStyle/>
          <a:p>
            <a:r>
              <a:rPr lang="en-US" sz="1600" dirty="0"/>
              <a:t>Wintellect Power Collections is powerful open-source data structure library</a:t>
            </a:r>
          </a:p>
          <a:p>
            <a:pPr lvl="1"/>
            <a:r>
              <a:rPr lang="en-US" sz="1400" dirty="0"/>
              <a:t>Download: </a:t>
            </a:r>
            <a:r>
              <a:rPr lang="fr-FR" sz="1400" dirty="0">
                <a:hlinkClick r:id="rId2"/>
              </a:rPr>
              <a:t>https://github.com/timdetering/Wintellect.PowerCollections</a:t>
            </a:r>
            <a:r>
              <a:rPr lang="fr-FR" sz="1400" dirty="0"/>
              <a:t> </a:t>
            </a:r>
          </a:p>
          <a:p>
            <a:endParaRPr lang="fr-FR" sz="1600" dirty="0"/>
          </a:p>
          <a:p>
            <a:r>
              <a:rPr lang="fr-FR" sz="1600" dirty="0" err="1"/>
              <a:t>Installing</a:t>
            </a:r>
            <a:r>
              <a:rPr lang="fr-FR" sz="1600" dirty="0"/>
              <a:t> Power Collections in Visual Studio</a:t>
            </a:r>
          </a:p>
          <a:p>
            <a:pPr lvl="1"/>
            <a:r>
              <a:rPr lang="fr-FR" sz="1400" dirty="0"/>
              <a:t>Use NuGet package manager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238" y="3874280"/>
            <a:ext cx="3010678" cy="245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89C7FC-DD2E-4C08-BF57-D8B3EF765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561" y="3700501"/>
            <a:ext cx="6640749" cy="299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3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Collections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46179"/>
            <a:ext cx="9385200" cy="45255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Bag&lt;T&gt;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 bag (multi-set) based on hash-table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Unordered collection (with duplicates)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Add / Find / Remove work in time O(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/>
              <a:t> should provide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sz="2000" dirty="0"/>
              <a:t> and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GetHashCode()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OrderedBag&lt;T&gt;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 bag (multi-set) based on balanced search tree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Add / Find / Remove work in time O(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log(N)</a:t>
            </a:r>
            <a:r>
              <a:rPr lang="en-US" sz="2000" dirty="0"/>
              <a:t>)</a:t>
            </a:r>
            <a:endParaRPr lang="bg-BG" sz="20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/>
              <a:t> should implement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8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Collections Classes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66672"/>
            <a:ext cx="9385200" cy="430509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Set&lt;T&gt;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A set based on hash-table (no duplicates)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Add / Find / Remove work in time O(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Like .NET’s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OrderedSet&lt;T&gt;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A set based on balanced search tree (red-black)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Add / Find / Remove work in time O(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log(N)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Like .NET’s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Provides fast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.Range(from,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to)</a:t>
            </a:r>
            <a:r>
              <a:rPr lang="en-US" sz="1800" dirty="0"/>
              <a:t> operation</a:t>
            </a:r>
            <a:endParaRPr lang="en-US" sz="1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9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Collections Classes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00783"/>
            <a:ext cx="9385200" cy="49805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MultiDictionary&lt;TKey,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 dictionary (map) implemented by hash-table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Allows duplicates (configurable)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Add / Find / Remove work in time O(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Like 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List&lt;TValue&gt;&gt;</a:t>
            </a:r>
          </a:p>
          <a:p>
            <a:pPr lvl="1">
              <a:lnSpc>
                <a:spcPct val="100000"/>
              </a:lnSpc>
            </a:pPr>
            <a:endParaRPr lang="en-US" sz="16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OrderedDictionary&lt;TKey,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  <a:r>
              <a:rPr lang="en-US" sz="1800" dirty="0"/>
              <a:t> /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OrderedMultiDictionary&lt;TKey,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 dictionary based on balanced search tree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Add / Find / Remove work in time O(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log(N)</a:t>
            </a:r>
            <a:r>
              <a:rPr lang="en-US" sz="16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Provides fast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.Range(from,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to)</a:t>
            </a:r>
            <a:r>
              <a:rPr lang="en-US" sz="1600" dirty="0"/>
              <a:t> operation</a:t>
            </a:r>
            <a:endParaRPr lang="en-US" sz="16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34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Collections Classes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46179"/>
            <a:ext cx="9385200" cy="45255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Double-ended queue (</a:t>
            </a:r>
            <a:r>
              <a:rPr lang="en-US" noProof="1"/>
              <a:t>deque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BigList&lt;T&gt;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Editable sequence of indexed items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Like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/>
              <a:t> but provides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Fast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Insert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Delete</a:t>
            </a:r>
            <a:r>
              <a:rPr lang="en-US" dirty="0"/>
              <a:t> operations (at any position)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Fast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</a:t>
            </a:r>
            <a:r>
              <a:rPr lang="en-US" dirty="0"/>
              <a:t> /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Concat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Sub-range</a:t>
            </a:r>
            <a:r>
              <a:rPr lang="en-US" dirty="0"/>
              <a:t> operations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/>
              <a:t>Implemented by the data structure "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Rope</a:t>
            </a:r>
            <a:r>
              <a:rPr lang="en-US" noProof="1"/>
              <a:t>"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/>
              <a:t>Special kind of balanced binary tree: </a:t>
            </a:r>
            <a:r>
              <a:rPr lang="en-US" dirty="0">
                <a:hlinkClick r:id="rId2"/>
              </a:rPr>
              <a:t>http://en.wikipedia.org/wiki/Rope_(data_structure)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16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Wintellect Power Collections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012719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1730000" y="1562911"/>
            <a:ext cx="9385200" cy="44088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What is a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dirty="0"/>
              <a:t>"?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Data structure to efficiently support finding the item with the highest priority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Like a queue, but with priorities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 The basic operations</a:t>
            </a:r>
          </a:p>
          <a:p>
            <a:pPr lvl="2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</a:p>
          <a:p>
            <a:pPr lvl="2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There is no build-in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dirty="0"/>
              <a:t> in .NET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See the data structure "</a:t>
            </a:r>
            <a:r>
              <a:rPr lang="en-US" dirty="0">
                <a:hlinkClick r:id="rId2"/>
              </a:rPr>
              <a:t>binary heap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Can be implemented also by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OrderedBag&lt;T&gt;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157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Implementation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>
          <a:xfrm>
            <a:off x="1730000" y="1368117"/>
            <a:ext cx="9385200" cy="5052112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PriorityQueue&lt;T&gt; where T : IComparable&lt;T&gt;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private OrderedBag&lt;T&gt; queue;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Count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get { return this.queue.Count;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PriorityQueue()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this.queue = new OrderedBag&lt;T&gt;(); 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void Enqueue(T element)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this.queue.Add(element);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T Dequeue()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this.queue.RemoveFirst();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5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Data Structures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Wintellect Power Collections, 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51804" y="3592750"/>
            <a:ext cx="6690000" cy="2315184"/>
          </a:xfrm>
        </p:spPr>
        <p:txBody>
          <a:bodyPr/>
          <a:lstStyle/>
          <a:p>
            <a:r>
              <a:rPr lang="en-US" dirty="0"/>
              <a:t>Live Demo</a:t>
            </a:r>
          </a:p>
          <a:p>
            <a:endParaRPr lang="en-US" dirty="0"/>
          </a:p>
          <a:p>
            <a:r>
              <a:rPr lang="en-US" sz="1200" dirty="0">
                <a:hlinkClick r:id="rId2"/>
              </a:rPr>
              <a:t>https://visualstudiomagazine.com/articles/2012/11/01/priority-queues-with-c.aspx?m=1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>
                <a:hlinkClick r:id="rId3"/>
              </a:rPr>
              <a:t>https://dotnetcoretutorials.com/2021/03/17/priorityqueue-in-net/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22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1" y="5233233"/>
            <a:ext cx="5310100" cy="674700"/>
          </a:xfrm>
        </p:spPr>
        <p:txBody>
          <a:bodyPr/>
          <a:lstStyle/>
          <a:p>
            <a:r>
              <a:rPr lang="en-US" dirty="0"/>
              <a:t>Suffix Trees, Interval Trees, Tries, Ropes, Heaps, …</a:t>
            </a:r>
          </a:p>
        </p:txBody>
      </p:sp>
    </p:spTree>
    <p:extLst>
      <p:ext uri="{BB962C8B-B14F-4D97-AF65-F5344CB8AC3E}">
        <p14:creationId xmlns:p14="http://schemas.microsoft.com/office/powerpoint/2010/main" val="2549444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75881"/>
            <a:ext cx="9385200" cy="4395886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Suffix tree (position tree)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Represents the suffixes of given string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Used to implement fast search in string</a:t>
            </a:r>
          </a:p>
          <a:p>
            <a:pPr>
              <a:lnSpc>
                <a:spcPct val="95000"/>
              </a:lnSpc>
            </a:pPr>
            <a:endParaRPr lang="en-US" noProof="1"/>
          </a:p>
          <a:p>
            <a:pPr>
              <a:lnSpc>
                <a:spcPct val="95000"/>
              </a:lnSpc>
            </a:pPr>
            <a:r>
              <a:rPr lang="en-US" noProof="1"/>
              <a:t>Trie (prefix tree)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Special tree structure used for fast multi-pattern matching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Rope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Balanced tree structure for indexed items with fast inserts / delete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Allows fast string edit operations</a:t>
            </a:r>
          </a:p>
          <a:p>
            <a:pPr lvl="1">
              <a:lnSpc>
                <a:spcPct val="95000"/>
              </a:lnSpc>
            </a:pP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89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 Structures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Interval tree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Keeps intervals [a…b] in ordered balanced tree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Allows to efficiently find all intervals that overlap with any given interval or point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Binary heap, Fibonacci heap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Special tree-like data structures to efficiently implement a priority queue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Index trees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Used to keep sorted indices of database records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B-tree, B+ tree, T-tree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245157" y="5233233"/>
            <a:ext cx="5160943" cy="674700"/>
          </a:xfrm>
        </p:spPr>
        <p:txBody>
          <a:bodyPr/>
          <a:lstStyle/>
          <a:p>
            <a:r>
              <a:rPr lang="en-US" dirty="0"/>
              <a:t>Open Source Generic Collection Library for C#</a:t>
            </a:r>
          </a:p>
        </p:txBody>
      </p:sp>
    </p:spTree>
    <p:extLst>
      <p:ext uri="{BB962C8B-B14F-4D97-AF65-F5344CB8AC3E}">
        <p14:creationId xmlns:p14="http://schemas.microsoft.com/office/powerpoint/2010/main" val="1108069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34247"/>
            <a:ext cx="9385200" cy="4337520"/>
          </a:xfrm>
        </p:spPr>
        <p:txBody>
          <a:bodyPr/>
          <a:lstStyle/>
          <a:p>
            <a:r>
              <a:rPr lang="en-US" dirty="0"/>
              <a:t>What are "C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Collections"?</a:t>
            </a:r>
          </a:p>
          <a:p>
            <a:pPr lvl="1"/>
            <a:r>
              <a:rPr lang="en-US" dirty="0"/>
              <a:t>C5 Generic Collection Library for C# and CLI</a:t>
            </a:r>
          </a:p>
          <a:p>
            <a:pPr lvl="1"/>
            <a:r>
              <a:rPr lang="en-US" dirty="0"/>
              <a:t>Open-Source Data Structures Library for .NET</a:t>
            </a:r>
          </a:p>
          <a:p>
            <a:pPr lvl="1"/>
            <a:r>
              <a:rPr lang="en-US" dirty="0">
                <a:hlinkClick r:id="rId2"/>
              </a:rPr>
              <a:t>http://www.itu.dk/research/c5/</a:t>
            </a:r>
            <a:endParaRPr lang="en-US" dirty="0"/>
          </a:p>
          <a:p>
            <a:pPr lvl="1"/>
            <a:r>
              <a:rPr lang="en-US" dirty="0"/>
              <a:t>Have solid documentation (book) – </a:t>
            </a:r>
            <a:r>
              <a:rPr lang="en-US" dirty="0">
                <a:hlinkClick r:id="rId3"/>
              </a:rPr>
              <a:t>http://www.itu.dk/research/c5/latest/ITU-TR-2006-76.pdf</a:t>
            </a:r>
            <a:endParaRPr lang="en-US" dirty="0"/>
          </a:p>
          <a:p>
            <a:pPr lvl="1"/>
            <a:r>
              <a:rPr lang="en-US" dirty="0"/>
              <a:t>The 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library defines its own interfaces like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IIndexed&lt;T&gt;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IIndexedSorted&lt;T&gt;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68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381640"/>
            <a:ext cx="7282194" cy="5048436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1467377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47217"/>
            <a:ext cx="9385200" cy="4324550"/>
          </a:xfrm>
        </p:spPr>
        <p:txBody>
          <a:bodyPr/>
          <a:lstStyle/>
          <a:p>
            <a:r>
              <a:rPr lang="en-US" dirty="0"/>
              <a:t>Classical collection classes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CircularQueue&lt;T&gt;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HashBag&lt;T&gt;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TreeBag&lt;T&gt;</a:t>
            </a:r>
          </a:p>
          <a:p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HashedArrayList&lt;T&gt;</a:t>
            </a:r>
          </a:p>
          <a:p>
            <a:pPr lvl="1"/>
            <a:r>
              <a:rPr lang="en-US" dirty="0"/>
              <a:t>Combination of indexed list + hash-table</a:t>
            </a:r>
          </a:p>
          <a:p>
            <a:pPr lvl="1"/>
            <a:r>
              <a:rPr lang="en-US" dirty="0"/>
              <a:t>Fast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O(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IntervalHeap&lt;T&gt;</a:t>
            </a:r>
          </a:p>
          <a:p>
            <a:pPr lvl="1"/>
            <a:r>
              <a:rPr lang="en-US" dirty="0"/>
              <a:t>Efficient double-ended priority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84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55386"/>
            <a:ext cx="10273932" cy="5246451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000" dirty="0"/>
              <a:t>Implement a class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PriorityQueue&lt;T&gt;</a:t>
            </a:r>
            <a:r>
              <a:rPr lang="en-US" sz="2000" dirty="0"/>
              <a:t> based on the data structure "binary heap".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endParaRPr lang="en-US" sz="2000" dirty="0"/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000" dirty="0"/>
              <a:t>Write a program to read a large collection of products (name + price) and efficiently find the first 20 products in the price range [a…b]. Test for 500 000 products and 10 000 price searches.</a:t>
            </a:r>
          </a:p>
          <a:p>
            <a:pPr marL="450850" indent="0">
              <a:lnSpc>
                <a:spcPts val="3600"/>
              </a:lnSpc>
              <a:buNone/>
              <a:tabLst/>
            </a:pPr>
            <a:r>
              <a:rPr lang="en-US" sz="2000" dirty="0"/>
              <a:t>Hint: you may use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OrderedBag&lt;T&gt;</a:t>
            </a:r>
            <a:r>
              <a:rPr lang="en-US" sz="2000" dirty="0"/>
              <a:t> and sub-ranges.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3"/>
              <a:tabLst/>
            </a:pPr>
            <a:endParaRPr lang="en-US" sz="2000" dirty="0"/>
          </a:p>
          <a:p>
            <a:pPr marL="450850" indent="-450850">
              <a:lnSpc>
                <a:spcPts val="3600"/>
              </a:lnSpc>
              <a:buFont typeface="+mj-lt"/>
              <a:buAutoNum type="arabicPeriod" startAt="3"/>
              <a:tabLst/>
            </a:pPr>
            <a:r>
              <a:rPr lang="en-US" sz="2000" dirty="0"/>
              <a:t>Write a program that finds a set of words (e.g. 1000 words) in a large text (e.g. 100 MB text file). Print how many times each word occurs in the text.</a:t>
            </a:r>
          </a:p>
          <a:p>
            <a:pPr marL="450850" indent="0">
              <a:lnSpc>
                <a:spcPts val="3600"/>
              </a:lnSpc>
              <a:buNone/>
              <a:tabLst/>
            </a:pPr>
            <a:r>
              <a:rPr lang="en-US" sz="2000" dirty="0"/>
              <a:t>Hint: you may find a C# </a:t>
            </a:r>
            <a:r>
              <a:rPr lang="en-US" sz="2000" dirty="0" err="1"/>
              <a:t>trie</a:t>
            </a:r>
            <a:r>
              <a:rPr lang="en-US" sz="2000" dirty="0"/>
              <a:t> in Internet.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6978130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517515"/>
            <a:ext cx="9385200" cy="488977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Standard .NET Data Structures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Special .NET Collections</a:t>
            </a:r>
          </a:p>
          <a:p>
            <a:pPr marL="790576" lvl="1" indent="-442913">
              <a:lnSpc>
                <a:spcPct val="100000"/>
              </a:lnSpc>
            </a:pP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Wintellect Power Collections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Installation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Power Collection Classes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Implementing Priority Queue</a:t>
            </a:r>
          </a:p>
          <a:p>
            <a:pPr marL="790576" lvl="1" indent="-442913">
              <a:lnSpc>
                <a:spcPct val="100000"/>
              </a:lnSpc>
            </a:pP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Other Advanced Data Structures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Suffix trees, interval trees, ropes, </a:t>
            </a:r>
            <a:r>
              <a:rPr lang="en-US" noProof="1"/>
              <a:t>tries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24106441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Standard .NET</a:t>
            </a:r>
            <a:br>
              <a:rPr lang="en-US" dirty="0"/>
            </a:br>
            <a:r>
              <a:rPr lang="en-US" dirty="0"/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Built-In .NET Data Structure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87528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Data Structures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524000"/>
            <a:ext cx="9385200" cy="44477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Linear structures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Lists: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LinkedList&lt;T&gt;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Stacks: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Queues: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Dictionaries (maps)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Dictionary&lt;K,V&gt;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SortedDictionary&lt;K,V&gt;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No standard multi-dictionary .NET class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Balanced search tree structures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SortedDictionary&lt;K,V&gt;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6812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Data Structures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03505"/>
            <a:ext cx="9385200" cy="518808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Sets and bags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Sets –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Bag – no standard .NET class</a:t>
            </a:r>
          </a:p>
          <a:p>
            <a:pPr lvl="1"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Ordered sets, bags and dictionaries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Priority queues / heaps </a:t>
            </a:r>
            <a:r>
              <a:rPr lang="en-US" dirty="0">
                <a:sym typeface="Wingdings" panose="05000000000000000000" pitchFamily="2" charset="2"/>
              </a:rPr>
              <a:t> no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Special tree structures </a:t>
            </a:r>
            <a:r>
              <a:rPr lang="en-US" dirty="0">
                <a:sym typeface="Wingdings" panose="05000000000000000000" pitchFamily="2" charset="2"/>
              </a:rPr>
              <a:t> no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/>
              <a:t>Suffix tree, interval tree, index tree, </a:t>
            </a:r>
            <a:r>
              <a:rPr lang="en-US" noProof="1"/>
              <a:t>trie</a:t>
            </a:r>
          </a:p>
          <a:p>
            <a:pPr lvl="1">
              <a:lnSpc>
                <a:spcPct val="95000"/>
              </a:lnSpc>
            </a:pPr>
            <a:endParaRPr lang="en-US" noProof="1"/>
          </a:p>
          <a:p>
            <a:pPr>
              <a:lnSpc>
                <a:spcPct val="95000"/>
              </a:lnSpc>
            </a:pPr>
            <a:r>
              <a:rPr lang="en-US" dirty="0"/>
              <a:t>Graphs </a:t>
            </a:r>
            <a:r>
              <a:rPr lang="en-US" dirty="0">
                <a:sym typeface="Wingdings" panose="05000000000000000000" pitchFamily="2" charset="2"/>
              </a:rPr>
              <a:t> no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/>
              <a:t>Directed / undirected, weighted / un-weighted, connected/ non-connected,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Generic 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9" r="-1"/>
          <a:stretch/>
        </p:blipFill>
        <p:spPr>
          <a:xfrm>
            <a:off x="1730000" y="1233814"/>
            <a:ext cx="7067550" cy="5359030"/>
          </a:xfrm>
          <a:prstGeom prst="roundRect">
            <a:avLst>
              <a:gd name="adj" fmla="val 5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3830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Untyped 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8" r="-1056"/>
          <a:stretch/>
        </p:blipFill>
        <p:spPr>
          <a:xfrm>
            <a:off x="1828550" y="1382890"/>
            <a:ext cx="6414022" cy="4950110"/>
          </a:xfrm>
          <a:prstGeom prst="roundRect">
            <a:avLst>
              <a:gd name="adj" fmla="val 5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6125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.NET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26722"/>
            <a:ext cx="9385200" cy="51751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Collection&lt;T&gt;</a:t>
            </a:r>
            <a:endParaRPr lang="bg-BG" sz="24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Inheritable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IList&lt;T&gt;</a:t>
            </a:r>
            <a:r>
              <a:rPr lang="en-US" sz="2000" dirty="0"/>
              <a:t>, virtual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sz="2000" dirty="0"/>
              <a:t> /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ObservableCollection&lt;T&gt;</a:t>
            </a:r>
            <a:endParaRPr lang="bg-BG" sz="2400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Event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CollectionChanged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IReadOnlyCollection&lt;T&gt;</a:t>
            </a:r>
          </a:p>
          <a:p>
            <a:pPr marL="574675" lvl="2" indent="-282575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000" dirty="0"/>
              <a:t>Supports only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 and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GetEnumerator()</a:t>
            </a:r>
            <a:endParaRPr lang="en-US" sz="2400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IReadOnlyList&lt;T&gt;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Supports only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000" dirty="0"/>
              <a:t> and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GetEnumerator()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Concurrent collections (thread-safe)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BlockingCollection&lt;T&gt;</a:t>
            </a:r>
            <a:r>
              <a:rPr lang="en-US" sz="2000" dirty="0"/>
              <a:t>,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ConcurrentBag&lt;T&gt;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3612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1370</Words>
  <Application>Microsoft Office PowerPoint</Application>
  <PresentationFormat>Widescreen</PresentationFormat>
  <Paragraphs>222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Consolas</vt:lpstr>
      <vt:lpstr>Montserrat</vt:lpstr>
      <vt:lpstr>Lato</vt:lpstr>
      <vt:lpstr>Corbel</vt:lpstr>
      <vt:lpstr>Arial</vt:lpstr>
      <vt:lpstr>Wingdings 2</vt:lpstr>
      <vt:lpstr>Calibri</vt:lpstr>
      <vt:lpstr>Focus</vt:lpstr>
      <vt:lpstr>PowerPoint Presentation</vt:lpstr>
      <vt:lpstr>Advanced Data Structures</vt:lpstr>
      <vt:lpstr>Table of Contents</vt:lpstr>
      <vt:lpstr>Standard .NET Data Structures</vt:lpstr>
      <vt:lpstr>.NET Data Structures</vt:lpstr>
      <vt:lpstr>.NET Data Structures (2)</vt:lpstr>
      <vt:lpstr>.NET Generic Collections</vt:lpstr>
      <vt:lpstr>.NET Untyped Collections</vt:lpstr>
      <vt:lpstr>Special .NET Collections</vt:lpstr>
      <vt:lpstr>Special .NET Collections</vt:lpstr>
      <vt:lpstr>Wintellect Power Collections</vt:lpstr>
      <vt:lpstr>Wintellect Power Collections</vt:lpstr>
      <vt:lpstr>Power Collections Classes</vt:lpstr>
      <vt:lpstr>Power Collections Classes (2)</vt:lpstr>
      <vt:lpstr>Power Collections Classes (3)</vt:lpstr>
      <vt:lpstr>Power Collections Classes (4)</vt:lpstr>
      <vt:lpstr>Wintellect Power Collections</vt:lpstr>
      <vt:lpstr>Priority Queue</vt:lpstr>
      <vt:lpstr>Priority Queue Implementation</vt:lpstr>
      <vt:lpstr>Priority Queue</vt:lpstr>
      <vt:lpstr>Advanced Data Structures</vt:lpstr>
      <vt:lpstr>Advanced Data Structures</vt:lpstr>
      <vt:lpstr>Advanced Data Structures (2)</vt:lpstr>
      <vt:lpstr>C5 Collections</vt:lpstr>
      <vt:lpstr>C5 Collections</vt:lpstr>
      <vt:lpstr>C5 Collection Classes</vt:lpstr>
      <vt:lpstr>C5 Collection Classes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Pravoslav Milenkov</cp:lastModifiedBy>
  <cp:revision>124</cp:revision>
  <dcterms:modified xsi:type="dcterms:W3CDTF">2022-03-02T15:12:21Z</dcterms:modified>
</cp:coreProperties>
</file>