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97" r:id="rId4"/>
    <p:sldId id="357" r:id="rId5"/>
    <p:sldId id="358" r:id="rId6"/>
    <p:sldId id="360" r:id="rId7"/>
    <p:sldId id="359" r:id="rId8"/>
    <p:sldId id="390" r:id="rId9"/>
    <p:sldId id="361" r:id="rId10"/>
    <p:sldId id="362" r:id="rId11"/>
    <p:sldId id="363" r:id="rId12"/>
    <p:sldId id="391" r:id="rId13"/>
    <p:sldId id="392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54" r:id="rId39"/>
    <p:sldId id="389" r:id="rId40"/>
    <p:sldId id="396" r:id="rId41"/>
    <p:sldId id="394" r:id="rId42"/>
    <p:sldId id="395" r:id="rId43"/>
    <p:sldId id="296" r:id="rId44"/>
  </p:sldIdLst>
  <p:sldSz cx="12192000" cy="6858000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Lato" panose="020F0502020204030203" pitchFamily="34" charset="0"/>
      <p:regular r:id="rId54"/>
      <p:bold r:id="rId55"/>
      <p:italic r:id="rId56"/>
      <p:boldItalic r:id="rId57"/>
    </p:embeddedFont>
    <p:embeddedFont>
      <p:font typeface="Montserrat" panose="00000500000000000000" pitchFamily="2" charset="-52"/>
      <p:regular r:id="rId58"/>
      <p:bold r:id="rId59"/>
      <p:italic r:id="rId60"/>
      <p:boldItalic r:id="rId61"/>
    </p:embeddedFont>
    <p:embeddedFont>
      <p:font typeface="Questrial" panose="020B0604020202020204" charset="0"/>
      <p:regular r:id="rId62"/>
    </p:embeddedFont>
    <p:embeddedFont>
      <p:font typeface="Wingdings 2" panose="05020102010507070707" pitchFamily="18" charset="2"/>
      <p:regular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943CF-1512-4E5E-9867-C26AF6DC7F8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8104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FBBB9-A1C9-4DBC-9682-34C93C989556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5533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0905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3051D-36D4-4459-83F2-008346DD5E83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2328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82752-B195-4E1D-BF93-D8A0D98FE3D1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3025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FE58D-B7A8-4865-B0EE-DDF844986BC3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115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FE58D-B7A8-4865-B0EE-DDF844986BC3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040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BDF3F-0D52-4A43-8F3B-F30EF9B40266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5231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3CC9-8B44-4623-8907-D163D76092B5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5602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767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6502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3298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71ADB-B992-423C-98B6-42E93035A652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58766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7EBC5-F09A-48C8-879F-7697B83713A1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7241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7E925-BB0E-47D7-945E-0431BE027D34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9950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057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76200"/>
            <a:ext cx="94488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14400"/>
            <a:ext cx="115824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80800" y="6553200"/>
            <a:ext cx="6096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94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152400"/>
            <a:ext cx="94488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7200" y="2438401"/>
            <a:ext cx="85344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6625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/asymptotic-nota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lang="en-US" sz="48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STRUCTURES AND ALGORITHMS </a:t>
            </a:r>
            <a:endParaRPr dirty="0"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107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20000"/>
              </a:lnSpc>
              <a:buClr>
                <a:schemeClr val="lt2"/>
              </a:buClr>
              <a:buSzPts val="2500"/>
            </a:pPr>
            <a:r>
              <a:rPr lang="en-US" dirty="0"/>
              <a:t>Overview of Data Structures and Basic Algorithms. Computational Complexity. Asymptotic Notation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1492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"algorithm" comes from the </a:t>
            </a:r>
          </a:p>
          <a:p>
            <a:pPr lvl="1"/>
            <a:r>
              <a:rPr lang="en-US" dirty="0"/>
              <a:t>Derived from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Muḥammad Al-Khwārizmī'</a:t>
            </a:r>
            <a:r>
              <a:rPr lang="en-US" dirty="0"/>
              <a:t>, a Persian mathematician and astronomer</a:t>
            </a:r>
          </a:p>
          <a:p>
            <a:pPr lvl="2"/>
            <a:r>
              <a:rPr lang="en-US" dirty="0"/>
              <a:t>An algorithm for solving quadratic equations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2384800" y="3900792"/>
            <a:ext cx="8077200" cy="1646992"/>
          </a:xfrm>
          <a:prstGeom prst="roundRect">
            <a:avLst>
              <a:gd name="adj" fmla="val 173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“In mathematics and computer science, an algorithm is a step-by-step procedure for calculations. An algorithm is an effective method expressed as a finite list of well-defined instructions for calculating a function.”</a:t>
            </a:r>
          </a:p>
          <a:p>
            <a:pPr algn="r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Wikipedia</a:t>
            </a:r>
          </a:p>
        </p:txBody>
      </p:sp>
    </p:spTree>
    <p:extLst>
      <p:ext uri="{BB962C8B-B14F-4D97-AF65-F5344CB8AC3E}">
        <p14:creationId xmlns:p14="http://schemas.microsoft.com/office/powerpoint/2010/main" val="120447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Algorithms in Computer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Algorithms are fundamental in programming</a:t>
            </a:r>
          </a:p>
          <a:p>
            <a:pPr lvl="1"/>
            <a:r>
              <a:rPr lang="en-US" dirty="0"/>
              <a:t>Imperative (traditional) programming means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 in formal steps </a:t>
            </a:r>
            <a:r>
              <a:rPr lang="en-US" dirty="0"/>
              <a:t>how to do something</a:t>
            </a:r>
          </a:p>
          <a:p>
            <a:pPr lvl="1"/>
            <a:r>
              <a:rPr lang="en-US" dirty="0"/>
              <a:t>Algorithm == sequence of operations (steps)</a:t>
            </a:r>
          </a:p>
          <a:p>
            <a:pPr lvl="2"/>
            <a:r>
              <a:rPr lang="en-US" dirty="0"/>
              <a:t>Can include branches (conditional blocks) and repeated logic (loops)</a:t>
            </a:r>
          </a:p>
          <a:p>
            <a:endParaRPr lang="bg-BG" dirty="0"/>
          </a:p>
          <a:p>
            <a:r>
              <a:rPr lang="en-US" dirty="0"/>
              <a:t>Algorithmic thinking (mathematical thinking, logical thinking, engineering thinking)</a:t>
            </a:r>
          </a:p>
          <a:p>
            <a:pPr lvl="1"/>
            <a:r>
              <a:rPr lang="en-US" dirty="0"/>
              <a:t>Ability to decompose the problems into formal sequences of steps (algorithms)</a:t>
            </a:r>
          </a:p>
        </p:txBody>
      </p:sp>
    </p:spTree>
    <p:extLst>
      <p:ext uri="{BB962C8B-B14F-4D97-AF65-F5344CB8AC3E}">
        <p14:creationId xmlns:p14="http://schemas.microsoft.com/office/powerpoint/2010/main" val="76975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and Flowcharts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24000"/>
            <a:ext cx="9385200" cy="4447767"/>
          </a:xfrm>
        </p:spPr>
        <p:txBody>
          <a:bodyPr/>
          <a:lstStyle/>
          <a:p>
            <a:r>
              <a:rPr lang="en-US" dirty="0"/>
              <a:t>Algorithms can be expressed in pseudocode, through flowcharts or program code</a:t>
            </a:r>
          </a:p>
        </p:txBody>
      </p:sp>
      <p:pic>
        <p:nvPicPr>
          <p:cNvPr id="8194" name="Picture 2" descr="http://www.flowcharttools.com/images/examples/Flowchart%20for%20computing%20factorial%20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3" r="8699" b="-1699"/>
          <a:stretch/>
        </p:blipFill>
        <p:spPr bwMode="auto">
          <a:xfrm>
            <a:off x="6979984" y="2297651"/>
            <a:ext cx="2673667" cy="3541917"/>
          </a:xfrm>
          <a:prstGeom prst="roundRect">
            <a:avLst>
              <a:gd name="adj" fmla="val 1504"/>
            </a:avLst>
          </a:prstGeom>
          <a:solidFill>
            <a:srgbClr val="FFFFFF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2362200" y="2288832"/>
            <a:ext cx="3810000" cy="3554819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57338" y="5971767"/>
            <a:ext cx="2241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pseudocode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55214" y="5971767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flowchart</a:t>
            </a:r>
          </a:p>
        </p:txBody>
      </p:sp>
    </p:spTree>
    <p:extLst>
      <p:ext uri="{BB962C8B-B14F-4D97-AF65-F5344CB8AC3E}">
        <p14:creationId xmlns:p14="http://schemas.microsoft.com/office/powerpoint/2010/main" val="32634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in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56426"/>
            <a:ext cx="9385200" cy="4604425"/>
          </a:xfrm>
        </p:spPr>
        <p:txBody>
          <a:bodyPr/>
          <a:lstStyle/>
          <a:p>
            <a:r>
              <a:rPr lang="en-US" dirty="0"/>
              <a:t>Sorting and searching</a:t>
            </a:r>
          </a:p>
          <a:p>
            <a:endParaRPr lang="bg-BG" dirty="0"/>
          </a:p>
          <a:p>
            <a:r>
              <a:rPr lang="en-US" dirty="0"/>
              <a:t>Dynamic programming</a:t>
            </a:r>
          </a:p>
          <a:p>
            <a:endParaRPr lang="bg-BG" dirty="0"/>
          </a:p>
          <a:p>
            <a:r>
              <a:rPr lang="en-US" dirty="0"/>
              <a:t>Graph algorithms</a:t>
            </a:r>
          </a:p>
          <a:p>
            <a:pPr lvl="1"/>
            <a:r>
              <a:rPr lang="en-US" dirty="0"/>
              <a:t>DFS and BFS traversals</a:t>
            </a:r>
          </a:p>
          <a:p>
            <a:endParaRPr lang="bg-BG" dirty="0"/>
          </a:p>
          <a:p>
            <a:r>
              <a:rPr lang="en-US" dirty="0"/>
              <a:t>Combinatorial algorithms</a:t>
            </a:r>
          </a:p>
          <a:p>
            <a:pPr lvl="1"/>
            <a:r>
              <a:rPr lang="en-US" dirty="0"/>
              <a:t>Recursive algorithms</a:t>
            </a:r>
          </a:p>
          <a:p>
            <a:endParaRPr lang="bg-BG" dirty="0"/>
          </a:p>
          <a:p>
            <a:r>
              <a:rPr lang="en-US" dirty="0"/>
              <a:t>Other algorithms</a:t>
            </a:r>
          </a:p>
          <a:p>
            <a:pPr lvl="1"/>
            <a:r>
              <a:rPr lang="en-US" dirty="0"/>
              <a:t>Greedy algorithms, computational geometry, randomized algorithms, genetic algorithms</a:t>
            </a:r>
          </a:p>
          <a:p>
            <a:endParaRPr lang="en-US" dirty="0"/>
          </a:p>
        </p:txBody>
      </p:sp>
      <p:pic>
        <p:nvPicPr>
          <p:cNvPr id="9218" name="Picture 2" descr="alternate, black, developer, folder, proces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923" y="1004456"/>
            <a:ext cx="1843644" cy="184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hart, flo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9243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3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Algorithm </a:t>
            </a:r>
            <a:r>
              <a:rPr lang="en-US" dirty="0"/>
              <a:t>Complexity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Asymtotic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78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Algorithm Analysis</a:t>
            </a:r>
            <a:endParaRPr lang="bg-BG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595336"/>
            <a:ext cx="9385200" cy="450714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Why we should analyze algorithms?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Predict the resources the algorithm requires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Computational time (CPU consumption)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Memory space (RAM consumption)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Communication bandwidth consumption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running time</a:t>
            </a:r>
            <a:r>
              <a:rPr lang="en-US" altLang="ko-KR" dirty="0">
                <a:ea typeface="굴림" pitchFamily="50" charset="-127"/>
              </a:rPr>
              <a:t> of an algorithm is:</a:t>
            </a:r>
          </a:p>
          <a:p>
            <a:pPr lvl="2"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The total number of primitive operations executed (machine independent steps)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Also known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algorithm complexity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63109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</a:t>
            </a:r>
            <a:endParaRPr lang="bg-BG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What to measure?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CPU Time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Memory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Number of steps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Number of particular operations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Number of disk operations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Number of network packets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altLang="ko-KR" dirty="0">
                <a:ea typeface="굴림" pitchFamily="50" charset="-127"/>
              </a:rPr>
              <a:t>Asymptotic complexity</a:t>
            </a:r>
            <a:endParaRPr lang="bg-BG" dirty="0"/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153401" y="1127363"/>
            <a:ext cx="1970042" cy="106382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4" name="Picture 4" descr="http://darkub.files.wordpress.com/2008/01/cpu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96817">
            <a:off x="8086463" y="2604873"/>
            <a:ext cx="2014142" cy="1839582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8037119" y="4827654"/>
            <a:ext cx="2064102" cy="1546092"/>
          </a:xfrm>
          <a:prstGeom prst="roundRect">
            <a:avLst>
              <a:gd name="adj" fmla="val 891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47842234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Time Complexity</a:t>
            </a:r>
            <a:endParaRPr lang="bg-BG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An upper bound on the running time for any input of given size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Assume all inputs of a given size are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equally likely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time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(the optimal case)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0594360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 – Example</a:t>
            </a:r>
            <a:endParaRPr lang="bg-BG" dirty="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743900"/>
            <a:ext cx="9385200" cy="48255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Sequential search in a list of size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Worst-case: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>
                <a:ea typeface="굴림" pitchFamily="50" charset="-127"/>
              </a:rPr>
              <a:t> comparisons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Best-case: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1</a:t>
            </a:r>
            <a:r>
              <a:rPr lang="en-US" altLang="ko-KR" dirty="0">
                <a:ea typeface="굴림" pitchFamily="50" charset="-127"/>
              </a:rPr>
              <a:t> comparison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Average-case: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n/2</a:t>
            </a:r>
            <a:r>
              <a:rPr lang="en-US" altLang="ko-KR" dirty="0">
                <a:ea typeface="굴림" pitchFamily="50" charset="-127"/>
              </a:rPr>
              <a:t> comparisons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algorithm runs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linear time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Linear number of operations</a:t>
            </a:r>
            <a:endParaRPr lang="bg-BG" altLang="ko-KR" dirty="0">
              <a:ea typeface="굴림" pitchFamily="50" charset="-127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6339281" y="2585568"/>
          <a:ext cx="3192463" cy="438912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AutoShape 25"/>
          <p:cNvSpPr>
            <a:spLocks/>
          </p:cNvSpPr>
          <p:nvPr/>
        </p:nvSpPr>
        <p:spPr bwMode="auto">
          <a:xfrm rot="16200000">
            <a:off x="7800836" y="1630948"/>
            <a:ext cx="287337" cy="3190352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75185" y="33666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pic>
        <p:nvPicPr>
          <p:cNvPr id="41986" name="Picture 2" descr="http://static.flickr.com/146/422520977_055eee8cf3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58200" y="4648200"/>
            <a:ext cx="1638300" cy="1638300"/>
          </a:xfrm>
          <a:prstGeom prst="roundRect">
            <a:avLst>
              <a:gd name="adj" fmla="val 7985"/>
            </a:avLst>
          </a:prstGeom>
          <a:noFill/>
          <a:ln>
            <a:solidFill>
              <a:schemeClr val="accent4">
                <a:lumMod val="75000"/>
                <a:alpha val="50000"/>
              </a:schemeClr>
            </a:solidFill>
          </a:ln>
        </p:spPr>
      </p:pic>
      <p:sp>
        <p:nvSpPr>
          <p:cNvPr id="10" name="Freeform 9"/>
          <p:cNvSpPr/>
          <p:nvPr/>
        </p:nvSpPr>
        <p:spPr>
          <a:xfrm>
            <a:off x="5943601" y="2014872"/>
            <a:ext cx="3987711" cy="1947528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87711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54698" y="108253"/>
                  <a:pt x="3672564" y="111382"/>
                  <a:pt x="3689999" y="116137"/>
                </a:cubicBezTo>
                <a:cubicBezTo>
                  <a:pt x="3711625" y="122035"/>
                  <a:pt x="3753795" y="137402"/>
                  <a:pt x="3753795" y="137402"/>
                </a:cubicBezTo>
                <a:cubicBezTo>
                  <a:pt x="3790896" y="162136"/>
                  <a:pt x="3822584" y="177239"/>
                  <a:pt x="3849488" y="211830"/>
                </a:cubicBezTo>
                <a:cubicBezTo>
                  <a:pt x="3865179" y="232004"/>
                  <a:pt x="3877841" y="254361"/>
                  <a:pt x="3892018" y="275626"/>
                </a:cubicBezTo>
                <a:lnTo>
                  <a:pt x="3913283" y="307523"/>
                </a:lnTo>
                <a:cubicBezTo>
                  <a:pt x="3916827" y="318156"/>
                  <a:pt x="3916914" y="330669"/>
                  <a:pt x="3923915" y="339421"/>
                </a:cubicBezTo>
                <a:cubicBezTo>
                  <a:pt x="3931898" y="349400"/>
                  <a:pt x="3949040" y="349850"/>
                  <a:pt x="3955813" y="360686"/>
                </a:cubicBezTo>
                <a:cubicBezTo>
                  <a:pt x="3967693" y="379694"/>
                  <a:pt x="3969990" y="403216"/>
                  <a:pt x="3977078" y="424481"/>
                </a:cubicBezTo>
                <a:lnTo>
                  <a:pt x="3987711" y="456379"/>
                </a:lnTo>
                <a:cubicBezTo>
                  <a:pt x="3984167" y="661942"/>
                  <a:pt x="3983815" y="867584"/>
                  <a:pt x="3977078" y="1073067"/>
                </a:cubicBezTo>
                <a:cubicBezTo>
                  <a:pt x="3976711" y="1084269"/>
                  <a:pt x="3967124" y="1093778"/>
                  <a:pt x="3966446" y="1104965"/>
                </a:cubicBezTo>
                <a:cubicBezTo>
                  <a:pt x="3960010" y="1211155"/>
                  <a:pt x="3964648" y="1317925"/>
                  <a:pt x="3955813" y="1423942"/>
                </a:cubicBezTo>
                <a:cubicBezTo>
                  <a:pt x="3950327" y="1489774"/>
                  <a:pt x="3935682" y="1474836"/>
                  <a:pt x="3913283" y="1519635"/>
                </a:cubicBezTo>
                <a:cubicBezTo>
                  <a:pt x="3908271" y="1529660"/>
                  <a:pt x="3910575" y="1543608"/>
                  <a:pt x="3902650" y="1551533"/>
                </a:cubicBezTo>
                <a:cubicBezTo>
                  <a:pt x="3884578" y="1569605"/>
                  <a:pt x="3860120" y="1579886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915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TABLE OF CONTENTS</a:t>
            </a:r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1"/>
          </p:nvPr>
        </p:nvSpPr>
        <p:spPr>
          <a:xfrm>
            <a:off x="1730000" y="1654375"/>
            <a:ext cx="9385200" cy="4960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types and data structures</a:t>
            </a:r>
            <a:endParaRPr dirty="0"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Data structures overview</a:t>
            </a:r>
            <a:endParaRPr dirty="0"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Linear structures, Trees, Hash tables, Other</a:t>
            </a:r>
            <a:endParaRPr dirty="0"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Algorithms overview</a:t>
            </a:r>
            <a:endParaRPr dirty="0"/>
          </a:p>
          <a:p>
            <a:pPr marL="685800" marR="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Sorting and searching, Combinatorics, Dynamic programming, Graphs, Other</a:t>
            </a:r>
            <a:endParaRPr dirty="0"/>
          </a:p>
          <a:p>
            <a:pPr marL="2286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Algorithms Complexity</a:t>
            </a: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SzPts val="3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Time and Memory Complexity</a:t>
            </a: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SzPts val="3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Mean, Average and Worst Case</a:t>
            </a:r>
          </a:p>
          <a:p>
            <a:pPr marL="685800" lvl="1" indent="-228600">
              <a:lnSpc>
                <a:spcPct val="110000"/>
              </a:lnSpc>
              <a:spcBef>
                <a:spcPts val="1000"/>
              </a:spcBef>
              <a:buSzPts val="3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Asymptotic Notation O(g)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621277"/>
            <a:ext cx="9385200" cy="4760068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 complexity</a:t>
            </a:r>
            <a:r>
              <a:rPr lang="en-US" sz="2800" dirty="0"/>
              <a:t> is a rough estimation of the number of steps performed by given computation depending on the size of the input data</a:t>
            </a:r>
          </a:p>
          <a:p>
            <a:pPr lvl="1"/>
            <a:r>
              <a:rPr lang="en-US" sz="2400" dirty="0"/>
              <a:t>Measured through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asymptotic notation</a:t>
            </a:r>
          </a:p>
          <a:p>
            <a:pPr lvl="2"/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O(g)</a:t>
            </a:r>
            <a:r>
              <a:rPr lang="en-US" sz="2400" dirty="0"/>
              <a:t> where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sz="2400" dirty="0"/>
              <a:t> is a function of the input data size</a:t>
            </a:r>
          </a:p>
          <a:p>
            <a:pPr lvl="1"/>
            <a:r>
              <a:rPr lang="en-US" sz="1400" dirty="0"/>
              <a:t>Examples:</a:t>
            </a:r>
          </a:p>
          <a:p>
            <a:pPr lvl="2"/>
            <a:r>
              <a:rPr lang="en-US" sz="1400" dirty="0"/>
              <a:t>Linear complexity </a:t>
            </a: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  <a:r>
              <a:rPr lang="en-US" sz="1400" dirty="0"/>
              <a:t> – all elements are processed once (or constant number of times)</a:t>
            </a:r>
          </a:p>
          <a:p>
            <a:pPr lvl="2"/>
            <a:r>
              <a:rPr lang="en-US" sz="1400" dirty="0"/>
              <a:t>Quadratic complexity </a:t>
            </a: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14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400" dirty="0"/>
              <a:t> – each of the elements is processed </a:t>
            </a: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1400" dirty="0"/>
              <a:t>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35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800" dirty="0">
                <a:ea typeface="굴림" pitchFamily="50" charset="-127"/>
              </a:rPr>
              <a:t>Asymptotic Notation: Definition</a:t>
            </a:r>
            <a:endParaRPr lang="bg-BG" sz="3800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22961"/>
            <a:ext cx="9385200" cy="52594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ea typeface="굴림" pitchFamily="50" charset="-127"/>
              </a:rPr>
              <a:t>Asymptotic upper bound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ea typeface="굴림" pitchFamily="50" charset="-127"/>
                <a:sym typeface="Symbol" pitchFamily="18" charset="2"/>
              </a:rPr>
              <a:t>O-</a:t>
            </a:r>
            <a:r>
              <a:rPr lang="en-US" altLang="ko-KR" sz="1800" dirty="0">
                <a:ea typeface="굴림" pitchFamily="50" charset="-127"/>
              </a:rPr>
              <a:t>notation (Big O notation)</a:t>
            </a:r>
            <a:endParaRPr lang="bg-BG" altLang="ko-KR" sz="1800" dirty="0">
              <a:ea typeface="굴림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hlinkClick r:id="rId3"/>
              </a:rPr>
              <a:t>https://www.programiz.com/dsa/asymptotic-notations</a:t>
            </a:r>
            <a:endParaRPr lang="en-US" altLang="ko-KR" sz="1800" dirty="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bg-BG" altLang="ko-KR" sz="2000" dirty="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ea typeface="굴림" pitchFamily="50" charset="-127"/>
              </a:rPr>
              <a:t>For given function </a:t>
            </a:r>
            <a:r>
              <a:rPr lang="en-US" altLang="ko-K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2000" dirty="0">
                <a:ea typeface="굴림" pitchFamily="50" charset="-127"/>
              </a:rPr>
              <a:t>, we denote by </a:t>
            </a:r>
            <a:r>
              <a:rPr lang="en-US" altLang="ko-K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O(g(n))</a:t>
            </a:r>
            <a:r>
              <a:rPr lang="en-US" altLang="ko-KR" sz="2000" dirty="0">
                <a:ea typeface="굴림" pitchFamily="50" charset="-127"/>
              </a:rPr>
              <a:t> the set of functions that are different than </a:t>
            </a:r>
            <a:r>
              <a:rPr lang="en-US" altLang="ko-K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g(n)</a:t>
            </a:r>
            <a:r>
              <a:rPr lang="en-US" altLang="ko-KR" sz="2000" dirty="0">
                <a:ea typeface="굴림" pitchFamily="50" charset="-127"/>
              </a:rPr>
              <a:t> by a constant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endParaRPr lang="bg-BG" altLang="ko-KR" sz="2000" dirty="0">
              <a:ea typeface="굴림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ea typeface="굴림" pitchFamily="50" charset="-127"/>
              </a:rPr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3</a:t>
            </a:r>
            <a:r>
              <a:rPr lang="en-US" altLang="ko-KR" sz="18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18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1800" baseline="30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18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18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n/2</a:t>
            </a:r>
            <a:r>
              <a:rPr lang="en-US" altLang="ko-KR" sz="18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18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12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1800" baseline="30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1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4*n*log</a:t>
            </a:r>
            <a:r>
              <a:rPr lang="en-US" altLang="ko-KR" sz="1800" baseline="-25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sz="1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(3*n+1)</a:t>
            </a:r>
            <a:r>
              <a:rPr lang="en-US" altLang="ko-KR" sz="18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sz="18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2*n-1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∈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O(n</a:t>
            </a:r>
            <a:r>
              <a:rPr lang="en-US" altLang="ko-KR" sz="18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lang="en-US" altLang="ko-KR" sz="18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log</a:t>
            </a:r>
            <a:r>
              <a:rPr lang="en-US" altLang="ko-KR" sz="1800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sz="18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n)</a:t>
            </a:r>
            <a:r>
              <a:rPr lang="en-US" altLang="ko-KR" sz="1800" dirty="0">
                <a:ea typeface="굴림" pitchFamily="50" charset="-127"/>
              </a:rPr>
              <a:t> </a:t>
            </a:r>
            <a:r>
              <a:rPr lang="en-US" altLang="ko-KR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	</a:t>
            </a:r>
            <a:endParaRPr lang="bg-BG" sz="1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ea typeface="굴림" pitchFamily="50" charset="-127"/>
              <a:cs typeface="Consolas" pitchFamily="49" charset="0"/>
            </a:endParaRPr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2264545" y="3952671"/>
            <a:ext cx="78486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altLang="ko-K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</a:t>
            </a:r>
            <a:r>
              <a:rPr lang="en-US" altLang="ko-K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(g(n))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lang="en-US" altLang="ko-KR" sz="2000" dirty="0">
                <a:ea typeface="굴림" pitchFamily="50" charset="-127"/>
              </a:rPr>
              <a:t> {</a:t>
            </a:r>
            <a:r>
              <a:rPr lang="en-US" altLang="ko-K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sz="2000" dirty="0">
                <a:ea typeface="굴림" pitchFamily="50" charset="-127"/>
              </a:rPr>
              <a:t>: there exist positive constants </a:t>
            </a:r>
            <a:r>
              <a:rPr lang="en-US" altLang="ko-K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</a:t>
            </a:r>
            <a:r>
              <a:rPr lang="en-US" altLang="ko-KR" sz="2000" dirty="0">
                <a:ea typeface="굴림" pitchFamily="50" charset="-127"/>
              </a:rPr>
              <a:t> and </a:t>
            </a:r>
            <a:r>
              <a:rPr lang="en-US" altLang="ko-K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000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sz="2000" dirty="0">
                <a:ea typeface="굴림" pitchFamily="50" charset="-127"/>
              </a:rPr>
              <a:t> such that </a:t>
            </a:r>
            <a:r>
              <a:rPr lang="en-US" altLang="ko-K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f(n)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&lt;=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c*g(n)</a:t>
            </a:r>
            <a:r>
              <a:rPr lang="en-US" altLang="ko-KR" sz="2000" dirty="0">
                <a:ea typeface="굴림" pitchFamily="50" charset="-127"/>
              </a:rPr>
              <a:t> for all </a:t>
            </a:r>
            <a:r>
              <a:rPr lang="en-US" altLang="ko-K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&gt;=</a:t>
            </a: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sz="2000" baseline="-25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</a:t>
            </a:r>
            <a:r>
              <a:rPr lang="en-US" altLang="ko-KR" sz="2000" dirty="0">
                <a:ea typeface="굴림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022966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Complexities</a:t>
            </a:r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46461173"/>
              </p:ext>
            </p:extLst>
          </p:nvPr>
        </p:nvGraphicFramePr>
        <p:xfrm>
          <a:off x="1730000" y="2090067"/>
          <a:ext cx="7924800" cy="3454908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Constant number of operations, not depending on the input data size, e.g.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 = 1 000 000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1-2 operations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O(log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</a:t>
                      </a:r>
                      <a:r>
                        <a:rPr kumimoji="0" lang="en-US" sz="1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propor-tional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of log</a:t>
                      </a:r>
                      <a:r>
                        <a:rPr kumimoji="0" lang="en-US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(n) where n is the size of the input data, e.g. n = 1 000 000 000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30 operations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kumimoji="0" lang="bg-BG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O(n)</a:t>
                      </a:r>
                      <a:endParaRPr kumimoji="0" lang="bg-BG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proportional to the input data size, e.g. n = 10 000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5 000 operations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255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Complexities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01984798"/>
              </p:ext>
            </p:extLst>
          </p:nvPr>
        </p:nvGraphicFramePr>
        <p:xfrm>
          <a:off x="1730000" y="1450773"/>
          <a:ext cx="8001000" cy="5029199"/>
        </p:xfrm>
        <a:graphic>
          <a:graphicData uri="http://schemas.openxmlformats.org/drawingml/2006/table">
            <a:tbl>
              <a:tblPr/>
              <a:tblGrid>
                <a:gridCol w="202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0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8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kumimoji="0" lang="bg-BG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bg-BG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proportional to the square of the size of the input data, e.g. n = 500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250 000 operations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8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cubic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</a:t>
                      </a:r>
                      <a:r>
                        <a:rPr kumimoji="0" lang="en-US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Number of operations </a:t>
                      </a:r>
                      <a:r>
                        <a:rPr kumimoji="0" lang="en-US" sz="1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propor-tional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the cube of the size of the input data, e.g. n =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8 000 000 operations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3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kumimoji="0" lang="bg-BG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O(2</a:t>
                      </a:r>
                      <a:r>
                        <a:rPr kumimoji="0" lang="en-US" sz="18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</a:t>
                      </a:r>
                      <a:r>
                        <a:rPr kumimoji="0" lang="en-US" sz="1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k</a:t>
                      </a:r>
                      <a:r>
                        <a:rPr kumimoji="0" lang="en-US" sz="1800" b="1" i="0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)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O(n!)</a:t>
                      </a:r>
                      <a:endParaRPr kumimoji="0" lang="bg-BG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Exponential number of operations, fast growing, e.g. n = 20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 1 048 576 operations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79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and Speed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106287"/>
              </p:ext>
            </p:extLst>
          </p:nvPr>
        </p:nvGraphicFramePr>
        <p:xfrm>
          <a:off x="1775676" y="1337555"/>
          <a:ext cx="8001002" cy="5196839"/>
        </p:xfrm>
        <a:graphic>
          <a:graphicData uri="http://schemas.openxmlformats.org/drawingml/2006/table">
            <a:tbl>
              <a:tblPr/>
              <a:tblGrid>
                <a:gridCol w="1531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50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endParaRPr lang="en-US" sz="14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  <a:endParaRPr lang="en-US" sz="14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50</a:t>
                      </a:r>
                      <a:endParaRPr lang="en-US" sz="14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endParaRPr lang="en-US" sz="14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14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</a:t>
                      </a: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14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100</a:t>
                      </a: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lang="bg-BG" sz="14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000</a:t>
                      </a:r>
                      <a:endParaRPr lang="en-US" sz="1400" b="1" kern="1200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O(1)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O(log(n))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O(n*log(n))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12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min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12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20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5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hours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231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days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164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O(2</a:t>
                      </a:r>
                      <a:r>
                        <a:rPr lang="en-US" sz="1200" b="1" baseline="3000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260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days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O(n!)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&lt; 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1</a:t>
                      </a:r>
                      <a:r>
                        <a:rPr lang="bg-BG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502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noProof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O(n</a:t>
                      </a:r>
                      <a:r>
                        <a:rPr lang="en-US" sz="1200" b="1" baseline="30000" noProof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200" b="1" noProof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3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Times New Roman"/>
                          <a:cs typeface="Consolas" pitchFamily="49" charset="0"/>
                        </a:rPr>
                        <a:t>4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 min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  <a:endParaRPr lang="en-US"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hangs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02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Memory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65634"/>
            <a:ext cx="9385200" cy="4506133"/>
          </a:xfrm>
        </p:spPr>
        <p:txBody>
          <a:bodyPr/>
          <a:lstStyle/>
          <a:p>
            <a:r>
              <a:rPr lang="en-US" sz="2000" dirty="0"/>
              <a:t>Complexity can be expressed as formula on multiple variables, e.g.</a:t>
            </a:r>
          </a:p>
          <a:p>
            <a:pPr lvl="1"/>
            <a:r>
              <a:rPr lang="en-US" sz="1800" dirty="0"/>
              <a:t>Algorithm filling a matrix of size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1800" dirty="0"/>
              <a:t> *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1800" dirty="0"/>
              <a:t> with the natural numbers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800" dirty="0"/>
              <a:t>,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1800" dirty="0"/>
              <a:t>, … will run in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O(n*m)</a:t>
            </a:r>
          </a:p>
          <a:p>
            <a:pPr lvl="1"/>
            <a:r>
              <a:rPr lang="en-US" sz="1800" dirty="0"/>
              <a:t>A traversal of graph with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1800" dirty="0"/>
              <a:t> vertices and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1800" dirty="0"/>
              <a:t> edges will run in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m)</a:t>
            </a:r>
          </a:p>
          <a:p>
            <a:endParaRPr lang="bg-BG" sz="2000" dirty="0"/>
          </a:p>
          <a:p>
            <a:r>
              <a:rPr lang="en-US" sz="2000" dirty="0"/>
              <a:t>Memory consumption should also be considered, for example:</a:t>
            </a:r>
          </a:p>
          <a:p>
            <a:pPr lvl="1"/>
            <a:r>
              <a:rPr lang="en-US" sz="1800" dirty="0"/>
              <a:t>Running time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  <a:r>
              <a:rPr lang="en-US" sz="1800" dirty="0"/>
              <a:t> &amp; memory requirement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18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sz="1800" dirty="0">
                <a:sym typeface="Wingdings" pitchFamily="2" charset="2"/>
              </a:rPr>
              <a:t>n = 50 000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OutOfMemoryException</a:t>
            </a:r>
            <a:endParaRPr lang="en-US" sz="11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139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Hidden 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11030"/>
            <a:ext cx="9385200" cy="4896255"/>
          </a:xfrm>
        </p:spPr>
        <p:txBody>
          <a:bodyPr/>
          <a:lstStyle/>
          <a:p>
            <a:r>
              <a:rPr lang="en-US" dirty="0"/>
              <a:t>Sometimes a linear algorithm could be slower than quadratic algorithm</a:t>
            </a:r>
          </a:p>
          <a:p>
            <a:pPr lvl="1"/>
            <a:r>
              <a:rPr lang="en-US" dirty="0"/>
              <a:t>The hidden constant could be significant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Example:</a:t>
            </a:r>
            <a:endParaRPr lang="bg-BG" dirty="0"/>
          </a:p>
          <a:p>
            <a:pPr lvl="1">
              <a:spcBef>
                <a:spcPts val="1200"/>
              </a:spcBef>
            </a:pPr>
            <a:r>
              <a:rPr lang="en-US" dirty="0"/>
              <a:t>Algorithm A makes: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100*n</a:t>
            </a:r>
            <a:r>
              <a:rPr lang="en-US" dirty="0"/>
              <a:t> steps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O(n)</a:t>
            </a:r>
            <a:endParaRPr lang="bg-BG" sz="2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Algorithm B makes: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n*n/2</a:t>
            </a:r>
            <a:r>
              <a:rPr lang="en-US" dirty="0"/>
              <a:t> steps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O(n</a:t>
            </a:r>
            <a:r>
              <a:rPr lang="en-US" sz="2000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bg-BG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dirty="0"/>
              <a:t> the algorithm B is faster</a:t>
            </a:r>
          </a:p>
          <a:p>
            <a:endParaRPr lang="bg-BG" dirty="0"/>
          </a:p>
          <a:p>
            <a:r>
              <a:rPr lang="en-US" dirty="0"/>
              <a:t>Real-world example:</a:t>
            </a:r>
          </a:p>
          <a:p>
            <a:pPr lvl="1"/>
            <a:r>
              <a:rPr lang="en-US" dirty="0"/>
              <a:t>Insertion sort is faster than quicksort for n &lt; 9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87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Algorithms</a:t>
            </a:r>
            <a:endParaRPr lang="bg-BG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ko-KR" dirty="0">
                <a:ea typeface="굴림" pitchFamily="50" charset="-127"/>
                <a:cs typeface="Consolas" pitchFamily="49" charset="0"/>
              </a:rPr>
              <a:t>A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ea typeface="굴림" pitchFamily="50" charset="-127"/>
                <a:cs typeface="Consolas" pitchFamily="49" charset="0"/>
              </a:rPr>
              <a:t>polynomial-time algorithm</a:t>
            </a:r>
            <a:r>
              <a:rPr lang="en-US" altLang="ko-KR" dirty="0">
                <a:ea typeface="굴림" pitchFamily="50" charset="-127"/>
                <a:cs typeface="Consolas" pitchFamily="49" charset="0"/>
              </a:rPr>
              <a:t> is one whose worst-case time complexity is bounded above by a polynomial function of its input size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ea typeface="굴림" pitchFamily="50" charset="-127"/>
              <a:cs typeface="Consolas" pitchFamily="49" charset="0"/>
            </a:endParaRPr>
          </a:p>
          <a:p>
            <a:pPr>
              <a:spcBef>
                <a:spcPts val="0"/>
              </a:spcBef>
            </a:pPr>
            <a:endParaRPr lang="en-US" altLang="ko-KR" dirty="0">
              <a:ea typeface="굴림" pitchFamily="50" charset="-127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ko-KR" dirty="0">
                <a:ea typeface="굴림" pitchFamily="50" charset="-127"/>
                <a:cs typeface="Consolas" pitchFamily="49" charset="0"/>
              </a:rPr>
              <a:t>Examples:</a:t>
            </a:r>
          </a:p>
          <a:p>
            <a:pPr lvl="1">
              <a:spcBef>
                <a:spcPts val="300"/>
              </a:spcBef>
            </a:pPr>
            <a:r>
              <a:rPr lang="en-US" altLang="ko-KR" dirty="0">
                <a:ea typeface="굴림" pitchFamily="50" charset="-127"/>
                <a:cs typeface="Consolas" pitchFamily="49" charset="0"/>
              </a:rPr>
              <a:t>Polynomial-time:</a:t>
            </a:r>
            <a:r>
              <a:rPr lang="bg-BG" altLang="ko-KR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dirty="0">
                <a:ea typeface="굴림" pitchFamily="50" charset="-127"/>
                <a:cs typeface="Consolas" pitchFamily="49" charset="0"/>
              </a:rPr>
              <a:t>log </a:t>
            </a:r>
            <a:r>
              <a:rPr lang="en-US" altLang="ko-KR" dirty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>
                <a:latin typeface="Consolas" pitchFamily="49" charset="0"/>
                <a:ea typeface="굴림" pitchFamily="50" charset="-127"/>
                <a:cs typeface="Consolas" pitchFamily="49" charset="0"/>
              </a:rPr>
              <a:t>2n</a:t>
            </a:r>
            <a:r>
              <a:rPr lang="en-US" altLang="ko-KR" dirty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>
                <a:latin typeface="Consolas" pitchFamily="49" charset="0"/>
                <a:ea typeface="굴림" pitchFamily="50" charset="-127"/>
                <a:cs typeface="Consolas" pitchFamily="49" charset="0"/>
              </a:rPr>
              <a:t>3n</a:t>
            </a:r>
            <a:r>
              <a:rPr lang="en-US" altLang="ko-KR" baseline="30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3</a:t>
            </a:r>
            <a:r>
              <a:rPr lang="en-US" altLang="ko-KR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dirty="0"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lang="en-US" altLang="ko-KR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dirty="0">
                <a:latin typeface="Consolas" pitchFamily="49" charset="0"/>
                <a:ea typeface="굴림" pitchFamily="50" charset="-127"/>
                <a:cs typeface="Consolas" pitchFamily="49" charset="0"/>
              </a:rPr>
              <a:t>4n</a:t>
            </a:r>
            <a:r>
              <a:rPr lang="en-US" altLang="ko-KR" dirty="0">
                <a:ea typeface="굴림" pitchFamily="50" charset="-127"/>
                <a:cs typeface="Consolas" pitchFamily="49" charset="0"/>
              </a:rPr>
              <a:t>, </a:t>
            </a:r>
            <a:r>
              <a:rPr lang="bg-BG" altLang="ko-KR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bg-BG" altLang="ko-KR" dirty="0">
                <a:ea typeface="굴림" pitchFamily="50" charset="-127"/>
                <a:cs typeface="Consolas" pitchFamily="49" charset="0"/>
              </a:rPr>
              <a:t> * </a:t>
            </a:r>
            <a:r>
              <a:rPr lang="en-US" altLang="ko-KR" dirty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>
                <a:ea typeface="굴림" pitchFamily="50" charset="-127"/>
                <a:cs typeface="Consolas" pitchFamily="49" charset="0"/>
              </a:rPr>
              <a:t> log </a:t>
            </a:r>
            <a:r>
              <a:rPr lang="en-US" altLang="ko-KR" dirty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</a:p>
          <a:p>
            <a:pPr lvl="1">
              <a:spcBef>
                <a:spcPts val="300"/>
              </a:spcBef>
            </a:pPr>
            <a:r>
              <a:rPr lang="en-US" altLang="ko-KR" dirty="0">
                <a:ea typeface="굴림" pitchFamily="50" charset="-127"/>
                <a:cs typeface="Consolas" pitchFamily="49" charset="0"/>
              </a:rPr>
              <a:t>Non polynomial-time :  </a:t>
            </a:r>
            <a:r>
              <a:rPr lang="en-US" altLang="ko-KR" dirty="0">
                <a:latin typeface="Consolas" pitchFamily="49" charset="0"/>
                <a:ea typeface="굴림" pitchFamily="50" charset="-127"/>
                <a:cs typeface="Consolas" pitchFamily="49" charset="0"/>
              </a:rPr>
              <a:t>2</a:t>
            </a:r>
            <a:r>
              <a:rPr lang="en-US" altLang="ko-KR" baseline="30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>
                <a:latin typeface="Consolas" pitchFamily="49" charset="0"/>
                <a:ea typeface="굴림" pitchFamily="50" charset="-127"/>
                <a:cs typeface="Consolas" pitchFamily="49" charset="0"/>
              </a:rPr>
              <a:t>3</a:t>
            </a:r>
            <a:r>
              <a:rPr lang="en-US" altLang="ko-KR" baseline="30000" dirty="0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dirty="0">
                <a:ea typeface="굴림" pitchFamily="50" charset="-127"/>
                <a:cs typeface="Consolas" pitchFamily="49" charset="0"/>
              </a:rPr>
              <a:t>,</a:t>
            </a:r>
            <a:r>
              <a:rPr lang="bg-BG" altLang="ko-KR" dirty="0">
                <a:ea typeface="굴림" pitchFamily="50" charset="-127"/>
                <a:cs typeface="Consolas" pitchFamily="49" charset="0"/>
              </a:rPr>
              <a:t> </a:t>
            </a:r>
            <a:r>
              <a:rPr lang="en-US" altLang="ko-KR" noProof="1">
                <a:latin typeface="Consolas" pitchFamily="49" charset="0"/>
                <a:ea typeface="굴림" pitchFamily="50" charset="-127"/>
                <a:cs typeface="Consolas" pitchFamily="49" charset="0"/>
              </a:rPr>
              <a:t>n</a:t>
            </a:r>
            <a:r>
              <a:rPr lang="en-US" altLang="ko-KR" baseline="30000" noProof="1">
                <a:latin typeface="Consolas" pitchFamily="49" charset="0"/>
                <a:ea typeface="굴림" pitchFamily="50" charset="-127"/>
                <a:cs typeface="Consolas" pitchFamily="49" charset="0"/>
              </a:rPr>
              <a:t>k</a:t>
            </a:r>
            <a:r>
              <a:rPr lang="en-US" altLang="ko-KR" dirty="0">
                <a:ea typeface="굴림" pitchFamily="50" charset="-127"/>
                <a:cs typeface="Consolas" pitchFamily="49" charset="0"/>
              </a:rPr>
              <a:t>, </a:t>
            </a:r>
            <a:r>
              <a:rPr lang="en-US" altLang="ko-KR" dirty="0">
                <a:latin typeface="Consolas" pitchFamily="49" charset="0"/>
                <a:ea typeface="굴림" pitchFamily="50" charset="-127"/>
                <a:cs typeface="Consolas" pitchFamily="49" charset="0"/>
              </a:rPr>
              <a:t>n!</a:t>
            </a:r>
          </a:p>
          <a:p>
            <a:pPr>
              <a:spcBef>
                <a:spcPts val="300"/>
              </a:spcBef>
            </a:pPr>
            <a:r>
              <a:rPr lang="en-US" altLang="ko-KR" dirty="0">
                <a:ea typeface="굴림" pitchFamily="50" charset="-127"/>
                <a:cs typeface="Consolas" pitchFamily="49" charset="0"/>
              </a:rPr>
              <a:t>Non-polynomial algorithms hang for large input data sets</a:t>
            </a:r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5919282" y="2866053"/>
            <a:ext cx="3733800" cy="567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44000" bIns="144000">
            <a:spAutoFit/>
          </a:bodyPr>
          <a:lstStyle/>
          <a:p>
            <a:pPr algn="ctr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W(n) </a:t>
            </a:r>
            <a:r>
              <a:rPr lang="en-US" sz="1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∈</a:t>
            </a:r>
            <a:r>
              <a:rPr lang="en-US" altLang="ko-KR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Symbol" pitchFamily="18" charset="2"/>
              </a:rPr>
              <a:t> O(p(n))</a:t>
            </a:r>
          </a:p>
        </p:txBody>
      </p:sp>
    </p:spTree>
    <p:extLst>
      <p:ext uri="{BB962C8B-B14F-4D97-AF65-F5344CB8AC3E}">
        <p14:creationId xmlns:p14="http://schemas.microsoft.com/office/powerpoint/2010/main" val="9796365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Analyzing Complexity of Algorithms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2550744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Examples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where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is the size of the array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1926752" y="2682063"/>
            <a:ext cx="67691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FindMaxElement(int[] 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 = array[0];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i&lt;array.length;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(array[i] &gt; max)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max 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1952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B9AFC8-2D32-493E-BDD9-4E1088342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79AAC6-DF80-4808-B82D-D982AFCBF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9940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Examples (2)</a:t>
            </a:r>
            <a:endParaRPr lang="bg-BG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where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is the size of the array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		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n*(n+1)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1987686" y="3149093"/>
            <a:ext cx="7083426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FindInversions(int[] array)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inversions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j = i+1; j&lt;array.Length;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(array[i] &gt; array[j])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inversions++;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inversions;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876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Examples (3)</a:t>
            </a:r>
            <a:endParaRPr lang="bg-BG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cubic time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3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3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1926753" y="3056402"/>
            <a:ext cx="6913563" cy="3120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Sum3(int 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a=0; a&lt;n; a++)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b=0; b&lt;n; b++)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(int c=0; c&lt;n;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sum += a*b*c;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2256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Examples (4)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quadratic time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O(n*m)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n*m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1999035" y="3189659"/>
            <a:ext cx="6913563" cy="27821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SumMN(int n, int m)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x=0; x&lt;n; x++)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y=0; y&lt;m; y++)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sum += x*y;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1885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Examples (5)</a:t>
            </a:r>
            <a:endParaRPr lang="bg-BG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quadratic time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O(n*m)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		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noProof="1"/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n*m</a:t>
            </a:r>
            <a:r>
              <a:rPr lang="en-US" altLang="ko-KR" noProof="1">
                <a:sym typeface="Symbol" pitchFamily="18" charset="2"/>
              </a:rPr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+</a:t>
            </a:r>
            <a:r>
              <a:rPr lang="en-US" altLang="ko-KR" noProof="1">
                <a:sym typeface="Symbol" pitchFamily="18" charset="2"/>
              </a:rPr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min(m,n)*n</a:t>
            </a:r>
            <a:endParaRPr lang="en-US" baseline="30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1999035" y="2939963"/>
            <a:ext cx="6913563" cy="34592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SumMN(int n, int m)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x=0; x&lt;n; x++)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y=0; y&lt;m; y++)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(x==y)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for (int i=0; i&lt;n;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sum += i*x*y;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3494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Examples (6)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exponential time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O(2</a:t>
            </a:r>
            <a:r>
              <a:rPr lang="en-US" altLang="ko-KR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baseline="30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2004575" y="3143366"/>
            <a:ext cx="6913563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Calculation(int 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decimal result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(1&lt;&lt;n);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+= i;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838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Examples (7)</a:t>
            </a:r>
            <a:endParaRPr lang="bg-BG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Runs in linear time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O(n)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number of elementary steps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dirty="0"/>
              <a:t> </a:t>
            </a:r>
            <a:r>
              <a:rPr lang="en-US" altLang="ko-KR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ea typeface="굴림" pitchFamily="50" charset="-127"/>
                <a:cs typeface="Consolas" pitchFamily="49" charset="0"/>
                <a:sym typeface="Symbol" pitchFamily="18" charset="2"/>
              </a:rPr>
              <a:t>n</a:t>
            </a:r>
            <a:endParaRPr lang="en-US" baseline="30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503812" name="Rectangle 4"/>
          <p:cNvSpPr>
            <a:spLocks noChangeArrowheads="1"/>
          </p:cNvSpPr>
          <p:nvPr/>
        </p:nvSpPr>
        <p:spPr bwMode="auto">
          <a:xfrm>
            <a:off x="2011060" y="3110940"/>
            <a:ext cx="6913563" cy="2443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Factorial(int 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(n==0)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n * Factorial(n-1);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222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Examples (8)</a:t>
            </a:r>
            <a:endParaRPr lang="bg-BG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/>
              <a:t>Runs in </a:t>
            </a:r>
            <a:r>
              <a:rPr lang="en-US" dirty="0"/>
              <a:t>exponential time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O(2</a:t>
            </a:r>
            <a:r>
              <a:rPr lang="en-US" altLang="ko-KR" baseline="30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noProof="1"/>
              <a:t>The number of elementary steps is 		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noProof="1"/>
              <a:t>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Fib(n+1)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 w</a:t>
            </a:r>
            <a:r>
              <a:rPr lang="en-US" altLang="ko-KR" noProof="1">
                <a:sym typeface="Symbol" pitchFamily="18" charset="2"/>
              </a:rPr>
              <a:t>here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Fib(k)</a:t>
            </a:r>
            <a:r>
              <a:rPr lang="en-US" altLang="ko-KR" noProof="1">
                <a:sym typeface="Symbol" pitchFamily="18" charset="2"/>
              </a:rPr>
              <a:t> is the </a:t>
            </a:r>
            <a:r>
              <a:rPr lang="en-US" altLang="ko-KR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k</a:t>
            </a:r>
            <a:r>
              <a:rPr lang="en-US" altLang="ko-KR" noProof="1">
                <a:sym typeface="Symbol" pitchFamily="18" charset="2"/>
              </a:rPr>
              <a:t>-th Fib</a:t>
            </a:r>
            <a:r>
              <a:rPr lang="en-US" altLang="ko-KR" dirty="0">
                <a:ea typeface="굴림" pitchFamily="50" charset="-127"/>
                <a:sym typeface="Symbol" pitchFamily="18" charset="2"/>
              </a:rPr>
              <a:t>o</a:t>
            </a:r>
            <a:r>
              <a:rPr lang="en-US" altLang="ko-KR" noProof="1">
                <a:sym typeface="Symbol" pitchFamily="18" charset="2"/>
              </a:rPr>
              <a:t>nacci's number</a:t>
            </a:r>
            <a:endParaRPr lang="en-US" baseline="30000" noProof="1">
              <a:sym typeface="Symbol" pitchFamily="18" charset="2"/>
            </a:endParaRPr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2039802" y="3418504"/>
            <a:ext cx="756126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 Fibonacci(int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(n ==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Fibonacci(n-1) + Fibonacci(n-2);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3563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29447"/>
            <a:ext cx="9385200" cy="46423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structures </a:t>
            </a:r>
            <a:r>
              <a:rPr lang="en-US" sz="2000" dirty="0"/>
              <a:t>organize data for efficient use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ADT describe a set of operations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Collections hold a group of elements</a:t>
            </a:r>
          </a:p>
          <a:p>
            <a:pPr>
              <a:lnSpc>
                <a:spcPct val="100000"/>
              </a:lnSpc>
            </a:pPr>
            <a:endParaRPr lang="bg-BG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Algorithms</a:t>
            </a:r>
            <a:r>
              <a:rPr lang="en-US" sz="2000" dirty="0"/>
              <a:t> are sequences of steps for performing or calculating something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bg-BG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 complexity</a:t>
            </a:r>
            <a:r>
              <a:rPr lang="en-US" sz="2000" dirty="0"/>
              <a:t> is rough estimation of the number of steps performed by given computation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Complexity can be logarithmic, linear, n log n, square, cubic, exponential, etc.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Allows to estimating the speed of given code before its execution</a:t>
            </a:r>
          </a:p>
        </p:txBody>
      </p:sp>
    </p:spTree>
    <p:extLst>
      <p:ext uri="{BB962C8B-B14F-4D97-AF65-F5344CB8AC3E}">
        <p14:creationId xmlns:p14="http://schemas.microsoft.com/office/powerpoint/2010/main" val="180106483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Structures,</a:t>
            </a:r>
            <a:br>
              <a:rPr lang="en-US" dirty="0"/>
            </a:br>
            <a:r>
              <a:rPr lang="en-US" dirty="0"/>
              <a:t>Algorithms and Complexity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B6072A-E781-4125-B81F-E17F01306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569397"/>
            <a:ext cx="9385200" cy="12189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is the expected running time of the following C# code? Explain why. Assume the array's size is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400" dirty="0"/>
              <a:t>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30000" y="2846513"/>
            <a:ext cx="7700962" cy="3353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Compute(int[] arr)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count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i&lt;arr.Length;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start = 0, end = arr.Length-1;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while (start &lt; end)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(arr[start] &lt; arr[end])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{ start++; count++;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end--;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count;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43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3060969"/>
            <a:ext cx="9385200" cy="3404682"/>
          </a:xfrm>
        </p:spPr>
        <p:txBody>
          <a:bodyPr/>
          <a:lstStyle/>
          <a:p>
            <a:r>
              <a:rPr lang="en-US" sz="2400" dirty="0"/>
              <a:t>Examples of data structures:</a:t>
            </a:r>
          </a:p>
          <a:p>
            <a:pPr lvl="1"/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2400" dirty="0"/>
              <a:t> structure (first name + last name + age)</a:t>
            </a:r>
          </a:p>
          <a:p>
            <a:pPr lvl="1"/>
            <a:r>
              <a:rPr lang="en-US" sz="2400" dirty="0"/>
              <a:t>Array of integers</a:t>
            </a:r>
            <a:r>
              <a:rPr lang="bg-BG" sz="2400" dirty="0"/>
              <a:t> –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</a:t>
            </a:r>
          </a:p>
          <a:p>
            <a:pPr lvl="1"/>
            <a:r>
              <a:rPr lang="en-US" sz="2400" dirty="0"/>
              <a:t>List of strings</a:t>
            </a:r>
            <a:r>
              <a:rPr lang="bg-BG" sz="2400" dirty="0"/>
              <a:t> –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</a:t>
            </a:r>
          </a:p>
          <a:p>
            <a:pPr lvl="1"/>
            <a:r>
              <a:rPr lang="en-US" sz="2400" dirty="0"/>
              <a:t>Queue of people</a:t>
            </a:r>
            <a:r>
              <a:rPr lang="bg-BG" sz="2400" dirty="0"/>
              <a:t> – 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Queue&lt;Person&gt;</a:t>
            </a: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1836906" y="1643975"/>
            <a:ext cx="8077200" cy="1087636"/>
          </a:xfrm>
          <a:prstGeom prst="roundRect">
            <a:avLst>
              <a:gd name="adj" fmla="val 173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“In computer science, a data structure is a particular way of storing and organizing data in a computer so that it can be used efficiently.”</a:t>
            </a:r>
          </a:p>
          <a:p>
            <a:pPr algn="r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Wikipedia</a:t>
            </a:r>
          </a:p>
        </p:txBody>
      </p:sp>
    </p:spTree>
    <p:extLst>
      <p:ext uri="{BB962C8B-B14F-4D97-AF65-F5344CB8AC3E}">
        <p14:creationId xmlns:p14="http://schemas.microsoft.com/office/powerpoint/2010/main" val="1855070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42774-E49C-43F5-AD8E-C4C667A7D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277566"/>
            <a:ext cx="9385200" cy="53502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Complexity is O(N * (N - 1))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Loops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/>
              <a:t>For each iteration of the for loop </a:t>
            </a:r>
            <a:r>
              <a:rPr lang="bg-BG" sz="1600" dirty="0"/>
              <a:t>(0 -&gt; </a:t>
            </a:r>
            <a:r>
              <a:rPr lang="en-US" sz="1600" dirty="0"/>
              <a:t>N - 1), while-loop</a:t>
            </a:r>
            <a:r>
              <a:rPr lang="bg-BG" sz="1600" dirty="0"/>
              <a:t> </a:t>
            </a:r>
            <a:r>
              <a:rPr lang="en-US" sz="1600" dirty="0"/>
              <a:t>will be executed</a:t>
            </a:r>
            <a:r>
              <a:rPr lang="bg-BG" sz="1600" dirty="0"/>
              <a:t> </a:t>
            </a:r>
            <a:r>
              <a:rPr lang="en-US" sz="1600" dirty="0"/>
              <a:t>N - 1 times</a:t>
            </a:r>
            <a:r>
              <a:rPr lang="bg-BG" sz="1600" dirty="0"/>
              <a:t>. 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Conditional statement</a:t>
            </a:r>
            <a:r>
              <a:rPr lang="bg-BG" sz="1800" dirty="0"/>
              <a:t>: </a:t>
            </a:r>
            <a:endParaRPr lang="en-US" sz="18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200" dirty="0"/>
              <a:t>If array is sorted in ascending order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200" dirty="0"/>
              <a:t>Example for</a:t>
            </a:r>
            <a:r>
              <a:rPr lang="bg-BG" sz="1200" dirty="0"/>
              <a:t> </a:t>
            </a:r>
            <a:r>
              <a:rPr lang="en-US" sz="1200" dirty="0"/>
              <a:t>N = 100   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bg-BG" sz="1600" dirty="0"/>
              <a:t>- </a:t>
            </a:r>
            <a:r>
              <a:rPr lang="en-US" sz="1600" dirty="0"/>
              <a:t>if -&gt; 90 executions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bg-BG" sz="1600" dirty="0"/>
              <a:t>- </a:t>
            </a:r>
            <a:r>
              <a:rPr lang="en-US" sz="1600" dirty="0"/>
              <a:t>else -&gt; 0 executions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200" dirty="0"/>
              <a:t>If array is sorted in ascending order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600" dirty="0"/>
              <a:t>Example for</a:t>
            </a:r>
            <a:r>
              <a:rPr lang="bg-BG" sz="1600" dirty="0"/>
              <a:t> </a:t>
            </a:r>
            <a:r>
              <a:rPr lang="en-US" sz="1600" dirty="0"/>
              <a:t>N = 100   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bg-BG" sz="1600" dirty="0"/>
              <a:t>- </a:t>
            </a:r>
            <a:r>
              <a:rPr lang="en-US" sz="1600" dirty="0"/>
              <a:t>if -&gt; 0 executions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bg-BG" sz="1600" dirty="0"/>
              <a:t>- </a:t>
            </a:r>
            <a:r>
              <a:rPr lang="en-US" sz="1600" dirty="0"/>
              <a:t>else -&gt; 90 executions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200" dirty="0"/>
              <a:t>If array is randomly sorted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600" dirty="0"/>
              <a:t>Example for</a:t>
            </a:r>
            <a:r>
              <a:rPr lang="bg-BG" sz="1600" dirty="0"/>
              <a:t> </a:t>
            </a:r>
            <a:r>
              <a:rPr lang="en-US" sz="1600" dirty="0"/>
              <a:t>N = 100   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bg-BG" sz="1600" dirty="0"/>
              <a:t>- </a:t>
            </a:r>
            <a:r>
              <a:rPr lang="en-US" sz="1600" dirty="0"/>
              <a:t>if -&gt; ~50% </a:t>
            </a:r>
            <a:r>
              <a:rPr lang="bg-BG" sz="1600" dirty="0"/>
              <a:t>от </a:t>
            </a:r>
            <a:r>
              <a:rPr lang="en-US" sz="1600" dirty="0"/>
              <a:t>N   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600" dirty="0"/>
              <a:t>- else -&gt; ~50% </a:t>
            </a:r>
            <a:r>
              <a:rPr lang="bg-BG" sz="1600" dirty="0"/>
              <a:t>от </a:t>
            </a:r>
            <a:r>
              <a:rPr lang="en-US" sz="1600" dirty="0"/>
              <a:t>N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464735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420238"/>
            <a:ext cx="9385200" cy="4551529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What is the expected running time of the following C# code? Explain why.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000" dirty="0"/>
          </a:p>
          <a:p>
            <a:pPr marL="514350" indent="-514350">
              <a:buFont typeface="+mj-lt"/>
              <a:buAutoNum type="arabicPeriod" startAt="2"/>
            </a:pPr>
            <a:endParaRPr lang="en-US" sz="2000" dirty="0"/>
          </a:p>
          <a:p>
            <a:pPr marL="514350" indent="-514350">
              <a:buFont typeface="+mj-lt"/>
              <a:buAutoNum type="arabicPeriod" startAt="2"/>
            </a:pPr>
            <a:endParaRPr lang="en-US" sz="2000" dirty="0"/>
          </a:p>
          <a:p>
            <a:pPr marL="514350" indent="-514350">
              <a:buFont typeface="+mj-lt"/>
              <a:buAutoNum type="arabicPeriod" startAt="2"/>
            </a:pPr>
            <a:endParaRPr lang="bg-BG" sz="2000" dirty="0"/>
          </a:p>
          <a:p>
            <a:pPr marL="514350" indent="-514350">
              <a:buFont typeface="+mj-lt"/>
              <a:buAutoNum type="arabicPeriod" startAt="2"/>
            </a:pPr>
            <a:endParaRPr lang="bg-BG" sz="2000" dirty="0"/>
          </a:p>
          <a:p>
            <a:pPr marL="514350" indent="-514350">
              <a:buFont typeface="+mj-lt"/>
              <a:buAutoNum type="arabicPeriod" startAt="2"/>
            </a:pPr>
            <a:endParaRPr lang="bg-BG" sz="2000" dirty="0"/>
          </a:p>
          <a:p>
            <a:pPr marL="514350" indent="-514350">
              <a:buFont typeface="+mj-lt"/>
              <a:buAutoNum type="arabicPeriod" startAt="2"/>
            </a:pPr>
            <a:endParaRPr lang="en-US" sz="2000" dirty="0"/>
          </a:p>
          <a:p>
            <a:pPr marL="514350" indent="-514350">
              <a:buFont typeface="+mj-lt"/>
              <a:buAutoNum type="arabicPeriod" startAt="2"/>
            </a:pPr>
            <a:endParaRPr lang="en-US" sz="2000" dirty="0"/>
          </a:p>
          <a:p>
            <a:pPr marL="514350" indent="-514350">
              <a:buFont typeface="+mj-lt"/>
              <a:buAutoNum type="arabicPeriod" startAt="2"/>
            </a:pPr>
            <a:endParaRPr lang="en-US" sz="2000" dirty="0"/>
          </a:p>
          <a:p>
            <a:pPr marL="347663" lvl="1" indent="0">
              <a:buNone/>
            </a:pPr>
            <a:r>
              <a:rPr lang="en-US" sz="2000" dirty="0"/>
              <a:t>Assume the input matrix has size of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000" dirty="0"/>
              <a:t> *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2000" dirty="0"/>
              <a:t>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1238" y="2109851"/>
            <a:ext cx="7700962" cy="2882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4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CalcCount(int[,] matrix)</a:t>
            </a:r>
          </a:p>
          <a:p>
            <a:pPr eaLnBrk="0" hangingPunct="0">
              <a:lnSpc>
                <a:spcPct val="114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4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count = 0;</a:t>
            </a:r>
          </a:p>
          <a:p>
            <a:pPr eaLnBrk="0" hangingPunct="0">
              <a:lnSpc>
                <a:spcPct val="114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row=0; row&lt;matrix.GetLength(0); row++)</a:t>
            </a:r>
          </a:p>
          <a:p>
            <a:pPr eaLnBrk="0" hangingPunct="0">
              <a:lnSpc>
                <a:spcPct val="114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(matrix[row, 0] % 2 == 0)</a:t>
            </a:r>
          </a:p>
          <a:p>
            <a:pPr eaLnBrk="0" hangingPunct="0">
              <a:lnSpc>
                <a:spcPct val="114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(int col=0; col&lt;matrix.GetLength(1); col++)</a:t>
            </a:r>
          </a:p>
          <a:p>
            <a:pPr eaLnBrk="0" hangingPunct="0">
              <a:lnSpc>
                <a:spcPct val="114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if (matrix[row,col] &gt; 0)</a:t>
            </a:r>
          </a:p>
          <a:p>
            <a:pPr eaLnBrk="0" hangingPunct="0">
              <a:lnSpc>
                <a:spcPct val="114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count++;</a:t>
            </a:r>
          </a:p>
          <a:p>
            <a:pPr eaLnBrk="0" hangingPunct="0">
              <a:lnSpc>
                <a:spcPct val="114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count;</a:t>
            </a:r>
          </a:p>
          <a:p>
            <a:pPr eaLnBrk="0" hangingPunct="0">
              <a:lnSpc>
                <a:spcPct val="114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8613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55386"/>
            <a:ext cx="9385200" cy="5090809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000" dirty="0"/>
              <a:t>* What is the expected running time of the following C# code? Explain why.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000" dirty="0"/>
          </a:p>
          <a:p>
            <a:pPr marL="514350" indent="-514350">
              <a:buFont typeface="+mj-lt"/>
              <a:buAutoNum type="arabicPeriod" startAt="2"/>
            </a:pPr>
            <a:endParaRPr lang="en-US" sz="2000" dirty="0"/>
          </a:p>
          <a:p>
            <a:pPr marL="514350" indent="-514350">
              <a:buFont typeface="+mj-lt"/>
              <a:buAutoNum type="arabicPeriod" startAt="2"/>
            </a:pPr>
            <a:endParaRPr lang="bg-BG" sz="2000" dirty="0"/>
          </a:p>
          <a:p>
            <a:pPr marL="514350" indent="-514350">
              <a:buFont typeface="+mj-lt"/>
              <a:buAutoNum type="arabicPeriod" startAt="2"/>
            </a:pPr>
            <a:endParaRPr lang="bg-BG" sz="2000" dirty="0"/>
          </a:p>
          <a:p>
            <a:pPr marL="514350" indent="-514350">
              <a:buFont typeface="+mj-lt"/>
              <a:buAutoNum type="arabicPeriod" startAt="2"/>
            </a:pPr>
            <a:endParaRPr lang="bg-BG" sz="2000" dirty="0"/>
          </a:p>
          <a:p>
            <a:pPr marL="514350" indent="-514350">
              <a:buFont typeface="+mj-lt"/>
              <a:buAutoNum type="arabicPeriod" startAt="2"/>
            </a:pPr>
            <a:endParaRPr lang="bg-BG" sz="2000" dirty="0"/>
          </a:p>
          <a:p>
            <a:pPr marL="514350" indent="-514350">
              <a:buFont typeface="+mj-lt"/>
              <a:buAutoNum type="arabicPeriod" startAt="2"/>
            </a:pPr>
            <a:endParaRPr lang="bg-BG" sz="2000" dirty="0"/>
          </a:p>
          <a:p>
            <a:pPr marL="514350" indent="-514350">
              <a:buFont typeface="+mj-lt"/>
              <a:buAutoNum type="arabicPeriod" startAt="2"/>
            </a:pPr>
            <a:endParaRPr lang="en-US" sz="2000" dirty="0"/>
          </a:p>
          <a:p>
            <a:pPr marL="514350" indent="-514350">
              <a:buFont typeface="+mj-lt"/>
              <a:buAutoNum type="arabicPeriod" startAt="2"/>
            </a:pPr>
            <a:endParaRPr lang="en-US" sz="2000" dirty="0"/>
          </a:p>
          <a:p>
            <a:pPr marL="514350" indent="-514350">
              <a:buFont typeface="+mj-lt"/>
              <a:buAutoNum type="arabicPeriod" startAt="2"/>
            </a:pPr>
            <a:endParaRPr lang="en-US" sz="2000" dirty="0"/>
          </a:p>
          <a:p>
            <a:pPr marL="347663" lvl="1" indent="0">
              <a:spcBef>
                <a:spcPts val="2400"/>
              </a:spcBef>
              <a:buNone/>
            </a:pPr>
            <a:r>
              <a:rPr lang="en-US" sz="2000" dirty="0"/>
              <a:t>Assume the input matrix has size of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000" dirty="0"/>
              <a:t> *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2000" dirty="0"/>
              <a:t>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1238" y="2135380"/>
            <a:ext cx="7700962" cy="30566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CalcSum(int[,] matrix, int row)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col = 0; col &lt; matrix.GetLength(0); col++)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matrix[row, col];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(row + 1 &lt; matrix.GetLength(1))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CalcSum(matrix, row + 1);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Console.WriteLine(CalcSum(matrix, 0));</a:t>
            </a:r>
          </a:p>
        </p:txBody>
      </p:sp>
    </p:spTree>
    <p:extLst>
      <p:ext uri="{BB962C8B-B14F-4D97-AF65-F5344CB8AC3E}">
        <p14:creationId xmlns:p14="http://schemas.microsoft.com/office/powerpoint/2010/main" val="2096533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SzPts val="675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Questions?</a:t>
            </a:r>
            <a:endParaRPr/>
          </a:p>
        </p:txBody>
      </p:sp>
      <p:sp>
        <p:nvSpPr>
          <p:cNvPr id="431" name="Google Shape;431;p5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Data Structures</a:t>
            </a:r>
            <a:br>
              <a:rPr lang="en-US" dirty="0"/>
            </a:br>
            <a:r>
              <a:rPr lang="en-US" dirty="0"/>
              <a:t>So Important?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structures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algorithms</a:t>
            </a:r>
            <a:r>
              <a:rPr lang="en-US" sz="2000" dirty="0"/>
              <a:t> are the foundation of computer programming</a:t>
            </a:r>
          </a:p>
          <a:p>
            <a:pPr>
              <a:lnSpc>
                <a:spcPct val="100000"/>
              </a:lnSpc>
            </a:pPr>
            <a:endParaRPr lang="bg-BG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Algorithmic thinking, problem solving and data structures are vital for software engineers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All .NET developers should know when to use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Dictionary&lt;K,T&gt;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1800" dirty="0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SortedDictionary&lt;K,T&gt;</a:t>
            </a:r>
            <a:r>
              <a:rPr lang="en-US" sz="1800" dirty="0"/>
              <a:t> and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endParaRPr lang="bg-BG" sz="1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sz="1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Computational complexity </a:t>
            </a:r>
            <a:r>
              <a:rPr lang="en-US" sz="2000" dirty="0"/>
              <a:t>is important for algorithm design and efficient programming</a:t>
            </a:r>
          </a:p>
        </p:txBody>
      </p:sp>
    </p:spTree>
    <p:extLst>
      <p:ext uri="{BB962C8B-B14F-4D97-AF65-F5344CB8AC3E}">
        <p14:creationId xmlns:p14="http://schemas.microsoft.com/office/powerpoint/2010/main" val="428728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 and Collections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78604"/>
            <a:ext cx="9385200" cy="44931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Primitive data types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Numbers: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decimal</a:t>
            </a:r>
            <a:r>
              <a:rPr lang="en-US" dirty="0"/>
              <a:t>, …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Text data: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, …</a:t>
            </a:r>
          </a:p>
          <a:p>
            <a:pPr marL="349250" indent="-239713">
              <a:lnSpc>
                <a:spcPct val="100000"/>
              </a:lnSpc>
            </a:pPr>
            <a:endParaRPr lang="bg-BG" dirty="0"/>
          </a:p>
          <a:p>
            <a:pPr marL="349250" indent="-239713">
              <a:lnSpc>
                <a:spcPct val="100000"/>
              </a:lnSpc>
            </a:pPr>
            <a:r>
              <a:rPr lang="en-US" dirty="0"/>
              <a:t>Simple structures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A group of fields stored together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US" dirty="0"/>
              <a:t>, …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Collections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A set of elements (of the same type)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E.g. array, list, stack, tree, hash-table, …</a:t>
            </a:r>
          </a:p>
        </p:txBody>
      </p:sp>
      <p:pic>
        <p:nvPicPr>
          <p:cNvPr id="2050" name="Picture 2" descr="data, grou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63000" y="2476501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umber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39200" y="106680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munity, connection, consultation, consulting, earth, global, group, internet, large group, network, polar, round table, social, social network, users, worl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5550" y="4267200"/>
            <a:ext cx="16954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6393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(ADT)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 Data Type (ADT) </a:t>
            </a:r>
            <a:r>
              <a:rPr lang="en-US" dirty="0"/>
              <a:t>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data type together with the operations, whose properties are specified independently of any particular implementation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ADT are set of definitions of operations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Like the interfaces in C#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ADT can have multiple</a:t>
            </a:r>
            <a:br>
              <a:rPr lang="en-US" dirty="0"/>
            </a:br>
            <a:r>
              <a:rPr lang="en-US" dirty="0"/>
              <a:t>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implementations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implementations can have different efficiency, inner logic and resource needs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71163" y="3336587"/>
            <a:ext cx="3093922" cy="1524000"/>
            <a:chOff x="5516678" y="3810000"/>
            <a:chExt cx="3093922" cy="1524000"/>
          </a:xfrm>
        </p:grpSpPr>
        <p:pic>
          <p:nvPicPr>
            <p:cNvPr id="3074" name="Picture 2" descr="http://www.hdpaperz.com/wp-content/gallery/abstract_wallpapers_4/abstract-wallpaper-rainbow-colorful-pictures.jp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516678" y="3810000"/>
              <a:ext cx="3093922" cy="1524000"/>
            </a:xfrm>
            <a:prstGeom prst="roundRect">
              <a:avLst/>
            </a:prstGeom>
            <a:noFill/>
            <a:effectLst>
              <a:softEdge rad="1270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 rot="341437">
              <a:off x="6781800" y="4766090"/>
              <a:ext cx="1752601" cy="533401"/>
            </a:xfrm>
            <a:prstGeom prst="rect">
              <a:avLst/>
            </a:prstGeom>
            <a:noFill/>
          </p:spPr>
          <p:txBody>
            <a:bodyPr wrap="none" rtlCol="0">
              <a:prstTxWarp prst="textCurveUp">
                <a:avLst>
                  <a:gd name="adj" fmla="val 56338"/>
                </a:avLst>
              </a:prstTxWarp>
              <a:spAutoFit/>
            </a:bodyPr>
            <a:lstStyle/>
            <a:p>
              <a:r>
                <a:rPr lang="en-US" b="1" dirty="0">
                  <a:ln w="10160">
                    <a:solidFill>
                      <a:schemeClr val="accent5">
                        <a:alpha val="50000"/>
                      </a:schemeClr>
                    </a:solidFill>
                    <a:prstDash val="solid"/>
                  </a:ln>
                  <a:noFill/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abstract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67601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653702"/>
            <a:ext cx="9385200" cy="43180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Linear structures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Lists: fixed size and variable size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Stacks: LIFO (Last In First Out) structure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Queues: FIFO (First In First Out) structure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Trees and tree-like structures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Binary, ordered search trees, balanced, etc.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Dictionaries (maps)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Contain pairs (key, value)</a:t>
            </a:r>
          </a:p>
          <a:p>
            <a:pPr marL="696913" lvl="1" indent="-239713">
              <a:lnSpc>
                <a:spcPct val="100000"/>
              </a:lnSpc>
            </a:pPr>
            <a:r>
              <a:rPr lang="en-US" dirty="0"/>
              <a:t>Hash tables: use hash functions to search/insert</a:t>
            </a:r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290" y="1066801"/>
            <a:ext cx="118951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370773">
            <a:off x="8864380" y="3267815"/>
            <a:ext cx="1306806" cy="799386"/>
          </a:xfrm>
          <a:prstGeom prst="rect">
            <a:avLst/>
          </a:prstGeom>
        </p:spPr>
      </p:pic>
      <p:pic>
        <p:nvPicPr>
          <p:cNvPr id="4100" name="Picture 4" descr="book, dictionary, learn, read, school icon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500" y="4724400"/>
            <a:ext cx="1371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9048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303506"/>
            <a:ext cx="9385200" cy="4668261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Sets and bags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Set – collection of unique elements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Bag – collection of non-unique elements</a:t>
            </a:r>
          </a:p>
          <a:p>
            <a:pPr>
              <a:lnSpc>
                <a:spcPct val="95000"/>
              </a:lnSpc>
            </a:pPr>
            <a:endParaRPr lang="bg-BG" dirty="0"/>
          </a:p>
          <a:p>
            <a:pPr>
              <a:lnSpc>
                <a:spcPct val="95000"/>
              </a:lnSpc>
            </a:pPr>
            <a:r>
              <a:rPr lang="en-US" dirty="0"/>
              <a:t>Ordered sets, bags and dictionaries</a:t>
            </a:r>
          </a:p>
          <a:p>
            <a:pPr>
              <a:lnSpc>
                <a:spcPct val="95000"/>
              </a:lnSpc>
            </a:pPr>
            <a:endParaRPr lang="bg-BG" dirty="0"/>
          </a:p>
          <a:p>
            <a:pPr>
              <a:lnSpc>
                <a:spcPct val="95000"/>
              </a:lnSpc>
            </a:pPr>
            <a:r>
              <a:rPr lang="en-US" dirty="0"/>
              <a:t>Priority queues / heaps</a:t>
            </a:r>
          </a:p>
          <a:p>
            <a:pPr>
              <a:lnSpc>
                <a:spcPct val="95000"/>
              </a:lnSpc>
            </a:pPr>
            <a:endParaRPr lang="bg-BG" dirty="0"/>
          </a:p>
          <a:p>
            <a:pPr>
              <a:lnSpc>
                <a:spcPct val="95000"/>
              </a:lnSpc>
            </a:pPr>
            <a:r>
              <a:rPr lang="en-US" dirty="0"/>
              <a:t>Special tree structures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Suffix tree, interval tree, index tree, </a:t>
            </a:r>
            <a:r>
              <a:rPr lang="en-US" noProof="1"/>
              <a:t>trie</a:t>
            </a:r>
          </a:p>
          <a:p>
            <a:pPr>
              <a:lnSpc>
                <a:spcPct val="95000"/>
              </a:lnSpc>
            </a:pPr>
            <a:endParaRPr lang="bg-BG" dirty="0"/>
          </a:p>
          <a:p>
            <a:pPr>
              <a:lnSpc>
                <a:spcPct val="95000"/>
              </a:lnSpc>
            </a:pPr>
            <a:r>
              <a:rPr lang="en-US" dirty="0"/>
              <a:t>Graphs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Directed / undirected, weighted /</a:t>
            </a:r>
            <a:br>
              <a:rPr lang="en-US" dirty="0"/>
            </a:br>
            <a:r>
              <a:rPr lang="en-US" dirty="0"/>
              <a:t>un-weighted, connected/ non-connected, …</a:t>
            </a:r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900" y="2590800"/>
            <a:ext cx="1752600" cy="17526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300" y="1241466"/>
            <a:ext cx="869868" cy="86986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7034" y="5125192"/>
            <a:ext cx="1693816" cy="9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64651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3465</Words>
  <Application>Microsoft Office PowerPoint</Application>
  <PresentationFormat>Widescreen</PresentationFormat>
  <Paragraphs>546</Paragraphs>
  <Slides>43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Consolas</vt:lpstr>
      <vt:lpstr>Lato</vt:lpstr>
      <vt:lpstr>Wingdings 2</vt:lpstr>
      <vt:lpstr>Questrial</vt:lpstr>
      <vt:lpstr>Montserrat</vt:lpstr>
      <vt:lpstr>Calibri</vt:lpstr>
      <vt:lpstr>Arial</vt:lpstr>
      <vt:lpstr>Focus</vt:lpstr>
      <vt:lpstr>DATA STRUCTURES AND ALGORITHMS </vt:lpstr>
      <vt:lpstr>TABLE OF CONTENTS</vt:lpstr>
      <vt:lpstr>Data Structures</vt:lpstr>
      <vt:lpstr>What is a Data Structure?</vt:lpstr>
      <vt:lpstr>Why Are Data Structures So Important?</vt:lpstr>
      <vt:lpstr>Primitive Types and Collections</vt:lpstr>
      <vt:lpstr>Abstract Data Types (ADT)</vt:lpstr>
      <vt:lpstr>Basic Data Structures</vt:lpstr>
      <vt:lpstr>Basic Data Structures (2)</vt:lpstr>
      <vt:lpstr>Algorithms</vt:lpstr>
      <vt:lpstr>What is an Algorithm?</vt:lpstr>
      <vt:lpstr>Algorithms in Computer Science</vt:lpstr>
      <vt:lpstr>Pseudocode and Flowcharts  </vt:lpstr>
      <vt:lpstr>Algorithms in Programming</vt:lpstr>
      <vt:lpstr>Algorithm Complexity</vt:lpstr>
      <vt:lpstr>Algorithm Analysis</vt:lpstr>
      <vt:lpstr>Algorithmic Complexity</vt:lpstr>
      <vt:lpstr>Time Complexity</vt:lpstr>
      <vt:lpstr>Time Complexity – Example</vt:lpstr>
      <vt:lpstr>Algorithms Complexity</vt:lpstr>
      <vt:lpstr>Asymptotic Notation: Definition</vt:lpstr>
      <vt:lpstr>Typical Complexities</vt:lpstr>
      <vt:lpstr>Typical Complexities (2)</vt:lpstr>
      <vt:lpstr>Time Complexity and Speed</vt:lpstr>
      <vt:lpstr>Time and Memory Complexity</vt:lpstr>
      <vt:lpstr>The Hidden Constant</vt:lpstr>
      <vt:lpstr>Polynomial Algorithms</vt:lpstr>
      <vt:lpstr>Analyzing Complexity of Algorithms</vt:lpstr>
      <vt:lpstr>Complexity Examples</vt:lpstr>
      <vt:lpstr>Complexity Examples (2)</vt:lpstr>
      <vt:lpstr>Complexity Examples (3)</vt:lpstr>
      <vt:lpstr>Complexity Examples (4)</vt:lpstr>
      <vt:lpstr>Complexity Examples (5)</vt:lpstr>
      <vt:lpstr>Complexity Examples (6)</vt:lpstr>
      <vt:lpstr>Complexity Examples (7)</vt:lpstr>
      <vt:lpstr>Complexity Examples (8)</vt:lpstr>
      <vt:lpstr>Summary</vt:lpstr>
      <vt:lpstr>Data Structures, Algorithms and Complexity</vt:lpstr>
      <vt:lpstr>Exercises</vt:lpstr>
      <vt:lpstr>PowerPoint Presentation</vt:lpstr>
      <vt:lpstr>Exercises (2)</vt:lpstr>
      <vt:lpstr>Exercises (3)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Pravoslav Milenkov</cp:lastModifiedBy>
  <cp:revision>28</cp:revision>
  <dcterms:modified xsi:type="dcterms:W3CDTF">2022-02-02T15:01:49Z</dcterms:modified>
</cp:coreProperties>
</file>