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7"/>
  </p:notesMasterIdLst>
  <p:sldIdLst>
    <p:sldId id="581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601" r:id="rId12"/>
    <p:sldId id="604" r:id="rId13"/>
    <p:sldId id="602" r:id="rId14"/>
    <p:sldId id="603" r:id="rId15"/>
    <p:sldId id="606" r:id="rId16"/>
    <p:sldId id="605" r:id="rId17"/>
    <p:sldId id="607" r:id="rId18"/>
    <p:sldId id="608" r:id="rId19"/>
    <p:sldId id="577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591" r:id="rId34"/>
    <p:sldId id="592" r:id="rId35"/>
    <p:sldId id="593" r:id="rId36"/>
    <p:sldId id="594" r:id="rId37"/>
    <p:sldId id="596" r:id="rId38"/>
    <p:sldId id="597" r:id="rId39"/>
    <p:sldId id="598" r:id="rId40"/>
    <p:sldId id="599" r:id="rId41"/>
    <p:sldId id="600" r:id="rId42"/>
    <p:sldId id="622" r:id="rId43"/>
    <p:sldId id="543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80" r:id="rId54"/>
    <p:sldId id="578" r:id="rId55"/>
    <p:sldId id="579" r:id="rId56"/>
  </p:sldIdLst>
  <p:sldSz cx="12192000" cy="6858000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Corbel" panose="020B0503020204020204" pitchFamily="34" charset="0"/>
      <p:regular r:id="rId66"/>
      <p:bold r:id="rId67"/>
      <p:italic r:id="rId68"/>
      <p:boldItalic r:id="rId69"/>
    </p:embeddedFont>
    <p:embeddedFont>
      <p:font typeface="Lato" panose="020F0502020204030203" pitchFamily="34" charset="0"/>
      <p:regular r:id="rId70"/>
      <p:bold r:id="rId71"/>
      <p:italic r:id="rId72"/>
      <p:boldItalic r:id="rId73"/>
    </p:embeddedFont>
    <p:embeddedFont>
      <p:font typeface="Montserrat" panose="00000500000000000000" pitchFamily="2" charset="-52"/>
      <p:regular r:id="rId74"/>
      <p:bold r:id="rId75"/>
      <p:italic r:id="rId76"/>
      <p:boldItalic r:id="rId77"/>
    </p:embeddedFont>
    <p:embeddedFont>
      <p:font typeface="Wingdings 2" panose="05020102010507070707" pitchFamily="18" charset="2"/>
      <p:regular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74" Type="http://schemas.openxmlformats.org/officeDocument/2006/relationships/font" Target="fonts/font1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font" Target="fonts/font2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9.fntdata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25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236FC-7460-47B5-8E5C-2AF21A4EC5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57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C7D2F-4E5A-4C01-97B3-45D4569DC80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13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5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60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48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40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1268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42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741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32074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4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66" r:id="rId13"/>
    <p:sldLayoutId id="2147483667" r:id="rId14"/>
    <p:sldLayoutId id="2147483669" r:id="rId15"/>
    <p:sldLayoutId id="2147483670" r:id="rId16"/>
    <p:sldLayoutId id="214748367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hardprogrammer.blogspot.com/2006/11/permutaciones-con-repetici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Power of the Recursive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5518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Recursive Algorithm</a:t>
            </a:r>
          </a:p>
        </p:txBody>
      </p:sp>
    </p:spTree>
    <p:extLst>
      <p:ext uri="{BB962C8B-B14F-4D97-AF65-F5344CB8AC3E}">
        <p14:creationId xmlns:p14="http://schemas.microsoft.com/office/powerpoint/2010/main" val="373176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802860"/>
            <a:ext cx="9385200" cy="4168907"/>
          </a:xfrm>
        </p:spPr>
        <p:txBody>
          <a:bodyPr/>
          <a:lstStyle/>
          <a:p>
            <a:r>
              <a:rPr lang="en-US" dirty="0"/>
              <a:t>Combinations are give the ways to select a subset of larger set of elements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/>
              <a:t> members from a set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Example: there are 10 ways to 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different elements from the set 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/>
              <a:t>}:</a:t>
            </a:r>
          </a:p>
          <a:p>
            <a:pPr marL="628650" lvl="1" indent="0" defTabSz="360000">
              <a:buNone/>
            </a:pPr>
            <a:r>
              <a:rPr lang="en-US" dirty="0"/>
              <a:t>(4, 5, 6)	(4, 5, 7)	(4, 5, 8)	(4, 6, 7)	(4, 6, 8)</a:t>
            </a:r>
          </a:p>
          <a:p>
            <a:pPr marL="628650" lvl="1" indent="0" defTabSz="360000">
              <a:buNone/>
            </a:pPr>
            <a:r>
              <a:rPr lang="en-US" dirty="0"/>
              <a:t>(4, 7, 8)	(5, 6, 7)	(5, 6, 8)	(5, 7, 8)	(6, 7, 8)</a:t>
            </a:r>
          </a:p>
          <a:p>
            <a:pPr defTabSz="360000">
              <a:spcBef>
                <a:spcPts val="1200"/>
              </a:spcBef>
            </a:pPr>
            <a:r>
              <a:rPr lang="en-US" dirty="0"/>
              <a:t>Combinations with and without repetitions can be easily generated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</a:p>
          <a:p>
            <a:pPr marL="628650" lvl="1" indent="0" defTabSz="3600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Combinations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85089"/>
            <a:ext cx="9385200" cy="44866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Algorithm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/>
              <a:t>: put the numbers [1..n] at position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dirty="0"/>
              <a:t> the and call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GenCombs(k+1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/>
              <a:t> recursively for the rest of the elements: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133600" y="2950680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133600" y="2493479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434143" y="3480941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4104199" y="2766190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2655125" y="3069741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3161" y="249348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GenCombs(0):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3592" y="426199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74225" y="5715000"/>
            <a:ext cx="4114800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algn="ctr">
              <a:lnSpc>
                <a:spcPts val="2800"/>
              </a:lnSpc>
              <a:spcBef>
                <a:spcPts val="600"/>
              </a:spcBef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GenCombs(n)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828802" y="4776650"/>
            <a:ext cx="3581399" cy="918266"/>
          </a:xfrm>
          <a:prstGeom prst="wedgeRoundRectCallout">
            <a:avLst>
              <a:gd name="adj1" fmla="val -27009"/>
              <a:gd name="adj2" fmla="val -1481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6248400" y="2953649"/>
            <a:ext cx="3810000" cy="1949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248400" y="2496448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" name="Group 3"/>
          <p:cNvGraphicFramePr>
            <a:graphicFrameLocks noGrp="1"/>
          </p:cNvGraphicFramePr>
          <p:nvPr/>
        </p:nvGraphicFramePr>
        <p:xfrm>
          <a:off x="6548943" y="348391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AutoShape 25"/>
          <p:cNvSpPr>
            <a:spLocks/>
          </p:cNvSpPr>
          <p:nvPr/>
        </p:nvSpPr>
        <p:spPr bwMode="auto">
          <a:xfrm rot="16200000">
            <a:off x="8449120" y="2999279"/>
            <a:ext cx="287337" cy="225037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93"/>
          <p:cNvSpPr>
            <a:spLocks noChangeShapeType="1"/>
          </p:cNvSpPr>
          <p:nvPr/>
        </p:nvSpPr>
        <p:spPr bwMode="auto">
          <a:xfrm>
            <a:off x="7222175" y="307271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57961" y="249644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GenCombs(1):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64418" y="426496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GenCombs(2)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6019801" y="4788525"/>
            <a:ext cx="3581399" cy="918266"/>
          </a:xfrm>
          <a:prstGeom prst="wedgeRoundRectCallout">
            <a:avLst>
              <a:gd name="adj1" fmla="val -16067"/>
              <a:gd name="adj2" fmla="val -14943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all numbers in range [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..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] at position </a:t>
            </a: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121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7959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Solving Computational Problems</a:t>
            </a:r>
            <a:br>
              <a:rPr lang="en-US" dirty="0"/>
            </a:br>
            <a:r>
              <a:rPr lang="en-US" dirty="0"/>
              <a:t>by Generating All Candidates</a:t>
            </a:r>
          </a:p>
        </p:txBody>
      </p:sp>
    </p:spTree>
    <p:extLst>
      <p:ext uri="{BB962C8B-B14F-4D97-AF65-F5344CB8AC3E}">
        <p14:creationId xmlns:p14="http://schemas.microsoft.com/office/powerpoint/2010/main" val="320486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Backtracking is a class of algorithms for finding all solutions to some computational problem</a:t>
            </a:r>
          </a:p>
          <a:p>
            <a:pPr lvl="1"/>
            <a:r>
              <a:rPr lang="en-US" dirty="0"/>
              <a:t>E.g. find all paths from Sofia to Varna</a:t>
            </a:r>
            <a:endParaRPr lang="bg-BG" dirty="0"/>
          </a:p>
          <a:p>
            <a:pPr lvl="1"/>
            <a:endParaRPr lang="en-US" dirty="0"/>
          </a:p>
          <a:p>
            <a:r>
              <a:rPr lang="en-US" dirty="0"/>
              <a:t>How does backtracking work?</a:t>
            </a:r>
          </a:p>
          <a:p>
            <a:pPr lvl="1"/>
            <a:r>
              <a:rPr lang="en-US" dirty="0"/>
              <a:t>Usually implemented recursively</a:t>
            </a:r>
          </a:p>
          <a:p>
            <a:pPr lvl="1"/>
            <a:r>
              <a:rPr lang="en-US" dirty="0"/>
              <a:t>At each step we try all perspective possibilities to generate a solution</a:t>
            </a:r>
            <a:endParaRPr lang="bg-BG" dirty="0"/>
          </a:p>
          <a:p>
            <a:pPr lvl="1"/>
            <a:endParaRPr lang="en-US" dirty="0"/>
          </a:p>
          <a:p>
            <a:r>
              <a:rPr lang="en-US" dirty="0"/>
              <a:t>Backtracking has exponential running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program to find all possible placements of 8 queens on a chessboard</a:t>
            </a:r>
          </a:p>
          <a:p>
            <a:pPr lvl="1"/>
            <a:r>
              <a:rPr lang="en-US" dirty="0"/>
              <a:t>So that no two queens attack each other</a:t>
            </a:r>
          </a:p>
          <a:p>
            <a:pPr lvl="1"/>
            <a:r>
              <a:rPr lang="en-US" sz="2800" dirty="0">
                <a:hlinkClick r:id="rId2"/>
              </a:rPr>
              <a:t>http://en.wikipedia.org/wiki/Eight_queens_puzzle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787" y="4030917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5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8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42417"/>
            <a:ext cx="9385200" cy="4629350"/>
          </a:xfrm>
        </p:spPr>
        <p:txBody>
          <a:bodyPr/>
          <a:lstStyle/>
          <a:p>
            <a:r>
              <a:rPr lang="en-US" sz="2000" dirty="0"/>
              <a:t>Backtracking algorithm for finding all solutions to the "8 Queens Puzzle"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10594" y="2325474"/>
            <a:ext cx="777081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PutQueens(int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(count &gt; 8)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PrintSolution();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(row = 0; row &lt; 8;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(col = 0; col &lt; 8;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(CanPlaceQueen(row, col))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MarkAllAttackedPositions(row, cow);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PutQueens(count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UnmarkAllAttackedPositions(row, cow);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70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Paths in a Labyrinth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39694"/>
            <a:ext cx="9385200" cy="4532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We are given a labyrinth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Empty cells are passable, the others (*) are not</a:t>
            </a:r>
          </a:p>
          <a:p>
            <a:pPr>
              <a:lnSpc>
                <a:spcPct val="100000"/>
              </a:lnSpc>
            </a:pPr>
            <a:endParaRPr lang="bg-BG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We start from the top left corner and can move in the all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/>
              <a:t> directions: left, right, up, down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We need to find all paths to the bottom right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590800" y="5029201"/>
            <a:ext cx="1447800" cy="911669"/>
          </a:xfrm>
          <a:prstGeom prst="wedgeRoundRectCallout">
            <a:avLst>
              <a:gd name="adj1" fmla="val 111261"/>
              <a:gd name="adj2" fmla="val -707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Start position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7200" y="5354097"/>
            <a:ext cx="1447800" cy="911669"/>
          </a:xfrm>
          <a:prstGeom prst="wedgeRoundRectCallout">
            <a:avLst>
              <a:gd name="adj1" fmla="val -108751"/>
              <a:gd name="adj2" fmla="val 535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position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54544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Recursion?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Calculating Factorial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Generating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Vectors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Finding All Paths in a Labyrinth Recursively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Recursion or Iteration?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Harmful Recursion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Optimizing Bad Recursion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768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Finding All Paths in a Labyrinth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01821"/>
            <a:ext cx="9385200" cy="43699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3 different paths from the top left corner to the bottom right corner: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90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81800" y="2362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1200" y="300780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0119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4648200"/>
          <a:ext cx="2667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0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*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Times New Roman"/>
                        <a:cs typeface="Consolas" pitchFamily="49" charset="0"/>
                      </a:endParaRP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</a:p>
                  </a:txBody>
                  <a:tcPr marL="36195" marR="36195" marT="0" marB="0" anchor="ctr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14800" y="52979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3228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Finding All Paths in a Labyrinth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22962"/>
            <a:ext cx="9385200" cy="4648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Suppose we have an algorithm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FindExit(x,y)</a:t>
            </a:r>
            <a:r>
              <a:rPr lang="en-US" sz="2400" noProof="1"/>
              <a:t> </a:t>
            </a:r>
            <a:r>
              <a:rPr lang="en-US" sz="2400" dirty="0"/>
              <a:t>that finds and prints all paths to the exit (bottom right corner) starting from position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If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is not passable, no paths are found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If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is already visited, no paths are found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Otherwise: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Mark position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as visited (to avoid cycles)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Find recursively all paths to the exit from all neighbor cells: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(x-1,y)</a:t>
            </a:r>
            <a:r>
              <a:rPr lang="en-US" sz="2400" dirty="0"/>
              <a:t> 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(x+1,y)</a:t>
            </a:r>
            <a:r>
              <a:rPr lang="en-US" sz="2400" dirty="0"/>
              <a:t> 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(x,y+1)</a:t>
            </a:r>
            <a:r>
              <a:rPr lang="en-US" sz="2400" dirty="0"/>
              <a:t> 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(x,y-1)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Mark position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(x,y)</a:t>
            </a:r>
            <a:r>
              <a:rPr lang="en-US" sz="2400" dirty="0"/>
              <a:t> as free (can be visited 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07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Paths: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160834"/>
            <a:ext cx="9385200" cy="481093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/>
              <a:t>Representing the labyrinth as matrix of characters (in this example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/>
              <a:t> rows and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400" dirty="0"/>
              <a:t> columns):</a:t>
            </a: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bg-BG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2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Spaces ('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') are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Asterisks ('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/>
              <a:t>') are  not passable cells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The symbol 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dirty="0"/>
              <a:t>' is the exit (can occur multiple times)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2133601"/>
            <a:ext cx="7770812" cy="253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char[,] lab =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'*', ' ', ' 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{'*', '*', ' ', '*', ' ', '*',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'*', '*', '*', '*', '*', ' 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{' ', ' ', ' ', ' ', ' ', ' ', '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е'},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0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Paths: Algorithm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0000" y="1758733"/>
            <a:ext cx="7770812" cy="42627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FindExit(int row, int col)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((col &lt; 0) || (row &lt; 0) || (col &gt;= lab.GetLength(1))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|| (row &gt;= lab.GetLength(0)))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We are out of the labyrinth -&gt; can't find a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Check if we have found the exit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the exit!");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!= ' 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current cell is not free -&gt; can't find a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bg-BG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6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Paths: Algorithm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0000" y="2187690"/>
            <a:ext cx="777081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Temporary mark the current cell as visited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's';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Invoke recursion to explore all possible directions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col-1); // 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FindExit(row-1, col); // 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FindExit(row, col+1); // right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FindExit(row+1, col); // down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Mark back the current cell as free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lab[row, col] = ' 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FindExit(0,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794800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and Print Them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How to print all paths found by our recursive algorithm?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Each move's direction can be stored in a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Need to pass the movement direction at each recursive call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At the start of each recursive call the current direction is appended to the list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At the end of each recursive call the last direction is removed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86519" y="2926749"/>
            <a:ext cx="7239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List&lt;char&gt; path = new List&lt;char&gt;();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9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Find All Paths and Print Them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0000" y="1743900"/>
            <a:ext cx="8229600" cy="44165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FindPathToExit(int row, int col, char direction)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Append the current direction to the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path.Add(direction);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(lab[row, col] == '</a:t>
            </a: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exit is found -&gt; print the current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Recursively explore all possible directions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- 1, 'L'); // 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- 1, col, 'U'); // 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FindPathToExit(row, col + 1, 'R'); // right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FindPathToExit(row + 1, col, 'D'); // down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Remove the last direction from the path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path.RemoveAt(path.Count-1);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Find and Print All Paths in a Labyrinth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22034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dirty="0"/>
              <a:t>Recursion or Iteration?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</p:spTree>
    <p:extLst>
      <p:ext uri="{BB962C8B-B14F-4D97-AF65-F5344CB8AC3E}">
        <p14:creationId xmlns:p14="http://schemas.microsoft.com/office/powerpoint/2010/main" val="293575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  <a:endParaRPr lang="bg-BG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98060"/>
            <a:ext cx="9385200" cy="44737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 is when a methods calls itself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powerful technique for implementing combinatorial and other algorithms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Recursion should have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indirect</a:t>
            </a:r>
            <a:r>
              <a:rPr lang="en-US" dirty="0"/>
              <a:t> recursive call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method calls itself directly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dirty="0"/>
              <a:t>О</a:t>
            </a:r>
            <a:r>
              <a:rPr lang="en-US" dirty="0"/>
              <a:t>r through other methods</a:t>
            </a:r>
            <a:endParaRPr lang="bg-BG" dirty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Exit criteria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Prevents infinite recursion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6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Can be Harmful!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446179"/>
            <a:ext cx="10053438" cy="4525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When used incorrectly the recursion could take too much memory and computing power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Example: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02213" y="2334691"/>
            <a:ext cx="78486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Console.WriteLine(Fibonacci(10)); // 89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Console.WriteLine(Fibonacci(50)); // This will hang!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Harmful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7132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400" dirty="0"/>
              <a:t>fib(n) makes about fib(n) recursive calls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400" dirty="0"/>
              <a:t>The same value is calculated many, many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3796" name="Picture 4" descr="C:\Trash\Fibonacci.pn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4690" y="2862994"/>
            <a:ext cx="8534401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1030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Recursive Fibonacci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29447"/>
            <a:ext cx="9385200" cy="464232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/>
              <a:t>Each Fibonacci sequence member can be remembered once it is calculated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/>
              <a:t>Can be returned directly when needed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82821" y="2548347"/>
            <a:ext cx="7772400" cy="3760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decimal[] fib = new decimal[MAX_FIB];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 Fibonacci(int n)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(fib[n] == 0)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The value of fib[n] is still not calculated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((n == 1) || (n == 2))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1;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fib[n] = Fibonacci(n - 1) + Fibonacci(n - 2);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fib[n];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36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Recursive Fibonacci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44743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Recursion?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recursion when an obvious iterative algorithm exists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 factorial, Fibonacci numbers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recursion for combinatorial algorithm where at each step you need to recursively explore more than one possible continuation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 permutations, all paths in labyrinth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only one recursive call in the body of a recursive method, it can directly become iterative (like calculating factorial)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1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2090067"/>
            <a:ext cx="9781064" cy="3881700"/>
          </a:xfrm>
        </p:spPr>
        <p:txBody>
          <a:bodyPr/>
          <a:lstStyle/>
          <a:p>
            <a:r>
              <a:rPr lang="en-US" dirty="0"/>
              <a:t>Recursion means to call a method from itself</a:t>
            </a:r>
          </a:p>
          <a:p>
            <a:pPr lvl="1"/>
            <a:r>
              <a:rPr lang="en-US" dirty="0"/>
              <a:t>It should always have a bottom at which recursive calls stop</a:t>
            </a:r>
          </a:p>
          <a:p>
            <a:pPr lvl="1"/>
            <a:endParaRPr lang="en-US" dirty="0"/>
          </a:p>
          <a:p>
            <a:r>
              <a:rPr lang="en-US" dirty="0"/>
              <a:t>Very powerful technique for implementing combinatorial algorithms</a:t>
            </a:r>
          </a:p>
          <a:p>
            <a:pPr lvl="1"/>
            <a:r>
              <a:rPr lang="en-US" dirty="0"/>
              <a:t>Examples: generating combinatorial configurations like permutations, combinations, variations, etc.</a:t>
            </a:r>
          </a:p>
          <a:p>
            <a:pPr lvl="1"/>
            <a:endParaRPr lang="en-US" dirty="0"/>
          </a:p>
          <a:p>
            <a:r>
              <a:rPr lang="en-US" dirty="0"/>
              <a:t>Recursion can be harmful when not used 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8782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00782"/>
            <a:ext cx="9385200" cy="4932217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/>
              <a:t>Write a recursive program that simulates the execution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nested loops </a:t>
            </a:r>
            <a:r>
              <a:rPr lang="en-US" sz="2800" dirty="0"/>
              <a:t>from 1 to n. Examples:</a:t>
            </a:r>
          </a:p>
          <a:p>
            <a:pPr marL="1377950" lvl="1" indent="-57150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2200" dirty="0">
                <a:latin typeface="Courier New" pitchFamily="49" charset="0"/>
              </a:rPr>
              <a:t>                         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1 1 1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1 1 3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1 1               1 2 1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n=2  -&gt;  1 2      n=3  -&gt;  ...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2 1               3 2 3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2 2               3 3 1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3 3 2</a:t>
            </a:r>
          </a:p>
          <a:p>
            <a:pPr marL="1377950" lvl="1" indent="-5715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            3 3 3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525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03506"/>
            <a:ext cx="9385200" cy="4668261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000" dirty="0">
                <a:sym typeface="Wingdings" pitchFamily="2" charset="2"/>
              </a:rPr>
              <a:t>Write a recursive program for generating and printing </a:t>
            </a:r>
            <a:r>
              <a:rPr lang="en-US" sz="2000" dirty="0"/>
              <a:t>all the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combinations with duplicates </a:t>
            </a:r>
            <a:r>
              <a:rPr lang="en-US" sz="2000" dirty="0"/>
              <a:t>of k elements from n-element set. Example:</a:t>
            </a:r>
          </a:p>
          <a:p>
            <a:pPr marL="452438" lvl="1" indent="-45243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1527175" algn="l"/>
              </a:tabLst>
            </a:pPr>
            <a:r>
              <a:rPr lang="en-US" sz="2000" dirty="0">
                <a:solidFill>
                  <a:srgbClr val="EBFFD2"/>
                </a:solidFill>
              </a:rPr>
              <a:t>	n=3, k=2 </a:t>
            </a:r>
            <a:r>
              <a:rPr lang="en-US" sz="2000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EBFFD2"/>
                </a:solidFill>
              </a:rPr>
              <a:t>(1 1), (1 2), (1 3), (2 2), (2 3), (3 3)</a:t>
            </a: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endParaRPr lang="en-US" sz="2000" dirty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000" dirty="0">
                <a:sym typeface="Wingdings" pitchFamily="2" charset="2"/>
              </a:rPr>
              <a:t>Modify the previous program to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skip duplicates</a:t>
            </a:r>
            <a:r>
              <a:rPr lang="en-US" sz="2000" dirty="0">
                <a:sym typeface="Wingdings" pitchFamily="2" charset="2"/>
              </a:rPr>
              <a:t>:</a:t>
            </a:r>
          </a:p>
          <a:p>
            <a:pPr marL="45085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dirty="0">
                <a:solidFill>
                  <a:srgbClr val="EBFFD2"/>
                </a:solidFill>
              </a:rPr>
              <a:t>n=4, k=2 </a:t>
            </a:r>
            <a:r>
              <a:rPr lang="en-US" sz="2000" dirty="0">
                <a:solidFill>
                  <a:srgbClr val="EBFFD2"/>
                </a:solidFill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EBFFD2"/>
                </a:solidFill>
              </a:rPr>
              <a:t>(1 2), (1 3), (1 4), (2 3), (2 4), (3 4)</a:t>
            </a:r>
            <a:endParaRPr lang="en-US" sz="2000" dirty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endParaRPr lang="en-US" sz="2000" dirty="0">
              <a:sym typeface="Wingdings" pitchFamily="2" charset="2"/>
            </a:endParaRPr>
          </a:p>
          <a:p>
            <a:pPr marL="452438" indent="-452438">
              <a:lnSpc>
                <a:spcPct val="10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n-US" sz="2000" dirty="0">
                <a:sym typeface="Wingdings" pitchFamily="2" charset="2"/>
              </a:rPr>
              <a:t>Write a recursive program for generating and printing 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</a:t>
            </a:r>
            <a:r>
              <a:rPr lang="en-US" sz="2000" dirty="0">
                <a:sym typeface="Wingdings" pitchFamily="2" charset="2"/>
              </a:rPr>
              <a:t> of the numbers 1, 2, ..., n for given integer number n. Example:</a:t>
            </a:r>
          </a:p>
          <a:p>
            <a:pPr marL="452438" indent="-452438">
              <a:lnSpc>
                <a:spcPct val="100000"/>
              </a:lnSpc>
              <a:buNone/>
              <a:tabLst>
                <a:tab pos="1527175" algn="l"/>
              </a:tabLst>
            </a:pPr>
            <a:r>
              <a:rPr lang="en-US" sz="2000" dirty="0"/>
              <a:t>	n=3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{1, 2, 3}, {1, 3, 2}, {2, 1, 3},{2, 3, 1}, {3, 1, 2},{3, 2, 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513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30486"/>
            <a:ext cx="9385200" cy="4687136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5"/>
              <a:tabLst/>
            </a:pPr>
            <a:r>
              <a:rPr lang="en-US" sz="2000" dirty="0">
                <a:sym typeface="Wingdings" pitchFamily="2" charset="2"/>
              </a:rPr>
              <a:t>Write a recursive program for generating and printing </a:t>
            </a:r>
            <a:r>
              <a:rPr lang="en-US" sz="2000" dirty="0"/>
              <a:t>all ordered k-element subsets from n-element set </a:t>
            </a:r>
            <a:r>
              <a:rPr lang="en-US" sz="2000" noProof="1"/>
              <a:t>(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variations V</a:t>
            </a:r>
            <a:r>
              <a:rPr lang="en-US" sz="2000" baseline="30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k</a:t>
            </a:r>
            <a:r>
              <a:rPr lang="en-US" sz="2000" baseline="-25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000" noProof="1"/>
              <a:t>).</a:t>
            </a:r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dirty="0"/>
              <a:t>	Example: n=3, k=2, set = {hi, a, b} =&gt;</a:t>
            </a:r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dirty="0"/>
              <a:t>	(hi hi), (hi a), (hi b), (a hi), (a a), (a b), (b hi), (b a), (b b)</a:t>
            </a:r>
            <a:endParaRPr lang="bg-BG" sz="2000" dirty="0"/>
          </a:p>
          <a:p>
            <a:pPr marL="452438" lvl="1" indent="-452438">
              <a:lnSpc>
                <a:spcPct val="100000"/>
              </a:lnSpc>
              <a:buNone/>
            </a:pPr>
            <a:endParaRPr lang="en-US" sz="2000" dirty="0"/>
          </a:p>
          <a:p>
            <a:pPr marL="452438" indent="-452438">
              <a:lnSpc>
                <a:spcPct val="100000"/>
              </a:lnSpc>
              <a:spcBef>
                <a:spcPts val="1800"/>
              </a:spcBef>
              <a:buFontTx/>
              <a:buAutoNum type="arabicPeriod" startAt="5"/>
              <a:tabLst/>
            </a:pPr>
            <a:r>
              <a:rPr lang="en-US" sz="2000" dirty="0">
                <a:sym typeface="Wingdings" pitchFamily="2" charset="2"/>
              </a:rPr>
              <a:t>Write a program for generating and printing</a:t>
            </a:r>
            <a:r>
              <a:rPr lang="en-US" sz="2000" noProof="1"/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subsets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 strings</a:t>
            </a:r>
            <a:r>
              <a:rPr lang="en-US" sz="2000" dirty="0"/>
              <a:t> from </a:t>
            </a:r>
            <a:r>
              <a:rPr lang="en-US" sz="2000" noProof="1"/>
              <a:t>given set of strings.</a:t>
            </a:r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noProof="1"/>
              <a:t>	Example: s = {test, </a:t>
            </a:r>
            <a:r>
              <a:rPr lang="en-US" sz="2000" dirty="0"/>
              <a:t>rock</a:t>
            </a:r>
            <a:r>
              <a:rPr lang="en-US" sz="2000" noProof="1"/>
              <a:t>, </a:t>
            </a:r>
            <a:r>
              <a:rPr lang="en-US" sz="2000" dirty="0"/>
              <a:t>fun</a:t>
            </a:r>
            <a:r>
              <a:rPr lang="en-US" sz="2000" noProof="1"/>
              <a:t>}</a:t>
            </a:r>
            <a:r>
              <a:rPr lang="en-US" sz="2000" dirty="0"/>
              <a:t>, k=2</a:t>
            </a:r>
            <a:endParaRPr lang="en-US" sz="2000" noProof="1"/>
          </a:p>
          <a:p>
            <a:pPr marL="452438" lvl="1" indent="-452438">
              <a:lnSpc>
                <a:spcPct val="100000"/>
              </a:lnSpc>
              <a:buNone/>
            </a:pPr>
            <a:r>
              <a:rPr lang="en-US" sz="2000" noProof="1"/>
              <a:t>	(test </a:t>
            </a:r>
            <a:r>
              <a:rPr lang="en-US" sz="2000" dirty="0"/>
              <a:t>rock</a:t>
            </a:r>
            <a:r>
              <a:rPr lang="en-US" sz="2000" noProof="1"/>
              <a:t>)</a:t>
            </a:r>
            <a:r>
              <a:rPr lang="en-US" sz="2000" dirty="0"/>
              <a:t>,</a:t>
            </a:r>
            <a:r>
              <a:rPr lang="en-US" sz="2000" noProof="1"/>
              <a:t>  (test </a:t>
            </a:r>
            <a:r>
              <a:rPr lang="en-US" sz="2000" dirty="0"/>
              <a:t>fun</a:t>
            </a:r>
            <a:r>
              <a:rPr lang="en-US" sz="2000" noProof="1"/>
              <a:t>)</a:t>
            </a:r>
            <a:r>
              <a:rPr lang="en-US" sz="2000" dirty="0"/>
              <a:t>,</a:t>
            </a:r>
            <a:r>
              <a:rPr lang="en-US" sz="2000" noProof="1"/>
              <a:t>  (</a:t>
            </a:r>
            <a:r>
              <a:rPr lang="en-US" sz="2000" dirty="0"/>
              <a:t>rock</a:t>
            </a:r>
            <a:r>
              <a:rPr lang="en-US" sz="2000" noProof="1"/>
              <a:t> </a:t>
            </a:r>
            <a:r>
              <a:rPr lang="en-US" sz="2000" dirty="0"/>
              <a:t>fun</a:t>
            </a:r>
            <a:r>
              <a:rPr lang="en-US" sz="2000" noProof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87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Factorial </a:t>
            </a:r>
            <a:r>
              <a:rPr lang="en-US" dirty="0"/>
              <a:t>–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290536"/>
            <a:ext cx="9385200" cy="46812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Recursive definition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n!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 factorial</a:t>
            </a:r>
            <a:r>
              <a:rPr lang="en-US" dirty="0"/>
              <a:t>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0" y="1828801"/>
            <a:ext cx="76136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n! = n * (n–1)! for n &gt;=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0! = 1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52600" y="2819400"/>
            <a:ext cx="8686800" cy="3810000"/>
          </a:xfrm>
          <a:prstGeom prst="rect">
            <a:avLst/>
          </a:prstGeom>
        </p:spPr>
        <p:txBody>
          <a:bodyPr/>
          <a:lstStyle/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5! = 5 * 4! </a:t>
            </a: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</a:t>
            </a: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5 * 4 * 3 * 2 * 1 * 1 = 120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4! = 4 * 3! = 4 * 3 * 2 * 1 * 1 = 24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3! = 3 * 2! = 3 * 2 * 1 * 1 = 6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2! = 2 * 1! = 2 * 1 * 1 = 2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1! = 1 * 0! = 1 * 1 = 1</a:t>
            </a:r>
          </a:p>
          <a:p>
            <a:pPr marL="630238" lvl="1" indent="-27305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kern="12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2148469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00782"/>
            <a:ext cx="9385200" cy="5220511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We are given a matrix of passable and non-passable cells. Write a recursive program for finding all paths between two cells in the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endParaRPr lang="en-US" sz="1600" dirty="0">
              <a:sym typeface="Wingdings" pitchFamily="2" charset="2"/>
            </a:endParaRP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Modify the above program to check whether a path exists between two cells without finding all possible paths. Test it over an empty 100 x 100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endParaRPr lang="en-US" sz="1600" dirty="0">
              <a:sym typeface="Wingdings" pitchFamily="2" charset="2"/>
            </a:endParaRP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Write a recursive program to find the largest connected area of adjacent empty cells in a matrix.</a:t>
            </a: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endParaRPr lang="en-US" sz="1600" dirty="0">
              <a:sym typeface="Wingdings" pitchFamily="2" charset="2"/>
            </a:endParaRPr>
          </a:p>
          <a:p>
            <a:pPr marL="452438" indent="-452438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1600" dirty="0">
                <a:sym typeface="Wingdings" pitchFamily="2" charset="2"/>
              </a:rPr>
              <a:t>* We are given a matrix of passable and non-passable cells. Write a recursive program for finding all areas of passable cells in the matrix.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0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40732"/>
            <a:ext cx="9385200" cy="4331035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 typeface="+mj-lt"/>
              <a:buAutoNum type="arabicPeriod" startAt="11"/>
              <a:tabLst/>
            </a:pPr>
            <a:r>
              <a:rPr lang="en-US" sz="2000" dirty="0">
                <a:sym typeface="Wingdings" pitchFamily="2" charset="2"/>
              </a:rPr>
              <a:t>* Write a program to generate 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permutations with repetitions </a:t>
            </a:r>
            <a:r>
              <a:rPr lang="en-US" sz="2000" dirty="0">
                <a:sym typeface="Wingdings" pitchFamily="2" charset="2"/>
              </a:rPr>
              <a:t>of given multi-set. For example the multi-set {1, 3, 5, 5} has the following 12 unique permutations: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1, 3, 5, 5 }	{ 1, 5, 3,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1, 5, 5, 3 }	{ 3, 1, 5, 5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3, 5, 1, 5 }	{ 3, 5, 5, 1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5, 1, 3, 5 }	{ 5, 1, 5, 3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5, 3, 1, 5 }	{ 5, 3, 5, 1 }</a:t>
            </a:r>
          </a:p>
          <a:p>
            <a:pPr marL="63976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Wingdings" pitchFamily="2" charset="2"/>
              </a:rPr>
              <a:t>{ 5, 5, 1, 3 }	{ 5, 5, 3, 1</a:t>
            </a:r>
            <a:r>
              <a:rPr lang="en-US" sz="1200" dirty="0">
                <a:sym typeface="Wingdings" pitchFamily="2" charset="2"/>
              </a:rPr>
              <a:t> }</a:t>
            </a:r>
          </a:p>
          <a:p>
            <a:pPr marL="452438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>
                <a:sym typeface="Wingdings" pitchFamily="2" charset="2"/>
              </a:rPr>
              <a:t>Ensure your program efficiently avoids duplicated permutations. Test it with </a:t>
            </a:r>
            <a:r>
              <a:rPr lang="en-US" sz="2000" dirty="0"/>
              <a:t>{ 1, 5, 5, 5, 5, 5, 5, 5, 5, 5, 5, 5, 5, 5, 5, 5, 5, 5, 5, 5, 5, 5, 5, 5, 5, 5, 5, 5, 5, 5, 5 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2300" y="2971801"/>
            <a:ext cx="3162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http://hardprogrammer.blogspot.com/2006/11/permutaciones-con-repeticin.html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076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12"/>
              <a:tabLst/>
            </a:pPr>
            <a:r>
              <a:rPr lang="en-US" sz="1800" dirty="0">
                <a:sym typeface="Wingdings" pitchFamily="2" charset="2"/>
              </a:rPr>
              <a:t>* Write a recursive program to solve the "8 Queens Puzzle" with backtracking.</a:t>
            </a:r>
            <a:r>
              <a:rPr lang="bg-BG" sz="1800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Learn more at: </a:t>
            </a:r>
            <a:r>
              <a:rPr lang="en-US" sz="1800" dirty="0">
                <a:hlinkClick r:id="rId2"/>
              </a:rPr>
              <a:t>http://en.wikipedia.org/wiki/Eight_queens_puzzle</a:t>
            </a:r>
            <a:endParaRPr lang="bg-BG" sz="1800" dirty="0">
              <a:sym typeface="Wingdings" pitchFamily="2" charset="2"/>
            </a:endParaRPr>
          </a:p>
          <a:p>
            <a:pPr marL="347663" lvl="1" indent="0">
              <a:lnSpc>
                <a:spcPts val="36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8" descr="http://superprofundo.com/wp-content/uploads/2011/01/8que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380967"/>
            <a:ext cx="2590800" cy="2590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51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52600" y="1066800"/>
            <a:ext cx="8686800" cy="5638800"/>
          </a:xfrm>
        </p:spPr>
        <p:txBody>
          <a:bodyPr/>
          <a:lstStyle/>
          <a:p>
            <a:r>
              <a:rPr lang="en-US"/>
              <a:t>C# Programming </a:t>
            </a:r>
            <a:r>
              <a:rPr lang="en-US" dirty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7898" y="5218093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2942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588" y="4003902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026" y="1123559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Complexity of Fundamental</a:t>
            </a:r>
            <a:br>
              <a:rPr lang="en-US" dirty="0"/>
            </a:br>
            <a:r>
              <a:rPr lang="en-US" dirty="0"/>
              <a:t>Data Structures, Choosing a Data Structure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69396"/>
            <a:ext cx="9385200" cy="4402371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Fundamental Data Structures – Comparison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Arrays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Trees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Hash-Tables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Sets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Bags</a:t>
            </a:r>
          </a:p>
          <a:p>
            <a:pPr marL="790576" lvl="1" indent="-442913">
              <a:lnSpc>
                <a:spcPct val="100000"/>
              </a:lnSpc>
            </a:pP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Choosing Proper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359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Complexity of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424745808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84552783"/>
              </p:ext>
            </p:extLst>
          </p:nvPr>
        </p:nvGraphicFramePr>
        <p:xfrm>
          <a:off x="1903512" y="1266217"/>
          <a:ext cx="7966819" cy="5105401"/>
        </p:xfrm>
        <a:graphic>
          <a:graphicData uri="http://schemas.openxmlformats.org/drawingml/2006/table">
            <a:tbl>
              <a:tblPr/>
              <a:tblGrid>
                <a:gridCol w="30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16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641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Efficiency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1749006"/>
              </p:ext>
            </p:extLst>
          </p:nvPr>
        </p:nvGraphicFramePr>
        <p:xfrm>
          <a:off x="1848254" y="1203836"/>
          <a:ext cx="8430639" cy="5029199"/>
        </p:xfrm>
        <a:graphic>
          <a:graphicData uri="http://schemas.openxmlformats.org/drawingml/2006/table">
            <a:tbl>
              <a:tblPr/>
              <a:tblGrid>
                <a:gridCol w="303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14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47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fixed number of elements should be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Resizable array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and processed by index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Linked lists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when elements should be added at the both sides of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use resizable array list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  <a:endParaRPr lang="bg-BG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55387"/>
            <a:ext cx="9385200" cy="51426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factorial: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!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n! = n* (n-1)!, n&gt;0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2603500" y="2860427"/>
            <a:ext cx="6921500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decimal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1;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actorial(n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um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- 1); </a:t>
            </a:r>
            <a:b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3200" y="3433951"/>
            <a:ext cx="2630992" cy="924508"/>
          </a:xfrm>
          <a:prstGeom prst="wedgeRoundRectCallout">
            <a:avLst>
              <a:gd name="adj1" fmla="val -113200"/>
              <a:gd name="adj2" fmla="val 167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bottom of the recursion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5452298"/>
            <a:ext cx="3200400" cy="924508"/>
          </a:xfrm>
          <a:prstGeom prst="wedgeRoundRectCallout">
            <a:avLst>
              <a:gd name="adj1" fmla="val -52321"/>
              <a:gd name="adj2" fmla="val -106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Recursive call: the method calls itself</a:t>
            </a:r>
          </a:p>
        </p:txBody>
      </p:sp>
    </p:spTree>
    <p:extLst>
      <p:ext uri="{BB962C8B-B14F-4D97-AF65-F5344CB8AC3E}">
        <p14:creationId xmlns:p14="http://schemas.microsoft.com/office/powerpoint/2010/main" val="19483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78604"/>
            <a:ext cx="9385200" cy="47924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Stacks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LIFO (last-in-first-out)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1600" dirty="0"/>
              <a:t> could also work well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Queues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to implement FIFO (first-in-first-out) behavior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1600" dirty="0"/>
              <a:t> could also work well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Hash table based dictionary (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Use when key-value pairs should be added fast and searched fast by key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Elements in a hash table have no particular order</a:t>
            </a:r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72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Data Structure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29999" y="1381328"/>
            <a:ext cx="10092349" cy="500001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Balanced search tree based dictionary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Hash table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endParaRPr lang="en-US" sz="16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Search tree based set (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1600" dirty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1600" dirty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2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20238"/>
            <a:ext cx="9385200" cy="4797384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1600" dirty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endParaRPr lang="en-US" sz="1600" dirty="0"/>
          </a:p>
          <a:p>
            <a:pPr>
              <a:lnSpc>
                <a:spcPts val="3600"/>
              </a:lnSpc>
            </a:pPr>
            <a:r>
              <a:rPr lang="en-US" sz="1600" dirty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sz="1600" dirty="0"/>
              <a:t>The fastest add / find / delete structure is the hash table –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sz="1600" dirty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3401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52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58111"/>
            <a:ext cx="9385200" cy="5291846"/>
          </a:xfrm>
        </p:spPr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000" dirty="0"/>
              <a:t>A text file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000" dirty="0"/>
              <a:t> holds information about students and their courses in the following format:</a:t>
            </a:r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000" dirty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</a:t>
            </a:r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000" dirty="0"/>
              <a:t>	Using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000" dirty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5369" y="2392602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5369" y="540967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  <p:extLst>
      <p:ext uri="{BB962C8B-B14F-4D97-AF65-F5344CB8AC3E}">
        <p14:creationId xmlns:p14="http://schemas.microsoft.com/office/powerpoint/2010/main" val="3215323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65634"/>
            <a:ext cx="10124774" cy="4506133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400" dirty="0"/>
              <a:t>. </a:t>
            </a:r>
            <a:r>
              <a:rPr lang="en-US" sz="2400" i="1" dirty="0"/>
              <a:t>Hint: use </a:t>
            </a:r>
            <a:r>
              <a:rPr lang="en-US" sz="2400" i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400" i="1" dirty="0"/>
              <a:t> from Wintellect's Power Collections for .NET. </a:t>
            </a:r>
          </a:p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endParaRPr lang="en-US" sz="2400" dirty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400" dirty="0"/>
              <a:t>Implement a class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400" dirty="0"/>
              <a:t> that allows adding triples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400" dirty="0"/>
              <a:t> and fast search by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 or by both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400" dirty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4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Factorial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122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71600"/>
            <a:ext cx="9385200" cy="4600167"/>
          </a:xfrm>
        </p:spPr>
        <p:txBody>
          <a:bodyPr/>
          <a:lstStyle/>
          <a:p>
            <a:r>
              <a:rPr lang="en-US" dirty="0"/>
              <a:t>How to generate all 8-bit vectors recursively?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00000001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10000000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endParaRPr lang="en-US" dirty="0"/>
          </a:p>
          <a:p>
            <a:r>
              <a:rPr lang="en-US" dirty="0"/>
              <a:t>How to generate all n-bit vectors?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61872"/>
            <a:ext cx="9385200" cy="46098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Algorithm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Gen01(n)</a:t>
            </a:r>
            <a:r>
              <a:rPr lang="en-US" sz="2000" dirty="0"/>
              <a:t>: put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/>
              <a:t> and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/>
              <a:t> at the last position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/>
              <a:t> and call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Gen01(n-1)</a:t>
            </a:r>
            <a:r>
              <a:rPr lang="en-US" sz="2000" dirty="0"/>
              <a:t> for the rest: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1336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1336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2434143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25"/>
          <p:cNvSpPr>
            <a:spLocks/>
          </p:cNvSpPr>
          <p:nvPr/>
        </p:nvSpPr>
        <p:spPr bwMode="auto">
          <a:xfrm rot="16200000">
            <a:off x="3655831" y="2314199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93"/>
          <p:cNvSpPr>
            <a:spLocks noChangeShapeType="1"/>
          </p:cNvSpPr>
          <p:nvPr/>
        </p:nvSpPr>
        <p:spPr bwMode="auto">
          <a:xfrm>
            <a:off x="5391709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3161" y="213360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Gen01(6):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25388" y="3810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</a:p>
        </p:txBody>
      </p:sp>
      <p:graphicFrame>
        <p:nvGraphicFramePr>
          <p:cNvPr id="26" name="Group 3"/>
          <p:cNvGraphicFramePr>
            <a:graphicFrameLocks noGrp="1"/>
          </p:cNvGraphicFramePr>
          <p:nvPr/>
        </p:nvGraphicFramePr>
        <p:xfrm>
          <a:off x="2432538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AutoShape 25"/>
          <p:cNvSpPr>
            <a:spLocks/>
          </p:cNvSpPr>
          <p:nvPr/>
        </p:nvSpPr>
        <p:spPr bwMode="auto">
          <a:xfrm rot="16200000">
            <a:off x="3655028" y="3853308"/>
            <a:ext cx="287337" cy="271222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93"/>
          <p:cNvSpPr>
            <a:spLocks noChangeShapeType="1"/>
          </p:cNvSpPr>
          <p:nvPr/>
        </p:nvSpPr>
        <p:spPr bwMode="auto">
          <a:xfrm>
            <a:off x="53901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3783" y="5334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6248400" y="2590800"/>
            <a:ext cx="3810000" cy="327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6248400" y="2133600"/>
            <a:ext cx="38100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5" name="Group 3"/>
          <p:cNvGraphicFramePr>
            <a:graphicFrameLocks noGrp="1"/>
          </p:cNvGraphicFramePr>
          <p:nvPr/>
        </p:nvGraphicFramePr>
        <p:xfrm>
          <a:off x="6548943" y="3028950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AutoShape 25"/>
          <p:cNvSpPr>
            <a:spLocks/>
          </p:cNvSpPr>
          <p:nvPr/>
        </p:nvSpPr>
        <p:spPr bwMode="auto">
          <a:xfrm rot="16200000">
            <a:off x="7551242" y="2543636"/>
            <a:ext cx="287337" cy="225174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>
            <a:off x="9047704" y="2651088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57961" y="213360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Gen01(5):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0188" y="3810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</a:p>
        </p:txBody>
      </p:sp>
      <p:graphicFrame>
        <p:nvGraphicFramePr>
          <p:cNvPr id="40" name="Group 3"/>
          <p:cNvGraphicFramePr>
            <a:graphicFrameLocks noGrp="1"/>
          </p:cNvGraphicFramePr>
          <p:nvPr/>
        </p:nvGraphicFramePr>
        <p:xfrm>
          <a:off x="6547338" y="4568862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y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93"/>
          <p:cNvSpPr>
            <a:spLocks noChangeShapeType="1"/>
          </p:cNvSpPr>
          <p:nvPr/>
        </p:nvSpPr>
        <p:spPr bwMode="auto">
          <a:xfrm>
            <a:off x="9047704" y="4191000"/>
            <a:ext cx="0" cy="33813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38583" y="533400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Gen01(4)</a:t>
            </a:r>
          </a:p>
        </p:txBody>
      </p:sp>
      <p:sp>
        <p:nvSpPr>
          <p:cNvPr id="44" name="AutoShape 25"/>
          <p:cNvSpPr>
            <a:spLocks/>
          </p:cNvSpPr>
          <p:nvPr/>
        </p:nvSpPr>
        <p:spPr bwMode="auto">
          <a:xfrm rot="16200000">
            <a:off x="7551241" y="4064459"/>
            <a:ext cx="287337" cy="2251745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200" y="5854930"/>
            <a:ext cx="32004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ts val="2800"/>
              </a:lnSpc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Gen01(-1)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Stop!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1853119" y="1678592"/>
            <a:ext cx="7770812" cy="46012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Gen01(int index, int[] vector)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(index ==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Print(vector);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i=0; i&lt;=1;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vector[index] 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Gen01(index-1, vector);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size = 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int[] vector = new int[size];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Gen01(size-1, vector);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1209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4156</Words>
  <Application>Microsoft Office PowerPoint</Application>
  <PresentationFormat>Widescreen</PresentationFormat>
  <Paragraphs>693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Montserrat</vt:lpstr>
      <vt:lpstr>Calibri</vt:lpstr>
      <vt:lpstr>Lato</vt:lpstr>
      <vt:lpstr>Courier New</vt:lpstr>
      <vt:lpstr>Arial</vt:lpstr>
      <vt:lpstr>Wingdings 2</vt:lpstr>
      <vt:lpstr>Corbel</vt:lpstr>
      <vt:lpstr>Consolas</vt:lpstr>
      <vt:lpstr>Focus</vt:lpstr>
      <vt:lpstr>Recursion</vt:lpstr>
      <vt:lpstr>Table of Contents</vt:lpstr>
      <vt:lpstr>What is Recursion?</vt:lpstr>
      <vt:lpstr>Recursive Factorial – Example</vt:lpstr>
      <vt:lpstr>Recursive Factorial – Example</vt:lpstr>
      <vt:lpstr>Recursive Factorial</vt:lpstr>
      <vt:lpstr>Generating 0/1 Vectors</vt:lpstr>
      <vt:lpstr>Generating 0/1 Vectors (2)</vt:lpstr>
      <vt:lpstr>Generating 0/1 Vectors (3)</vt:lpstr>
      <vt:lpstr>Generating 0/1 Vectors</vt:lpstr>
      <vt:lpstr>Generating Combinations</vt:lpstr>
      <vt:lpstr>Generating Combinations</vt:lpstr>
      <vt:lpstr>Generating Combinations (2)</vt:lpstr>
      <vt:lpstr>Generating Combinations</vt:lpstr>
      <vt:lpstr>Backtracking</vt:lpstr>
      <vt:lpstr>Backtracking</vt:lpstr>
      <vt:lpstr>The 8 Queens Problem</vt:lpstr>
      <vt:lpstr>Solving The 8 Queens Problem</vt:lpstr>
      <vt:lpstr>Finding All Paths in a Labyrinth</vt:lpstr>
      <vt:lpstr>Finding All Paths in a Labyrinth (2)</vt:lpstr>
      <vt:lpstr>Finding All Paths in a Labyrinth (3)</vt:lpstr>
      <vt:lpstr>Find All Paths: Algorithm</vt:lpstr>
      <vt:lpstr>Find All Paths: Algorithm (2)</vt:lpstr>
      <vt:lpstr>Find All Paths: Algorithm (3)</vt:lpstr>
      <vt:lpstr>Find All Paths in a Labyrinth</vt:lpstr>
      <vt:lpstr>Find All Paths and Print Them</vt:lpstr>
      <vt:lpstr>Find All Paths and Print Them (2)</vt:lpstr>
      <vt:lpstr>Find and Print All Paths in a Labyrinth</vt:lpstr>
      <vt:lpstr>Recursion or Iteration?</vt:lpstr>
      <vt:lpstr>Recursion Can be Harmful!</vt:lpstr>
      <vt:lpstr>Harmful Recursion</vt:lpstr>
      <vt:lpstr>How the Recursive Fibonacci Calculation Works?</vt:lpstr>
      <vt:lpstr>Fast Recursive Fibonacci</vt:lpstr>
      <vt:lpstr>Fast Recursive Fibonacci</vt:lpstr>
      <vt:lpstr>When to Use Recursion?</vt:lpstr>
      <vt:lpstr>Summary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  <vt:lpstr>Data Structures Efficiency</vt:lpstr>
      <vt:lpstr>Table of Contents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PowerPoint Presentation</vt:lpstr>
      <vt:lpstr>Exercises</vt:lpstr>
      <vt:lpstr>Exercises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157</cp:revision>
  <dcterms:modified xsi:type="dcterms:W3CDTF">2022-03-23T15:27:16Z</dcterms:modified>
</cp:coreProperties>
</file>