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Candara"/>
      <p:regular r:id="rId26"/>
      <p:bold r:id="rId27"/>
      <p:italic r:id="rId28"/>
      <p:boldItalic r:id="rId29"/>
    </p:embeddedFont>
    <p:embeddedFont>
      <p:font typeface="Questrial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ndara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Candara-italic.fntdata"/><Relationship Id="rId27" Type="http://schemas.openxmlformats.org/officeDocument/2006/relationships/font" Target="fonts/Candar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ndar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Questrial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0" type="dt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programirane.org/" TargetMode="External"/><Relationship Id="rId4" Type="http://schemas.openxmlformats.org/officeDocument/2006/relationships/hyperlink" Target="http://www.uomisan.edu.iq/library/admin/book/19226579694.pdf" TargetMode="External"/><Relationship Id="rId5" Type="http://schemas.openxmlformats.org/officeDocument/2006/relationships/hyperlink" Target="https://github.com/aalhour/C-Sharp-Algorithms" TargetMode="External"/><Relationship Id="rId6" Type="http://schemas.openxmlformats.org/officeDocument/2006/relationships/hyperlink" Target="http://www.codeproject.com/Articles/669131/Data-Structures-with-JavaScript" TargetMode="External"/><Relationship Id="rId7" Type="http://schemas.openxmlformats.org/officeDocument/2006/relationships/hyperlink" Target="http://www.csharpstar.com/csharp-algorithm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estria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Data Structures and Algorithms </a:t>
            </a:r>
            <a:endParaRPr b="0" i="0" sz="5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Introduction to the true world of programming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Programming language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524000" y="1828800"/>
            <a:ext cx="9144000" cy="4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attendees can use their favorite programming language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recommended language for this course is </a:t>
            </a:r>
            <a:r>
              <a:rPr b="0" i="0" lang="en-US" sz="28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 in class assume you will write in </a:t>
            </a:r>
            <a:r>
              <a:rPr b="0" i="0" lang="en-US" sz="28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0" lang="en-US" sz="28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Labs and examples will also focus mostly on </a:t>
            </a:r>
            <a:r>
              <a:rPr b="0" i="0" lang="en-US" sz="28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8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the assignments students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can use: 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r>
              <a:rPr b="0" i="0" lang="en-US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6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Recommended Software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Visual Studio Community (latest version)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Eclipse (for Java)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Notepad++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Etc.</a:t>
            </a:r>
            <a:endParaRPr b="0" i="0" sz="36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Additional resources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Nakov P., Dobrikov P., "Programming = ++ Algorithms;"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Download a free copy from: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www.programirane.org</a:t>
            </a:r>
            <a:r>
              <a:rPr b="0" i="0" lang="en-U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No English version (Bulgarian only)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Data structures and algorithms using C#</a:t>
            </a:r>
            <a:r>
              <a:rPr b="0" i="0" lang="en-US" sz="20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(pdf book, Michael McMillan)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https://github.com/aalhour/C-Sharp-Algorithms</a:t>
            </a:r>
            <a:r>
              <a:rPr b="0" i="0" lang="en-US" sz="20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http://www.codeproject.com/Articles/669131/Data-Structures-with-JavaScript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7"/>
              </a:rPr>
              <a:t>http://www.csharpstar.com/csharp-algorithms/</a:t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Google …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Questions …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Trainer introduction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Course objectives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Course program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Data structures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Algorithms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Examination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Trainer introduction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524000" y="1828800"/>
            <a:ext cx="9144000" cy="46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Name - Pravoslav Milenkov 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Skype: bulhard 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Email: pravoslav.milenkov@gmail.com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Work Experience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Developer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Development team leader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Technical project manager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CTO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Teaching Experience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Varna Free University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Software University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VUM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Course Objectives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In this module you will be introduced to some of the most important data structures used in the design and implementation of computer software and shown how these are implemented.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You will then learn to analyze the requirements of algorithm resources to allow you to provide a sound basis for objective choice when dealing with competing algorithms.</a:t>
            </a:r>
            <a:endParaRPr/>
          </a:p>
          <a:p>
            <a:pPr indent="-25400" lvl="0" marL="228600" marR="0" rtl="0" algn="l">
              <a:lnSpc>
                <a:spcPct val="8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Questrial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Learning Outcomes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After completing this module the student should be able to:</a:t>
            </a:r>
            <a:endParaRPr/>
          </a:p>
          <a:p>
            <a:pPr indent="-238759" lvl="1" marL="59436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The student will understand and be able to produce a pseudocode program through structured methods.  </a:t>
            </a:r>
            <a:endParaRPr/>
          </a:p>
          <a:p>
            <a:pPr indent="-238759" lvl="1" marL="59436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The student will understand and be able to identify various data types and structures.</a:t>
            </a:r>
            <a:endParaRPr/>
          </a:p>
          <a:p>
            <a:pPr indent="-238759" lvl="1" marL="59436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The student will understand how to implement through a structured method algorithms to efficiently manipulate data structures.</a:t>
            </a:r>
            <a:br>
              <a:rPr b="0" i="0" lang="en-US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b="0" i="0" sz="28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5400" lvl="0" marL="228600" marR="0" rtl="0" algn="l">
              <a:lnSpc>
                <a:spcPct val="8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Part 1: Data Structures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b="0" i="0" lang="en-US" sz="32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Course Overview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Data </a:t>
            </a:r>
            <a:r>
              <a:rPr b="0" i="0" lang="en-US" sz="32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Structures, Algorithms and Complexity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Linear </a:t>
            </a:r>
            <a:r>
              <a:rPr b="0" i="0" lang="en-US" sz="32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Data Structures – Lists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Linear </a:t>
            </a:r>
            <a:r>
              <a:rPr b="0" i="0" lang="en-US" sz="32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Data Structures – Stacks and Queues </a:t>
            </a:r>
            <a:endParaRPr b="0" i="0" sz="32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Trees </a:t>
            </a:r>
            <a:r>
              <a:rPr b="0" i="0" lang="en-US" sz="32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and Tree-Like Structures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onsolas"/>
              <a:buAutoNum type="arabicPeriod"/>
            </a:pPr>
            <a:r>
              <a:rPr b="0" i="0" lang="en-US" sz="3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Dictionaries </a:t>
            </a:r>
            <a:r>
              <a:rPr b="0" i="0" lang="en-US" sz="3200" u="none" cap="none" strike="noStrike">
                <a:solidFill>
                  <a:srgbClr val="D8D8D8"/>
                </a:solidFill>
                <a:latin typeface="Questrial"/>
                <a:ea typeface="Questrial"/>
                <a:cs typeface="Questrial"/>
                <a:sym typeface="Questrial"/>
              </a:rPr>
              <a:t>and Hash Tables </a:t>
            </a:r>
            <a:endParaRPr/>
          </a:p>
          <a:p>
            <a:pPr indent="-254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Part 2: Algorithms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Recursion and Recursive Algorithms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Combinatorial Algorithms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Sorting and Searching Algorithms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Graphs and Graph Algorithms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nsolas"/>
              <a:buAutoNum type="arabicPeriod"/>
            </a:pPr>
            <a:r>
              <a:rPr b="0" i="0" lang="en-US" sz="28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Problem Solving Methodology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Training duration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Course duration ~ 12 lectures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Lectures and class work - 20-30 h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Student homework and assignments - 20-30 h</a:t>
            </a:r>
            <a:endParaRPr/>
          </a:p>
          <a:p>
            <a:pPr indent="-254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b="0" i="0" lang="en-US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Scoring system</a:t>
            </a:r>
            <a:endParaRPr b="0" i="0" sz="3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Work in class - 20%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10-12 lectures</a:t>
            </a:r>
            <a:endParaRPr/>
          </a:p>
          <a:p>
            <a:pPr indent="-238759" lvl="1" marL="59436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1-2 tasks per lecture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1 - 40%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Assignment 2 - 40%</a:t>
            </a:r>
            <a:endParaRPr/>
          </a:p>
          <a:p>
            <a:pPr indent="-25400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