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9" r:id="rId30"/>
    <p:sldId id="290" r:id="rId31"/>
    <p:sldId id="291" r:id="rId32"/>
    <p:sldId id="292" r:id="rId33"/>
    <p:sldId id="293" r:id="rId34"/>
    <p:sldId id="294" r:id="rId35"/>
    <p:sldId id="295" r:id="rId36"/>
    <p:sldId id="285" r:id="rId37"/>
    <p:sldId id="286" r:id="rId38"/>
    <p:sldId id="287" r:id="rId39"/>
    <p:sldId id="296" r:id="rId40"/>
    <p:sldId id="288" r:id="rId41"/>
  </p:sldIdLst>
  <p:sldSz cx="12192000" cy="6858000"/>
  <p:notesSz cx="6858000" cy="9144000"/>
  <p:embeddedFontLst>
    <p:embeddedFont>
      <p:font typeface="Calibri" panose="020F0502020204030204" pitchFamily="34" charset="0"/>
      <p:regular r:id="rId43"/>
      <p:bold r:id="rId44"/>
      <p:italic r:id="rId45"/>
      <p:boldItalic r:id="rId46"/>
    </p:embeddedFont>
    <p:embeddedFont>
      <p:font typeface="Consolas" panose="020B0609020204030204" pitchFamily="49" charset="0"/>
      <p:regular r:id="rId47"/>
      <p:bold r:id="rId48"/>
      <p:italic r:id="rId49"/>
      <p:boldItalic r:id="rId50"/>
    </p:embeddedFont>
    <p:embeddedFont>
      <p:font typeface="Lato" panose="020B0604020202020204" charset="0"/>
      <p:regular r:id="rId51"/>
      <p:bold r:id="rId52"/>
      <p:italic r:id="rId53"/>
      <p:boldItalic r:id="rId54"/>
    </p:embeddedFont>
    <p:embeddedFont>
      <p:font typeface="Montserrat" panose="020B0604020202020204" charset="-52"/>
      <p:regular r:id="rId55"/>
      <p:bold r:id="rId56"/>
      <p:italic r:id="rId57"/>
      <p:boldItalic r:id="rId58"/>
    </p:embeddedFont>
    <p:embeddedFont>
      <p:font typeface="Questrial" panose="020B0604020202020204" charset="0"/>
      <p:regular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167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43" name="Google Shape;14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50" name="Google Shape;15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43ecd27f89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43ecd27f89_0_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g43ecd27f89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43ecd27f89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43ecd27f89_0_1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3ecd27f89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37</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3ecd27f89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43ecd27f89_0_1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g43ecd27f89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38</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47" name="Google Shape;347;p32: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1000" b="0" i="0" u="none" strike="noStrike" cap="none">
                <a:solidFill>
                  <a:schemeClr val="dk1"/>
                </a:solidFill>
                <a:latin typeface="Calibri"/>
                <a:ea typeface="Calibri"/>
                <a:cs typeface="Calibri"/>
                <a:sym typeface="Calibri"/>
              </a:rPr>
              <a:t>© Software University Foundation – </a:t>
            </a:r>
            <a:r>
              <a:rPr lang="en-US" sz="1000" b="0" i="0" u="sng" strike="noStrike" cap="none">
                <a:solidFill>
                  <a:schemeClr val="hlink"/>
                </a:solidFill>
                <a:latin typeface="Calibri"/>
                <a:ea typeface="Calibri"/>
                <a:cs typeface="Calibri"/>
                <a:sym typeface="Calibri"/>
                <a:hlinkClick r:id="rId3"/>
              </a:rPr>
              <a:t>http://softuni.org</a:t>
            </a:r>
            <a:endParaRPr sz="1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000" b="0" i="0" u="none" strike="noStrike" cap="none">
                <a:solidFill>
                  <a:schemeClr val="dk1"/>
                </a:solidFill>
                <a:latin typeface="Calibri"/>
                <a:ea typeface="Calibri"/>
                <a:cs typeface="Calibri"/>
                <a:sym typeface="Calibri"/>
              </a:rPr>
              <a:t>This work is licensed under the </a:t>
            </a:r>
            <a:r>
              <a:rPr lang="en-US" sz="1000" b="0" i="0" u="sng" strike="noStrike" cap="none">
                <a:solidFill>
                  <a:schemeClr val="hlink"/>
                </a:solidFill>
                <a:latin typeface="Calibri"/>
                <a:ea typeface="Calibri"/>
                <a:cs typeface="Calibri"/>
                <a:sym typeface="Calibri"/>
                <a:hlinkClick r:id="rId4"/>
              </a:rPr>
              <a:t>Creative Commons Attribution-NonCommercial-ShareAlike</a:t>
            </a:r>
            <a:r>
              <a:rPr lang="en-US" sz="1000" b="0" i="0" u="none" strike="noStrike" cap="none">
                <a:solidFill>
                  <a:schemeClr val="dk1"/>
                </a:solidFill>
                <a:latin typeface="Calibri"/>
                <a:ea typeface="Calibri"/>
                <a:cs typeface="Calibri"/>
                <a:sym typeface="Calibri"/>
              </a:rPr>
              <a:t> license.</a:t>
            </a:r>
            <a:endParaRPr sz="1000" b="0" i="0" u="none" strike="noStrike" cap="none">
              <a:solidFill>
                <a:schemeClr val="dk1"/>
              </a:solidFill>
              <a:latin typeface="Calibri"/>
              <a:ea typeface="Calibri"/>
              <a:cs typeface="Calibri"/>
              <a:sym typeface="Calibri"/>
            </a:endParaRPr>
          </a:p>
        </p:txBody>
      </p:sp>
      <p:sp>
        <p:nvSpPr>
          <p:cNvPr id="348" name="Google Shape;348;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63" name="Google Shape;16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1141413" y="618518"/>
            <a:ext cx="9906000" cy="1478700"/>
          </a:xfrm>
          <a:prstGeom prst="rect">
            <a:avLst/>
          </a:prstGeom>
          <a:noFill/>
          <a:ln>
            <a:noFill/>
          </a:ln>
        </p:spPr>
        <p:txBody>
          <a:bodyPr spcFirstLastPara="1" wrap="square" lIns="121900" tIns="121900" rIns="121900" bIns="121900" anchor="ctr" anchorCtr="0"/>
          <a:lstStyle>
            <a:lvl1pPr marL="0" marR="0" lvl="0" indent="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indent="0" rtl="0">
              <a:spcBef>
                <a:spcPts val="0"/>
              </a:spcBef>
              <a:spcAft>
                <a:spcPts val="0"/>
              </a:spcAft>
              <a:buSzPts val="3700"/>
              <a:buNone/>
              <a:defRPr sz="1800"/>
            </a:lvl2pPr>
            <a:lvl3pPr lvl="2" indent="0" rtl="0">
              <a:spcBef>
                <a:spcPts val="0"/>
              </a:spcBef>
              <a:spcAft>
                <a:spcPts val="0"/>
              </a:spcAft>
              <a:buSzPts val="3700"/>
              <a:buNone/>
              <a:defRPr sz="1800"/>
            </a:lvl3pPr>
            <a:lvl4pPr lvl="3" indent="0" rtl="0">
              <a:spcBef>
                <a:spcPts val="0"/>
              </a:spcBef>
              <a:spcAft>
                <a:spcPts val="0"/>
              </a:spcAft>
              <a:buSzPts val="3700"/>
              <a:buNone/>
              <a:defRPr sz="1800"/>
            </a:lvl4pPr>
            <a:lvl5pPr lvl="4" indent="0" rtl="0">
              <a:spcBef>
                <a:spcPts val="0"/>
              </a:spcBef>
              <a:spcAft>
                <a:spcPts val="0"/>
              </a:spcAft>
              <a:buSzPts val="3700"/>
              <a:buNone/>
              <a:defRPr sz="1800"/>
            </a:lvl5pPr>
            <a:lvl6pPr lvl="5" indent="0" rtl="0">
              <a:spcBef>
                <a:spcPts val="0"/>
              </a:spcBef>
              <a:spcAft>
                <a:spcPts val="0"/>
              </a:spcAft>
              <a:buSzPts val="3700"/>
              <a:buNone/>
              <a:defRPr sz="1800"/>
            </a:lvl6pPr>
            <a:lvl7pPr lvl="6" indent="0" rtl="0">
              <a:spcBef>
                <a:spcPts val="0"/>
              </a:spcBef>
              <a:spcAft>
                <a:spcPts val="0"/>
              </a:spcAft>
              <a:buSzPts val="3700"/>
              <a:buNone/>
              <a:defRPr sz="1800"/>
            </a:lvl7pPr>
            <a:lvl8pPr lvl="7" indent="0" rtl="0">
              <a:spcBef>
                <a:spcPts val="0"/>
              </a:spcBef>
              <a:spcAft>
                <a:spcPts val="0"/>
              </a:spcAft>
              <a:buSzPts val="3700"/>
              <a:buNone/>
              <a:defRPr sz="1800"/>
            </a:lvl8pPr>
            <a:lvl9pPr lvl="8" indent="0" rtl="0">
              <a:spcBef>
                <a:spcPts val="0"/>
              </a:spcBef>
              <a:spcAft>
                <a:spcPts val="0"/>
              </a:spcAft>
              <a:buSzPts val="3700"/>
              <a:buNone/>
              <a:defRPr sz="1800"/>
            </a:lvl9pPr>
          </a:lstStyle>
          <a:p>
            <a:endParaRPr/>
          </a:p>
        </p:txBody>
      </p:sp>
      <p:sp>
        <p:nvSpPr>
          <p:cNvPr id="136" name="Google Shape;136;p13"/>
          <p:cNvSpPr txBox="1">
            <a:spLocks noGrp="1"/>
          </p:cNvSpPr>
          <p:nvPr>
            <p:ph type="body" idx="1"/>
          </p:nvPr>
        </p:nvSpPr>
        <p:spPr>
          <a:xfrm>
            <a:off x="1141412" y="2249487"/>
            <a:ext cx="9906000" cy="3541800"/>
          </a:xfrm>
          <a:prstGeom prst="rect">
            <a:avLst/>
          </a:prstGeom>
          <a:noFill/>
          <a:ln>
            <a:noFill/>
          </a:ln>
        </p:spPr>
        <p:txBody>
          <a:bodyPr spcFirstLastPara="1" wrap="square" lIns="121900" tIns="121900" rIns="121900" bIns="121900" anchor="t" anchorCtr="0"/>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21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21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21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21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21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21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21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2100"/>
              </a:spcBef>
              <a:spcAft>
                <a:spcPts val="210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37" name="Google Shape;137;p13"/>
          <p:cNvSpPr txBox="1">
            <a:spLocks noGrp="1"/>
          </p:cNvSpPr>
          <p:nvPr>
            <p:ph type="dt" idx="10"/>
          </p:nvPr>
        </p:nvSpPr>
        <p:spPr>
          <a:xfrm>
            <a:off x="7456921" y="5883276"/>
            <a:ext cx="2743200" cy="3651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38" name="Google Shape;138;p13"/>
          <p:cNvSpPr txBox="1">
            <a:spLocks noGrp="1"/>
          </p:cNvSpPr>
          <p:nvPr>
            <p:ph type="ftr" idx="11"/>
          </p:nvPr>
        </p:nvSpPr>
        <p:spPr>
          <a:xfrm>
            <a:off x="1141411" y="5883275"/>
            <a:ext cx="62394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50" b="0" i="0" u="none" strike="noStrike" cap="none">
                <a:solidFill>
                  <a:schemeClr val="lt1"/>
                </a:solidFill>
                <a:latin typeface="Questrial"/>
                <a:ea typeface="Questrial"/>
                <a:cs typeface="Questrial"/>
                <a:sym typeface="Questrial"/>
              </a:defRPr>
            </a:lvl1pPr>
            <a:lvl2pPr marL="457200" marR="0" lvl="1"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39" name="Google Shape;139;p13"/>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Questrial"/>
                <a:ea typeface="Questrial"/>
                <a:cs typeface="Questrial"/>
                <a:sym typeface="Questrial"/>
              </a:defRPr>
            </a:lvl1pPr>
            <a:lvl2pPr marL="0" marR="0" lvl="1" indent="0" algn="r" rtl="0">
              <a:spcBef>
                <a:spcPts val="0"/>
              </a:spcBef>
              <a:buNone/>
              <a:defRPr sz="1050" b="0" i="0" u="none" strike="noStrike" cap="none">
                <a:solidFill>
                  <a:schemeClr val="lt1"/>
                </a:solidFill>
                <a:latin typeface="Questrial"/>
                <a:ea typeface="Questrial"/>
                <a:cs typeface="Questrial"/>
                <a:sym typeface="Questrial"/>
              </a:defRPr>
            </a:lvl2pPr>
            <a:lvl3pPr marL="0" marR="0" lvl="2" indent="0" algn="r" rtl="0">
              <a:spcBef>
                <a:spcPts val="0"/>
              </a:spcBef>
              <a:buNone/>
              <a:defRPr sz="1050" b="0" i="0" u="none" strike="noStrike" cap="none">
                <a:solidFill>
                  <a:schemeClr val="lt1"/>
                </a:solidFill>
                <a:latin typeface="Questrial"/>
                <a:ea typeface="Questrial"/>
                <a:cs typeface="Questrial"/>
                <a:sym typeface="Questrial"/>
              </a:defRPr>
            </a:lvl3pPr>
            <a:lvl4pPr marL="0" marR="0" lvl="3" indent="0" algn="r" rtl="0">
              <a:spcBef>
                <a:spcPts val="0"/>
              </a:spcBef>
              <a:buNone/>
              <a:defRPr sz="1050" b="0" i="0" u="none" strike="noStrike" cap="none">
                <a:solidFill>
                  <a:schemeClr val="lt1"/>
                </a:solidFill>
                <a:latin typeface="Questrial"/>
                <a:ea typeface="Questrial"/>
                <a:cs typeface="Questrial"/>
                <a:sym typeface="Questrial"/>
              </a:defRPr>
            </a:lvl4pPr>
            <a:lvl5pPr marL="0" marR="0" lvl="4" indent="0" algn="r" rtl="0">
              <a:spcBef>
                <a:spcPts val="0"/>
              </a:spcBef>
              <a:buNone/>
              <a:defRPr sz="1050" b="0" i="0" u="none" strike="noStrike" cap="none">
                <a:solidFill>
                  <a:schemeClr val="lt1"/>
                </a:solidFill>
                <a:latin typeface="Questrial"/>
                <a:ea typeface="Questrial"/>
                <a:cs typeface="Questrial"/>
                <a:sym typeface="Questrial"/>
              </a:defRPr>
            </a:lvl5pPr>
            <a:lvl6pPr marL="0" marR="0" lvl="5" indent="0" algn="r" rtl="0">
              <a:spcBef>
                <a:spcPts val="0"/>
              </a:spcBef>
              <a:buNone/>
              <a:defRPr sz="1050" b="0" i="0" u="none" strike="noStrike" cap="none">
                <a:solidFill>
                  <a:schemeClr val="lt1"/>
                </a:solidFill>
                <a:latin typeface="Questrial"/>
                <a:ea typeface="Questrial"/>
                <a:cs typeface="Questrial"/>
                <a:sym typeface="Questrial"/>
              </a:defRPr>
            </a:lvl6pPr>
            <a:lvl7pPr marL="0" marR="0" lvl="6" indent="0" algn="r" rtl="0">
              <a:spcBef>
                <a:spcPts val="0"/>
              </a:spcBef>
              <a:buNone/>
              <a:defRPr sz="1050" b="0" i="0" u="none" strike="noStrike" cap="none">
                <a:solidFill>
                  <a:schemeClr val="lt1"/>
                </a:solidFill>
                <a:latin typeface="Questrial"/>
                <a:ea typeface="Questrial"/>
                <a:cs typeface="Questrial"/>
                <a:sym typeface="Questrial"/>
              </a:defRPr>
            </a:lvl7pPr>
            <a:lvl8pPr marL="0" marR="0" lvl="7" indent="0" algn="r" rtl="0">
              <a:spcBef>
                <a:spcPts val="0"/>
              </a:spcBef>
              <a:buNone/>
              <a:defRPr sz="1050" b="0" i="0" u="none" strike="noStrike" cap="none">
                <a:solidFill>
                  <a:schemeClr val="lt1"/>
                </a:solidFill>
                <a:latin typeface="Questrial"/>
                <a:ea typeface="Questrial"/>
                <a:cs typeface="Questrial"/>
                <a:sym typeface="Questrial"/>
              </a:defRPr>
            </a:lvl8pPr>
            <a:lvl9pPr marL="0" marR="0" lvl="8" indent="0" algn="r" rtl="0">
              <a:spcBef>
                <a:spcPts val="0"/>
              </a:spcBef>
              <a:buNone/>
              <a:defRPr sz="1050" b="0" i="0" u="none" strike="noStrike" cap="none">
                <a:solidFill>
                  <a:schemeClr val="lt1"/>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4" name="Google Shape;4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Array_data_structure"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www.tutorialsteacher.com/csharp/csharp-queue" TargetMode="External"/><Relationship Id="rId2" Type="http://schemas.openxmlformats.org/officeDocument/2006/relationships/hyperlink" Target="https://www.tutorialsteacher.com/csharp/csharp-stack"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hyperlink" Target="http://www.vcskicks.com/csharp_data_structures.php" TargetMode="External"/><Relationship Id="rId3" Type="http://schemas.openxmlformats.org/officeDocument/2006/relationships/hyperlink" Target="https://en.wikipedia.org/wiki/Data_structure" TargetMode="External"/><Relationship Id="rId7" Type="http://schemas.openxmlformats.org/officeDocument/2006/relationships/hyperlink" Target="https://en.wikipedia.org/wiki/Concurrent_data_structure"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hyperlink" Target="https://en.wikipedia.org/wiki/Linked_data_structure" TargetMode="External"/><Relationship Id="rId5" Type="http://schemas.openxmlformats.org/officeDocument/2006/relationships/hyperlink" Target="https://en.wikipedia.org/wiki/Abstract_data_type" TargetMode="External"/><Relationship Id="rId10" Type="http://schemas.openxmlformats.org/officeDocument/2006/relationships/hyperlink" Target="https://www.tutorialsteacher.com/csharp/csharp-stack" TargetMode="External"/><Relationship Id="rId4" Type="http://schemas.openxmlformats.org/officeDocument/2006/relationships/hyperlink" Target="https://en.wikipedia.org/wiki/List_of_data_structures" TargetMode="External"/><Relationship Id="rId9" Type="http://schemas.openxmlformats.org/officeDocument/2006/relationships/hyperlink" Target="https://dotnetcademy.net/CSharp/Beginn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ctrTitle"/>
          </p:nvPr>
        </p:nvSpPr>
        <p:spPr>
          <a:xfrm>
            <a:off x="4716200" y="2104533"/>
            <a:ext cx="6690000" cy="21051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4800"/>
              <a:buFont typeface="Questrial"/>
              <a:buNone/>
            </a:pPr>
            <a:r>
              <a:rPr lang="en-US" sz="4800" b="0" i="0" u="none" strike="noStrike" cap="none">
                <a:solidFill>
                  <a:schemeClr val="lt1"/>
                </a:solidFill>
                <a:latin typeface="Questrial"/>
                <a:ea typeface="Questrial"/>
                <a:cs typeface="Questrial"/>
                <a:sym typeface="Questrial"/>
              </a:rPr>
              <a:t>DATA STRUCTURES</a:t>
            </a:r>
            <a:endParaRPr/>
          </a:p>
        </p:txBody>
      </p:sp>
      <p:sp>
        <p:nvSpPr>
          <p:cNvPr id="146" name="Google Shape;146;p14"/>
          <p:cNvSpPr txBox="1">
            <a:spLocks noGrp="1"/>
          </p:cNvSpPr>
          <p:nvPr>
            <p:ph type="subTitle" idx="1"/>
          </p:nvPr>
        </p:nvSpPr>
        <p:spPr>
          <a:xfrm>
            <a:off x="6778600" y="5233233"/>
            <a:ext cx="4627500" cy="6747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2"/>
              </a:buClr>
              <a:buSzPts val="2500"/>
              <a:buFont typeface="Arial"/>
              <a:buNone/>
            </a:pPr>
            <a:r>
              <a:rPr lang="en-US" sz="2000" b="0" i="0" u="none" strike="noStrike" cap="none">
                <a:solidFill>
                  <a:schemeClr val="lt2"/>
                </a:solidFill>
                <a:latin typeface="Questrial"/>
                <a:ea typeface="Questrial"/>
                <a:cs typeface="Questrial"/>
                <a:sym typeface="Questrial"/>
              </a:rPr>
              <a:t>EXAMPLES AND DETAILS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DATA STRUCTURES</a:t>
            </a:r>
            <a:endParaRPr/>
          </a:p>
        </p:txBody>
      </p:sp>
      <p:sp>
        <p:nvSpPr>
          <p:cNvPr id="202" name="Google Shape;202;p23"/>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152400" algn="l" rtl="0">
              <a:lnSpc>
                <a:spcPct val="120000"/>
              </a:lnSpc>
              <a:spcBef>
                <a:spcPts val="0"/>
              </a:spcBef>
              <a:spcAft>
                <a:spcPts val="0"/>
              </a:spcAft>
              <a:buClr>
                <a:schemeClr val="lt1"/>
              </a:buClr>
              <a:buSzPts val="6000"/>
              <a:buFont typeface="Arial"/>
              <a:buNone/>
            </a:pPr>
            <a:endParaRPr sz="4800" b="0" i="0" u="none" strike="noStrike" cap="none">
              <a:solidFill>
                <a:schemeClr val="lt1"/>
              </a:solidFill>
              <a:latin typeface="Questrial"/>
              <a:ea typeface="Questrial"/>
              <a:cs typeface="Questrial"/>
              <a:sym typeface="Questrial"/>
            </a:endParaRPr>
          </a:p>
          <a:p>
            <a:pPr marL="0" marR="0" lvl="0" indent="0" algn="l" rtl="0">
              <a:lnSpc>
                <a:spcPct val="120000"/>
              </a:lnSpc>
              <a:spcBef>
                <a:spcPts val="1000"/>
              </a:spcBef>
              <a:spcAft>
                <a:spcPts val="2100"/>
              </a:spcAft>
              <a:buClr>
                <a:schemeClr val="lt1"/>
              </a:buClr>
              <a:buSzPts val="6000"/>
              <a:buFont typeface="Arial"/>
              <a:buNone/>
            </a:pPr>
            <a:r>
              <a:rPr lang="en-US" sz="4800" b="0" i="0" u="none" strike="noStrike" cap="none">
                <a:solidFill>
                  <a:schemeClr val="lt1"/>
                </a:solidFill>
                <a:latin typeface="Questrial"/>
                <a:ea typeface="Questrial"/>
                <a:cs typeface="Questrial"/>
                <a:sym typeface="Questrial"/>
              </a:rPr>
              <a:t>Data types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DATA TYPES - PRIMITIVE TYPES</a:t>
            </a:r>
            <a:endParaRPr/>
          </a:p>
        </p:txBody>
      </p:sp>
      <p:sp>
        <p:nvSpPr>
          <p:cNvPr id="208" name="Google Shape;208;p24"/>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Boolean,</a:t>
            </a:r>
            <a:r>
              <a:rPr lang="en-US" sz="2400" b="0" i="1" u="none" strike="noStrike" cap="none">
                <a:solidFill>
                  <a:schemeClr val="lt1"/>
                </a:solidFill>
                <a:latin typeface="Questrial"/>
                <a:ea typeface="Questrial"/>
                <a:cs typeface="Questrial"/>
                <a:sym typeface="Questrial"/>
              </a:rPr>
              <a:t> true or false</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Character</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Floating-point, </a:t>
            </a:r>
            <a:r>
              <a:rPr lang="en-US" sz="2400" b="0" i="1" u="none" strike="noStrike" cap="none">
                <a:solidFill>
                  <a:schemeClr val="lt1"/>
                </a:solidFill>
                <a:latin typeface="Questrial"/>
                <a:ea typeface="Questrial"/>
                <a:cs typeface="Questrial"/>
                <a:sym typeface="Questrial"/>
              </a:rPr>
              <a:t>single-precision real number values</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Double, </a:t>
            </a:r>
            <a:r>
              <a:rPr lang="en-US" sz="2400" b="0" i="1" u="none" strike="noStrike" cap="none">
                <a:solidFill>
                  <a:schemeClr val="lt1"/>
                </a:solidFill>
                <a:latin typeface="Questrial"/>
                <a:ea typeface="Questrial"/>
                <a:cs typeface="Questrial"/>
                <a:sym typeface="Questrial"/>
              </a:rPr>
              <a:t>a wider floating-point size</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Integer, </a:t>
            </a:r>
            <a:r>
              <a:rPr lang="en-US" sz="2400" b="0" i="1" u="none" strike="noStrike" cap="none">
                <a:solidFill>
                  <a:schemeClr val="lt1"/>
                </a:solidFill>
                <a:latin typeface="Questrial"/>
                <a:ea typeface="Questrial"/>
                <a:cs typeface="Questrial"/>
                <a:sym typeface="Questrial"/>
              </a:rPr>
              <a:t>integral or fixed-precision values</a:t>
            </a:r>
            <a:endParaRPr/>
          </a:p>
          <a:p>
            <a:pPr marL="228600" marR="0" lvl="0" indent="-228600" algn="l" rtl="0">
              <a:lnSpc>
                <a:spcPct val="120000"/>
              </a:lnSpc>
              <a:spcBef>
                <a:spcPts val="1000"/>
              </a:spcBef>
              <a:spcAft>
                <a:spcPts val="210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Enumerated type, </a:t>
            </a:r>
            <a:r>
              <a:rPr lang="en-US" sz="2400" b="0" i="1" u="none" strike="noStrike" cap="none">
                <a:solidFill>
                  <a:schemeClr val="lt1"/>
                </a:solidFill>
                <a:latin typeface="Questrial"/>
                <a:ea typeface="Questrial"/>
                <a:cs typeface="Questrial"/>
                <a:sym typeface="Questrial"/>
              </a:rPr>
              <a:t>a small set of uniquely-named values</a:t>
            </a:r>
            <a:endParaRPr sz="2400" b="0" i="1" u="none" strike="noStrike" cap="none">
              <a:solidFill>
                <a:schemeClr val="lt1"/>
              </a:solidFill>
              <a:latin typeface="Questrial"/>
              <a:ea typeface="Questrial"/>
              <a:cs typeface="Questrial"/>
              <a:sym typeface="Quest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COMPOSITE TYPES</a:t>
            </a:r>
            <a:endParaRPr/>
          </a:p>
        </p:txBody>
      </p:sp>
      <p:sp>
        <p:nvSpPr>
          <p:cNvPr id="214" name="Google Shape;214;p25"/>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Array</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Record (also called tuple or struct)</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Union</a:t>
            </a:r>
            <a:endParaRPr/>
          </a:p>
          <a:p>
            <a:pPr marL="228600" marR="0" lvl="0" indent="-228600" algn="l" rtl="0">
              <a:lnSpc>
                <a:spcPct val="120000"/>
              </a:lnSpc>
              <a:spcBef>
                <a:spcPts val="1000"/>
              </a:spcBef>
              <a:spcAft>
                <a:spcPts val="210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Tagged union (also called variant, variant record, discriminated union, or disjoint union)</a:t>
            </a: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ABSTRACT DATA TYPES</a:t>
            </a:r>
            <a:endParaRPr/>
          </a:p>
        </p:txBody>
      </p:sp>
      <p:sp>
        <p:nvSpPr>
          <p:cNvPr id="220" name="Google Shape;220;p26"/>
          <p:cNvSpPr txBox="1">
            <a:spLocks noGrp="1"/>
          </p:cNvSpPr>
          <p:nvPr>
            <p:ph type="body" idx="1"/>
          </p:nvPr>
        </p:nvSpPr>
        <p:spPr>
          <a:xfrm>
            <a:off x="1730000" y="1743900"/>
            <a:ext cx="9385200" cy="49089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2099"/>
              <a:buFont typeface="Arial"/>
              <a:buChar char="•"/>
            </a:pPr>
            <a:r>
              <a:rPr lang="en-US" sz="1679" b="0" i="0" u="none" strike="noStrike" cap="none">
                <a:solidFill>
                  <a:schemeClr val="lt1"/>
                </a:solidFill>
                <a:latin typeface="Questrial"/>
                <a:ea typeface="Questrial"/>
                <a:cs typeface="Questrial"/>
                <a:sym typeface="Questrial"/>
              </a:rPr>
              <a:t>Container - collections of other objects</a:t>
            </a:r>
            <a:endParaRPr/>
          </a:p>
          <a:p>
            <a:pPr marL="228600" marR="0" lvl="0" indent="-228600" algn="l" rtl="0">
              <a:lnSpc>
                <a:spcPct val="100000"/>
              </a:lnSpc>
              <a:spcBef>
                <a:spcPts val="1000"/>
              </a:spcBef>
              <a:spcAft>
                <a:spcPts val="0"/>
              </a:spcAft>
              <a:buClr>
                <a:schemeClr val="lt1"/>
              </a:buClr>
              <a:buSzPts val="2099"/>
              <a:buFont typeface="Arial"/>
              <a:buChar char="•"/>
            </a:pPr>
            <a:r>
              <a:rPr lang="en-US" sz="1679" b="0" i="0" u="none" strike="noStrike" cap="none">
                <a:solidFill>
                  <a:schemeClr val="lt1"/>
                </a:solidFill>
                <a:latin typeface="Questrial"/>
                <a:ea typeface="Questrial"/>
                <a:cs typeface="Questrial"/>
                <a:sym typeface="Questrial"/>
              </a:rPr>
              <a:t>List (sequence) -  ordered sequence of </a:t>
            </a:r>
            <a:r>
              <a:rPr lang="en-US" sz="1679" b="1" i="0" u="sng" strike="noStrike" cap="none">
                <a:solidFill>
                  <a:schemeClr val="lt1"/>
                </a:solidFill>
                <a:latin typeface="Questrial"/>
                <a:ea typeface="Questrial"/>
                <a:cs typeface="Questrial"/>
                <a:sym typeface="Questrial"/>
              </a:rPr>
              <a:t>values</a:t>
            </a:r>
            <a:r>
              <a:rPr lang="en-US" sz="1679" b="0" i="0" u="none" strike="noStrike" cap="none">
                <a:solidFill>
                  <a:schemeClr val="lt1"/>
                </a:solidFill>
                <a:latin typeface="Questrial"/>
                <a:ea typeface="Questrial"/>
                <a:cs typeface="Questrial"/>
                <a:sym typeface="Questrial"/>
              </a:rPr>
              <a:t>, where the same value may occur </a:t>
            </a:r>
            <a:r>
              <a:rPr lang="en-US" sz="1679" b="1" i="0" u="sng" strike="noStrike" cap="none">
                <a:solidFill>
                  <a:schemeClr val="lt1"/>
                </a:solidFill>
                <a:latin typeface="Questrial"/>
                <a:ea typeface="Questrial"/>
                <a:cs typeface="Questrial"/>
                <a:sym typeface="Questrial"/>
              </a:rPr>
              <a:t>more than once</a:t>
            </a:r>
            <a:r>
              <a:rPr lang="en-US" sz="1679" b="0" i="0" u="none" strike="noStrike" cap="none">
                <a:solidFill>
                  <a:schemeClr val="lt1"/>
                </a:solidFill>
                <a:latin typeface="Questrial"/>
                <a:ea typeface="Questrial"/>
                <a:cs typeface="Questrial"/>
                <a:sym typeface="Questrial"/>
              </a:rPr>
              <a:t>. </a:t>
            </a:r>
            <a:endParaRPr sz="1679" b="0" i="0" u="none" strike="noStrike" cap="none">
              <a:solidFill>
                <a:schemeClr val="lt1"/>
              </a:solidFill>
              <a:latin typeface="Questrial"/>
              <a:ea typeface="Questrial"/>
              <a:cs typeface="Questrial"/>
              <a:sym typeface="Questrial"/>
            </a:endParaRPr>
          </a:p>
          <a:p>
            <a:pPr marL="228600" marR="0" lvl="0" indent="-228600" algn="l" rtl="0">
              <a:lnSpc>
                <a:spcPct val="100000"/>
              </a:lnSpc>
              <a:spcBef>
                <a:spcPts val="1000"/>
              </a:spcBef>
              <a:spcAft>
                <a:spcPts val="0"/>
              </a:spcAft>
              <a:buClr>
                <a:schemeClr val="lt1"/>
              </a:buClr>
              <a:buSzPts val="2099"/>
              <a:buFont typeface="Arial"/>
              <a:buChar char="•"/>
            </a:pPr>
            <a:r>
              <a:rPr lang="en-US" sz="1679" b="0" i="0" u="none" strike="noStrike" cap="none">
                <a:solidFill>
                  <a:schemeClr val="lt1"/>
                </a:solidFill>
                <a:latin typeface="Questrial"/>
                <a:ea typeface="Questrial"/>
                <a:cs typeface="Questrial"/>
                <a:sym typeface="Questrial"/>
              </a:rPr>
              <a:t>Associative array (dictionary) – ADT composed of a collection of (key, value) pairs</a:t>
            </a:r>
            <a:endParaRPr sz="1679" b="0" i="0" u="none" strike="noStrike" cap="none">
              <a:solidFill>
                <a:schemeClr val="lt1"/>
              </a:solidFill>
              <a:latin typeface="Questrial"/>
              <a:ea typeface="Questrial"/>
              <a:cs typeface="Questrial"/>
              <a:sym typeface="Questrial"/>
            </a:endParaRPr>
          </a:p>
          <a:p>
            <a:pPr marL="228600" marR="0" lvl="0" indent="-228600" algn="l" rtl="0">
              <a:lnSpc>
                <a:spcPct val="100000"/>
              </a:lnSpc>
              <a:spcBef>
                <a:spcPts val="1000"/>
              </a:spcBef>
              <a:spcAft>
                <a:spcPts val="0"/>
              </a:spcAft>
              <a:buClr>
                <a:schemeClr val="lt1"/>
              </a:buClr>
              <a:buSzPts val="2099"/>
              <a:buFont typeface="Arial"/>
              <a:buChar char="•"/>
            </a:pPr>
            <a:r>
              <a:rPr lang="en-US" sz="1679" b="0" i="0" u="none" strike="noStrike" cap="none">
                <a:solidFill>
                  <a:schemeClr val="lt1"/>
                </a:solidFill>
                <a:latin typeface="Questrial"/>
                <a:ea typeface="Questrial"/>
                <a:cs typeface="Questrial"/>
                <a:sym typeface="Questrial"/>
              </a:rPr>
              <a:t>Multimap (multihash) – ADT  in which more than one value may be associated with and returned for a given key</a:t>
            </a:r>
            <a:endParaRPr sz="1679" b="0" i="0" u="none" strike="noStrike" cap="none">
              <a:solidFill>
                <a:schemeClr val="lt1"/>
              </a:solidFill>
              <a:latin typeface="Questrial"/>
              <a:ea typeface="Questrial"/>
              <a:cs typeface="Questrial"/>
              <a:sym typeface="Questrial"/>
            </a:endParaRPr>
          </a:p>
          <a:p>
            <a:pPr marL="228600" marR="0" lvl="0" indent="-228600" algn="l" rtl="0">
              <a:lnSpc>
                <a:spcPct val="100000"/>
              </a:lnSpc>
              <a:spcBef>
                <a:spcPts val="1000"/>
              </a:spcBef>
              <a:spcAft>
                <a:spcPts val="0"/>
              </a:spcAft>
              <a:buClr>
                <a:schemeClr val="lt1"/>
              </a:buClr>
              <a:buSzPts val="2099"/>
              <a:buFont typeface="Arial"/>
              <a:buChar char="•"/>
            </a:pPr>
            <a:r>
              <a:rPr lang="en-US" sz="1679" b="0" i="0" u="none" strike="noStrike" cap="none">
                <a:solidFill>
                  <a:schemeClr val="lt1"/>
                </a:solidFill>
                <a:latin typeface="Questrial"/>
                <a:ea typeface="Questrial"/>
                <a:cs typeface="Questrial"/>
                <a:sym typeface="Questrial"/>
              </a:rPr>
              <a:t>Set - that can store certain values, </a:t>
            </a:r>
            <a:r>
              <a:rPr lang="en-US" sz="1679" b="1" i="0" u="sng" strike="noStrike" cap="none">
                <a:solidFill>
                  <a:schemeClr val="lt1"/>
                </a:solidFill>
                <a:latin typeface="Questrial"/>
                <a:ea typeface="Questrial"/>
                <a:cs typeface="Questrial"/>
                <a:sym typeface="Questrial"/>
              </a:rPr>
              <a:t>without</a:t>
            </a:r>
            <a:r>
              <a:rPr lang="en-US" sz="1679" b="0" i="0" u="none" strike="noStrike" cap="none">
                <a:solidFill>
                  <a:schemeClr val="lt1"/>
                </a:solidFill>
                <a:latin typeface="Questrial"/>
                <a:ea typeface="Questrial"/>
                <a:cs typeface="Questrial"/>
                <a:sym typeface="Questrial"/>
              </a:rPr>
              <a:t> any particular </a:t>
            </a:r>
            <a:r>
              <a:rPr lang="en-US" sz="1679" b="1" i="0" u="sng" strike="noStrike" cap="none">
                <a:solidFill>
                  <a:schemeClr val="lt1"/>
                </a:solidFill>
                <a:latin typeface="Questrial"/>
                <a:ea typeface="Questrial"/>
                <a:cs typeface="Questrial"/>
                <a:sym typeface="Questrial"/>
              </a:rPr>
              <a:t>order</a:t>
            </a:r>
            <a:r>
              <a:rPr lang="en-US" sz="1679" b="0" i="0" u="none" strike="noStrike" cap="none">
                <a:solidFill>
                  <a:schemeClr val="lt1"/>
                </a:solidFill>
                <a:latin typeface="Questrial"/>
                <a:ea typeface="Questrial"/>
                <a:cs typeface="Questrial"/>
                <a:sym typeface="Questrial"/>
              </a:rPr>
              <a:t>, and </a:t>
            </a:r>
            <a:r>
              <a:rPr lang="en-US" sz="1679" b="1" i="0" u="sng" strike="noStrike" cap="none">
                <a:solidFill>
                  <a:schemeClr val="lt1"/>
                </a:solidFill>
                <a:latin typeface="Questrial"/>
                <a:ea typeface="Questrial"/>
                <a:cs typeface="Questrial"/>
                <a:sym typeface="Questrial"/>
              </a:rPr>
              <a:t>no repeated values</a:t>
            </a:r>
            <a:r>
              <a:rPr lang="en-US" sz="1679" b="0" i="0" u="none" strike="noStrike" cap="none">
                <a:solidFill>
                  <a:schemeClr val="lt1"/>
                </a:solidFill>
                <a:latin typeface="Questrial"/>
                <a:ea typeface="Questrial"/>
                <a:cs typeface="Questrial"/>
                <a:sym typeface="Questrial"/>
              </a:rPr>
              <a:t>.</a:t>
            </a:r>
            <a:endParaRPr sz="1679" b="0" i="0" u="none" strike="noStrike" cap="none">
              <a:solidFill>
                <a:schemeClr val="lt1"/>
              </a:solidFill>
              <a:latin typeface="Questrial"/>
              <a:ea typeface="Questrial"/>
              <a:cs typeface="Questrial"/>
              <a:sym typeface="Questrial"/>
            </a:endParaRPr>
          </a:p>
          <a:p>
            <a:pPr marL="228600" marR="0" lvl="0" indent="-228600" algn="l" rtl="0">
              <a:lnSpc>
                <a:spcPct val="100000"/>
              </a:lnSpc>
              <a:spcBef>
                <a:spcPts val="1000"/>
              </a:spcBef>
              <a:spcAft>
                <a:spcPts val="0"/>
              </a:spcAft>
              <a:buClr>
                <a:schemeClr val="lt1"/>
              </a:buClr>
              <a:buSzPts val="2099"/>
              <a:buFont typeface="Arial"/>
              <a:buChar char="•"/>
            </a:pPr>
            <a:r>
              <a:rPr lang="en-US" sz="1679" b="0" i="0" u="none" strike="noStrike" cap="none">
                <a:solidFill>
                  <a:schemeClr val="lt1"/>
                </a:solidFill>
                <a:latin typeface="Questrial"/>
                <a:ea typeface="Questrial"/>
                <a:cs typeface="Questrial"/>
                <a:sym typeface="Questrial"/>
              </a:rPr>
              <a:t>Multiset -  similar to a set but allows repeated ("equal") values (duplicates).</a:t>
            </a:r>
            <a:endParaRPr sz="1679" b="0" i="0" u="none" strike="noStrike" cap="none">
              <a:solidFill>
                <a:schemeClr val="lt1"/>
              </a:solidFill>
              <a:latin typeface="Questrial"/>
              <a:ea typeface="Questrial"/>
              <a:cs typeface="Questrial"/>
              <a:sym typeface="Questrial"/>
            </a:endParaRPr>
          </a:p>
          <a:p>
            <a:pPr marL="228600" marR="0" lvl="0" indent="-228600" algn="l" rtl="0">
              <a:lnSpc>
                <a:spcPct val="100000"/>
              </a:lnSpc>
              <a:spcBef>
                <a:spcPts val="1000"/>
              </a:spcBef>
              <a:spcAft>
                <a:spcPts val="0"/>
              </a:spcAft>
              <a:buClr>
                <a:schemeClr val="lt1"/>
              </a:buClr>
              <a:buSzPts val="2099"/>
              <a:buFont typeface="Arial"/>
              <a:buChar char="•"/>
            </a:pPr>
            <a:r>
              <a:rPr lang="en-US" sz="1679" b="0" i="0" u="none" strike="noStrike" cap="none">
                <a:solidFill>
                  <a:schemeClr val="lt1"/>
                </a:solidFill>
                <a:latin typeface="Questrial"/>
                <a:ea typeface="Questrial"/>
                <a:cs typeface="Questrial"/>
                <a:sym typeface="Questrial"/>
              </a:rPr>
              <a:t>Stack - </a:t>
            </a:r>
            <a:endParaRPr/>
          </a:p>
          <a:p>
            <a:pPr marL="228600" marR="0" lvl="0" indent="-228600" algn="l" rtl="0">
              <a:lnSpc>
                <a:spcPct val="100000"/>
              </a:lnSpc>
              <a:spcBef>
                <a:spcPts val="1000"/>
              </a:spcBef>
              <a:spcAft>
                <a:spcPts val="0"/>
              </a:spcAft>
              <a:buClr>
                <a:schemeClr val="lt1"/>
              </a:buClr>
              <a:buSzPts val="2099"/>
              <a:buFont typeface="Arial"/>
              <a:buChar char="•"/>
            </a:pPr>
            <a:r>
              <a:rPr lang="en-US" sz="1679" b="0" i="0" u="none" strike="noStrike" cap="none">
                <a:solidFill>
                  <a:schemeClr val="lt1"/>
                </a:solidFill>
                <a:latin typeface="Questrial"/>
                <a:ea typeface="Questrial"/>
                <a:cs typeface="Questrial"/>
                <a:sym typeface="Questrial"/>
              </a:rPr>
              <a:t>Queue - </a:t>
            </a:r>
            <a:endParaRPr/>
          </a:p>
          <a:p>
            <a:pPr marL="228600" marR="0" lvl="0" indent="-228600" algn="l" rtl="0">
              <a:lnSpc>
                <a:spcPct val="100000"/>
              </a:lnSpc>
              <a:spcBef>
                <a:spcPts val="1000"/>
              </a:spcBef>
              <a:spcAft>
                <a:spcPts val="0"/>
              </a:spcAft>
              <a:buClr>
                <a:schemeClr val="lt1"/>
              </a:buClr>
              <a:buSzPts val="2099"/>
              <a:buFont typeface="Arial"/>
              <a:buChar char="•"/>
            </a:pPr>
            <a:r>
              <a:rPr lang="en-US" sz="1679" b="0" i="0" u="none" strike="noStrike" cap="none">
                <a:solidFill>
                  <a:schemeClr val="lt1"/>
                </a:solidFill>
                <a:latin typeface="Questrial"/>
                <a:ea typeface="Questrial"/>
                <a:cs typeface="Questrial"/>
                <a:sym typeface="Questrial"/>
              </a:rPr>
              <a:t>Double-ended queue - </a:t>
            </a:r>
            <a:endParaRPr/>
          </a:p>
          <a:p>
            <a:pPr marL="228600" marR="0" lvl="0" indent="-228600" algn="l" rtl="0">
              <a:lnSpc>
                <a:spcPct val="100000"/>
              </a:lnSpc>
              <a:spcBef>
                <a:spcPts val="1000"/>
              </a:spcBef>
              <a:spcAft>
                <a:spcPts val="0"/>
              </a:spcAft>
              <a:buClr>
                <a:schemeClr val="lt1"/>
              </a:buClr>
              <a:buSzPts val="2099"/>
              <a:buFont typeface="Arial"/>
              <a:buChar char="•"/>
            </a:pPr>
            <a:r>
              <a:rPr lang="en-US" sz="1679" b="0" i="0" u="none" strike="noStrike" cap="none">
                <a:solidFill>
                  <a:schemeClr val="lt1"/>
                </a:solidFill>
                <a:latin typeface="Questrial"/>
                <a:ea typeface="Questrial"/>
                <a:cs typeface="Questrial"/>
                <a:sym typeface="Questrial"/>
              </a:rPr>
              <a:t>Priority queue - </a:t>
            </a:r>
            <a:endParaRPr/>
          </a:p>
          <a:p>
            <a:pPr marL="228600" marR="0" lvl="0" indent="-228600" algn="l" rtl="0">
              <a:lnSpc>
                <a:spcPct val="100000"/>
              </a:lnSpc>
              <a:spcBef>
                <a:spcPts val="1000"/>
              </a:spcBef>
              <a:spcAft>
                <a:spcPts val="0"/>
              </a:spcAft>
              <a:buClr>
                <a:schemeClr val="lt1"/>
              </a:buClr>
              <a:buSzPts val="2099"/>
              <a:buFont typeface="Arial"/>
              <a:buChar char="•"/>
            </a:pPr>
            <a:r>
              <a:rPr lang="en-US" sz="1679" b="0" i="0" u="none" strike="noStrike" cap="none">
                <a:solidFill>
                  <a:schemeClr val="lt1"/>
                </a:solidFill>
                <a:latin typeface="Questrial"/>
                <a:ea typeface="Questrial"/>
                <a:cs typeface="Questrial"/>
                <a:sym typeface="Questrial"/>
              </a:rPr>
              <a:t>Tree - </a:t>
            </a:r>
            <a:endParaRPr/>
          </a:p>
          <a:p>
            <a:pPr marL="228600" marR="0" lvl="0" indent="-228600" algn="l" rtl="0">
              <a:lnSpc>
                <a:spcPct val="100000"/>
              </a:lnSpc>
              <a:spcBef>
                <a:spcPts val="1000"/>
              </a:spcBef>
              <a:spcAft>
                <a:spcPts val="2100"/>
              </a:spcAft>
              <a:buClr>
                <a:schemeClr val="lt1"/>
              </a:buClr>
              <a:buSzPts val="2099"/>
              <a:buFont typeface="Arial"/>
              <a:buChar char="•"/>
            </a:pPr>
            <a:r>
              <a:rPr lang="en-US" sz="1679" b="0" i="0" u="none" strike="noStrike" cap="none">
                <a:solidFill>
                  <a:schemeClr val="lt1"/>
                </a:solidFill>
                <a:latin typeface="Questrial"/>
                <a:ea typeface="Questrial"/>
                <a:cs typeface="Questrial"/>
                <a:sym typeface="Questrial"/>
              </a:rPr>
              <a:t>Graph -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STACK (ABSTRACT DATA TYPE)</a:t>
            </a:r>
            <a:endParaRPr/>
          </a:p>
        </p:txBody>
      </p:sp>
      <p:pic>
        <p:nvPicPr>
          <p:cNvPr id="226" name="Google Shape;226;p27" descr="https://upload.wikimedia.org/wikipedia/commons/b/b4/Lifo_stack.png"/>
          <p:cNvPicPr preferRelativeResize="0"/>
          <p:nvPr/>
        </p:nvPicPr>
        <p:blipFill rotWithShape="1">
          <a:blip r:embed="rId3">
            <a:alphaModFix/>
          </a:blip>
          <a:srcRect/>
          <a:stretch/>
        </p:blipFill>
        <p:spPr>
          <a:xfrm>
            <a:off x="5788658" y="1737360"/>
            <a:ext cx="5250646" cy="3669971"/>
          </a:xfrm>
          <a:prstGeom prst="rect">
            <a:avLst/>
          </a:prstGeom>
          <a:noFill/>
          <a:ln>
            <a:noFill/>
          </a:ln>
        </p:spPr>
      </p:pic>
      <p:sp>
        <p:nvSpPr>
          <p:cNvPr id="227" name="Google Shape;227;p27"/>
          <p:cNvSpPr txBox="1"/>
          <p:nvPr/>
        </p:nvSpPr>
        <p:spPr>
          <a:xfrm>
            <a:off x="1141413" y="1737360"/>
            <a:ext cx="4266610" cy="3693319"/>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lt1"/>
              </a:buClr>
              <a:buSzPts val="1800"/>
              <a:buFont typeface="Arial"/>
              <a:buChar char="•"/>
            </a:pPr>
            <a:r>
              <a:rPr lang="en-US" sz="1800" b="0" i="0" u="none" strike="noStrike" cap="none">
                <a:solidFill>
                  <a:schemeClr val="lt1"/>
                </a:solidFill>
                <a:latin typeface="Questrial"/>
                <a:ea typeface="Questrial"/>
                <a:cs typeface="Questrial"/>
                <a:sym typeface="Questrial"/>
              </a:rPr>
              <a:t>In computer science, a stack is an abstract data type that serves as a collection of elements, with two principal operations: push, which adds an element to the collection, and pop, which removes the most recently added element that was not yet removed.</a:t>
            </a:r>
            <a:endParaRPr/>
          </a:p>
          <a:p>
            <a:pPr marL="285750" marR="0" lvl="0" indent="-285750" algn="l" rtl="0">
              <a:spcBef>
                <a:spcPts val="0"/>
              </a:spcBef>
              <a:spcAft>
                <a:spcPts val="0"/>
              </a:spcAft>
              <a:buClr>
                <a:schemeClr val="lt1"/>
              </a:buClr>
              <a:buSzPts val="1800"/>
              <a:buFont typeface="Arial"/>
              <a:buChar char="•"/>
            </a:pPr>
            <a:r>
              <a:rPr lang="en-US" sz="1800" b="0" i="0" u="none" strike="noStrike" cap="none">
                <a:solidFill>
                  <a:schemeClr val="lt1"/>
                </a:solidFill>
                <a:latin typeface="Questrial"/>
                <a:ea typeface="Questrial"/>
                <a:cs typeface="Questrial"/>
                <a:sym typeface="Questrial"/>
              </a:rPr>
              <a:t>The order in which elements come off a stack gives rise to its alternative name, LIFO (for last in, first out). </a:t>
            </a:r>
            <a:endParaRPr/>
          </a:p>
          <a:p>
            <a:pPr marL="285750" marR="0" lvl="0" indent="-285750" algn="l" rtl="0">
              <a:spcBef>
                <a:spcPts val="0"/>
              </a:spcBef>
              <a:spcAft>
                <a:spcPts val="0"/>
              </a:spcAft>
              <a:buClr>
                <a:schemeClr val="lt1"/>
              </a:buClr>
              <a:buSzPts val="1800"/>
              <a:buFont typeface="Arial"/>
              <a:buChar char="•"/>
            </a:pPr>
            <a:r>
              <a:rPr lang="en-US" sz="1800" b="0" i="0" u="none" strike="noStrike" cap="none">
                <a:solidFill>
                  <a:schemeClr val="lt1"/>
                </a:solidFill>
                <a:latin typeface="Questrial"/>
                <a:ea typeface="Questrial"/>
                <a:cs typeface="Questrial"/>
                <a:sym typeface="Questrial"/>
              </a:rPr>
              <a:t>Additionally, a </a:t>
            </a:r>
            <a:r>
              <a:rPr lang="en-US" sz="1800" b="1" i="0" u="sng" strike="noStrike" cap="none">
                <a:solidFill>
                  <a:schemeClr val="lt1"/>
                </a:solidFill>
                <a:latin typeface="Questrial"/>
                <a:ea typeface="Questrial"/>
                <a:cs typeface="Questrial"/>
                <a:sym typeface="Questrial"/>
              </a:rPr>
              <a:t>peek</a:t>
            </a:r>
            <a:r>
              <a:rPr lang="en-US" sz="1800" b="0" i="0" u="none" strike="noStrike" cap="none">
                <a:solidFill>
                  <a:schemeClr val="lt1"/>
                </a:solidFill>
                <a:latin typeface="Questrial"/>
                <a:ea typeface="Questrial"/>
                <a:cs typeface="Questrial"/>
                <a:sym typeface="Questrial"/>
              </a:rPr>
              <a:t> operation may give access to the top without modifying the stack.</a:t>
            </a:r>
            <a:endParaRPr sz="18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QUEUE (ABSTRACT DATA TYPE)</a:t>
            </a:r>
            <a:endParaRPr/>
          </a:p>
        </p:txBody>
      </p:sp>
      <p:sp>
        <p:nvSpPr>
          <p:cNvPr id="233" name="Google Shape;233;p28"/>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2550"/>
              <a:buFont typeface="Arial"/>
              <a:buChar char="•"/>
            </a:pPr>
            <a:r>
              <a:rPr lang="en-US" sz="2040" b="0" i="0" u="none" strike="noStrike" cap="none">
                <a:solidFill>
                  <a:schemeClr val="lt1"/>
                </a:solidFill>
                <a:latin typeface="Questrial"/>
                <a:ea typeface="Questrial"/>
                <a:cs typeface="Questrial"/>
                <a:sym typeface="Questrial"/>
              </a:rPr>
              <a:t>In computer science, a queue is a particular kind of abstract data type or collection in which the entities in the collection are kept in order and the principal (or only) operations on the collection are the addition of entities to the rear terminal position, known as </a:t>
            </a:r>
            <a:r>
              <a:rPr lang="en-US" sz="2040" b="1" i="0" u="sng" strike="noStrike" cap="none">
                <a:solidFill>
                  <a:schemeClr val="lt1"/>
                </a:solidFill>
                <a:latin typeface="Questrial"/>
                <a:ea typeface="Questrial"/>
                <a:cs typeface="Questrial"/>
                <a:sym typeface="Questrial"/>
              </a:rPr>
              <a:t>enqueue</a:t>
            </a:r>
            <a:r>
              <a:rPr lang="en-US" sz="2040" b="0" i="0" u="none" strike="noStrike" cap="none">
                <a:solidFill>
                  <a:schemeClr val="lt1"/>
                </a:solidFill>
                <a:latin typeface="Questrial"/>
                <a:ea typeface="Questrial"/>
                <a:cs typeface="Questrial"/>
                <a:sym typeface="Questrial"/>
              </a:rPr>
              <a:t>, and removal of entities from the front terminal position, known as </a:t>
            </a:r>
            <a:r>
              <a:rPr lang="en-US" sz="2040" b="1" i="0" u="sng" strike="noStrike" cap="none">
                <a:solidFill>
                  <a:schemeClr val="lt1"/>
                </a:solidFill>
                <a:latin typeface="Questrial"/>
                <a:ea typeface="Questrial"/>
                <a:cs typeface="Questrial"/>
                <a:sym typeface="Questrial"/>
              </a:rPr>
              <a:t>dequeue</a:t>
            </a:r>
            <a:r>
              <a:rPr lang="en-US" sz="2040" b="0" i="0" u="none" strike="noStrike" cap="none">
                <a:solidFill>
                  <a:schemeClr val="lt1"/>
                </a:solidFill>
                <a:latin typeface="Questrial"/>
                <a:ea typeface="Questrial"/>
                <a:cs typeface="Questrial"/>
                <a:sym typeface="Questrial"/>
              </a:rPr>
              <a:t>. </a:t>
            </a:r>
            <a:endParaRPr/>
          </a:p>
          <a:p>
            <a:pPr marL="228600" marR="0" lvl="0" indent="-228600" algn="l" rtl="0">
              <a:lnSpc>
                <a:spcPct val="100000"/>
              </a:lnSpc>
              <a:spcBef>
                <a:spcPts val="1000"/>
              </a:spcBef>
              <a:spcAft>
                <a:spcPts val="0"/>
              </a:spcAft>
              <a:buClr>
                <a:schemeClr val="lt1"/>
              </a:buClr>
              <a:buSzPts val="2550"/>
              <a:buFont typeface="Arial"/>
              <a:buChar char="•"/>
            </a:pPr>
            <a:r>
              <a:rPr lang="en-US" sz="2040" b="0" i="0" u="none" strike="noStrike" cap="none">
                <a:solidFill>
                  <a:schemeClr val="lt1"/>
                </a:solidFill>
                <a:latin typeface="Questrial"/>
                <a:ea typeface="Questrial"/>
                <a:cs typeface="Questrial"/>
                <a:sym typeface="Questrial"/>
              </a:rPr>
              <a:t>This makes the queue a First-In-First-Out (</a:t>
            </a:r>
            <a:r>
              <a:rPr lang="en-US" sz="2040" b="1" i="0" u="sng" strike="noStrike" cap="none">
                <a:solidFill>
                  <a:schemeClr val="lt1"/>
                </a:solidFill>
                <a:latin typeface="Questrial"/>
                <a:ea typeface="Questrial"/>
                <a:cs typeface="Questrial"/>
                <a:sym typeface="Questrial"/>
              </a:rPr>
              <a:t>FIFO</a:t>
            </a:r>
            <a:r>
              <a:rPr lang="en-US" sz="2040" b="0" i="0" u="none" strike="noStrike" cap="none">
                <a:solidFill>
                  <a:schemeClr val="lt1"/>
                </a:solidFill>
                <a:latin typeface="Questrial"/>
                <a:ea typeface="Questrial"/>
                <a:cs typeface="Questrial"/>
                <a:sym typeface="Questrial"/>
              </a:rPr>
              <a:t>) data structure.</a:t>
            </a:r>
            <a:endParaRPr/>
          </a:p>
          <a:p>
            <a:pPr marL="228600" marR="0" lvl="0" indent="-228600" algn="l" rtl="0">
              <a:lnSpc>
                <a:spcPct val="100000"/>
              </a:lnSpc>
              <a:spcBef>
                <a:spcPts val="1000"/>
              </a:spcBef>
              <a:spcAft>
                <a:spcPts val="2100"/>
              </a:spcAft>
              <a:buClr>
                <a:schemeClr val="lt1"/>
              </a:buClr>
              <a:buSzPts val="2550"/>
              <a:buFont typeface="Arial"/>
              <a:buChar char="•"/>
            </a:pPr>
            <a:r>
              <a:rPr lang="en-US" sz="2040" b="0" i="0" u="none" strike="noStrike" cap="none">
                <a:solidFill>
                  <a:schemeClr val="lt1"/>
                </a:solidFill>
                <a:latin typeface="Questrial"/>
                <a:ea typeface="Questrial"/>
                <a:cs typeface="Questrial"/>
                <a:sym typeface="Questrial"/>
              </a:rPr>
              <a:t>Often a </a:t>
            </a:r>
            <a:r>
              <a:rPr lang="en-US" sz="2040" b="1" i="0" u="sng" strike="noStrike" cap="none">
                <a:solidFill>
                  <a:schemeClr val="lt1"/>
                </a:solidFill>
                <a:latin typeface="Questrial"/>
                <a:ea typeface="Questrial"/>
                <a:cs typeface="Questrial"/>
                <a:sym typeface="Questrial"/>
              </a:rPr>
              <a:t>peek</a:t>
            </a:r>
            <a:r>
              <a:rPr lang="en-US" sz="2040" b="0" i="0" u="none" strike="noStrike" cap="none">
                <a:solidFill>
                  <a:schemeClr val="lt1"/>
                </a:solidFill>
                <a:latin typeface="Questrial"/>
                <a:ea typeface="Questrial"/>
                <a:cs typeface="Questrial"/>
                <a:sym typeface="Questrial"/>
              </a:rPr>
              <a:t> or front operation is also entered, returning the value of the front element without dequeuing </a:t>
            </a:r>
            <a:endParaRPr sz="204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DOUBLE-ENDED QUEUE</a:t>
            </a:r>
            <a:endParaRPr/>
          </a:p>
        </p:txBody>
      </p:sp>
      <p:sp>
        <p:nvSpPr>
          <p:cNvPr id="239" name="Google Shape;239;p29"/>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210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dequeue, often abbreviated to deque, pronounced deck) is an abstract data type that generalizes a queue, for which elements can be added to or removed from either the front (head) or back (tail).</a:t>
            </a:r>
            <a:endParaRPr sz="2400" b="0" i="0" u="none" strike="noStrike" cap="none">
              <a:solidFill>
                <a:schemeClr val="lt1"/>
              </a:solidFill>
              <a:latin typeface="Questrial"/>
              <a:ea typeface="Questrial"/>
              <a:cs typeface="Questrial"/>
              <a:sym typeface="Questrial"/>
            </a:endParaRPr>
          </a:p>
        </p:txBody>
      </p:sp>
      <p:pic>
        <p:nvPicPr>
          <p:cNvPr id="240" name="Google Shape;240;p29" descr="http://1.bp.blogspot.com/-t-Ru4Z3N6EM/US1QxDRbLMI/AAAAAAAAA18/mPPIWieBitA/s1600/deque.PNG"/>
          <p:cNvPicPr preferRelativeResize="0"/>
          <p:nvPr/>
        </p:nvPicPr>
        <p:blipFill rotWithShape="1">
          <a:blip r:embed="rId3">
            <a:alphaModFix/>
          </a:blip>
          <a:srcRect/>
          <a:stretch/>
        </p:blipFill>
        <p:spPr>
          <a:xfrm>
            <a:off x="2020978" y="3938726"/>
            <a:ext cx="8126759" cy="204652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0"/>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PRIORITY QUEUE</a:t>
            </a:r>
            <a:endParaRPr/>
          </a:p>
        </p:txBody>
      </p:sp>
      <p:sp>
        <p:nvSpPr>
          <p:cNvPr id="246" name="Google Shape;246;p30"/>
          <p:cNvSpPr txBox="1">
            <a:spLocks noGrp="1"/>
          </p:cNvSpPr>
          <p:nvPr>
            <p:ph type="body" idx="1"/>
          </p:nvPr>
        </p:nvSpPr>
        <p:spPr>
          <a:xfrm>
            <a:off x="1730000" y="1538950"/>
            <a:ext cx="10129500" cy="4432800"/>
          </a:xfrm>
          <a:prstGeom prst="rect">
            <a:avLst/>
          </a:prstGeom>
          <a:noFill/>
          <a:ln>
            <a:noFill/>
          </a:ln>
        </p:spPr>
        <p:txBody>
          <a:bodyPr spcFirstLastPara="1" wrap="square" lIns="91425" tIns="45700" rIns="91425" bIns="45700" anchor="t" anchorCtr="0">
            <a:noAutofit/>
          </a:bodyPr>
          <a:lstStyle/>
          <a:p>
            <a:pPr marL="228600" marR="0" lvl="0" indent="-215900" algn="l" rtl="0">
              <a:lnSpc>
                <a:spcPct val="120000"/>
              </a:lnSpc>
              <a:spcBef>
                <a:spcPts val="0"/>
              </a:spcBef>
              <a:spcAft>
                <a:spcPts val="2100"/>
              </a:spcAft>
              <a:buClr>
                <a:schemeClr val="lt1"/>
              </a:buClr>
              <a:buSzPts val="2800"/>
              <a:buFont typeface="Arial"/>
              <a:buChar char="•"/>
            </a:pPr>
            <a:r>
              <a:rPr lang="en-US" sz="2200" b="0" i="0" u="none" strike="noStrike" cap="none">
                <a:solidFill>
                  <a:schemeClr val="lt1"/>
                </a:solidFill>
                <a:latin typeface="Questrial"/>
                <a:ea typeface="Questrial"/>
                <a:cs typeface="Questrial"/>
                <a:sym typeface="Questrial"/>
              </a:rPr>
              <a:t>In computer science, a priority queue is an abstract data type which is like a regular queue or stack data structure, but where additionally each element has a "priority" associated with it. In a priority queue, an element with high priority is served before an element with low priority. If two elements have the same priority, they are served according to their order in the queue.</a:t>
            </a:r>
            <a:endParaRPr sz="2200" b="0" i="0" u="none" strike="noStrike" cap="none">
              <a:solidFill>
                <a:schemeClr val="lt1"/>
              </a:solidFill>
              <a:latin typeface="Questrial"/>
              <a:ea typeface="Questrial"/>
              <a:cs typeface="Questrial"/>
              <a:sym typeface="Questrial"/>
            </a:endParaRPr>
          </a:p>
        </p:txBody>
      </p:sp>
      <p:pic>
        <p:nvPicPr>
          <p:cNvPr id="247" name="Google Shape;247;p30" descr="http://www2.ic.uff.br/~michael/kr1999/6-multimedia/priority2.gif"/>
          <p:cNvPicPr preferRelativeResize="0"/>
          <p:nvPr/>
        </p:nvPicPr>
        <p:blipFill rotWithShape="1">
          <a:blip r:embed="rId3">
            <a:alphaModFix/>
          </a:blip>
          <a:srcRect/>
          <a:stretch/>
        </p:blipFill>
        <p:spPr>
          <a:xfrm>
            <a:off x="2070483" y="3971953"/>
            <a:ext cx="6740008" cy="24389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1"/>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TREE (DATA STRUCTURE)</a:t>
            </a:r>
            <a:endParaRPr/>
          </a:p>
        </p:txBody>
      </p:sp>
      <p:sp>
        <p:nvSpPr>
          <p:cNvPr id="253" name="Google Shape;253;p31"/>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10000"/>
              </a:lnSpc>
              <a:spcBef>
                <a:spcPts val="0"/>
              </a:spcBef>
              <a:spcAft>
                <a:spcPts val="2100"/>
              </a:spcAft>
              <a:buClr>
                <a:schemeClr val="lt1"/>
              </a:buClr>
              <a:buSzPts val="2775"/>
              <a:buFont typeface="Arial"/>
              <a:buChar char="•"/>
            </a:pPr>
            <a:r>
              <a:rPr lang="en-US" sz="2220" b="0" i="0" u="none" strike="noStrike" cap="none">
                <a:solidFill>
                  <a:schemeClr val="lt1"/>
                </a:solidFill>
                <a:latin typeface="Questrial"/>
                <a:ea typeface="Questrial"/>
                <a:cs typeface="Questrial"/>
                <a:sym typeface="Questrial"/>
              </a:rPr>
              <a:t>In computer science, a tree is a widely used abstract data type (ADT)—or data structure implementing this ADT—that simulates a hierarchical tree structure, with a root value and subtrees of children with a parent node, represented as a set of linked nodes.</a:t>
            </a:r>
            <a:endParaRPr sz="2220" b="0" i="0" u="none" strike="noStrike" cap="none">
              <a:solidFill>
                <a:schemeClr val="lt1"/>
              </a:solidFill>
              <a:latin typeface="Questrial"/>
              <a:ea typeface="Questrial"/>
              <a:cs typeface="Questrial"/>
              <a:sym typeface="Questrial"/>
            </a:endParaRPr>
          </a:p>
        </p:txBody>
      </p:sp>
      <p:pic>
        <p:nvPicPr>
          <p:cNvPr id="254" name="Google Shape;254;p31" descr="https://upload.wikimedia.org/wikipedia/commons/thumb/f/f7/Binary_tree.svg/300px-Binary_tree.svg.png"/>
          <p:cNvPicPr preferRelativeResize="0"/>
          <p:nvPr/>
        </p:nvPicPr>
        <p:blipFill rotWithShape="1">
          <a:blip r:embed="rId3">
            <a:alphaModFix/>
          </a:blip>
          <a:srcRect/>
          <a:stretch/>
        </p:blipFill>
        <p:spPr>
          <a:xfrm>
            <a:off x="6283234" y="2097088"/>
            <a:ext cx="4432935" cy="36941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2"/>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GRAPH (ABSTRACT DATA TYPE)</a:t>
            </a:r>
            <a:endParaRPr/>
          </a:p>
        </p:txBody>
      </p:sp>
      <p:sp>
        <p:nvSpPr>
          <p:cNvPr id="260" name="Google Shape;260;p32"/>
          <p:cNvSpPr txBox="1">
            <a:spLocks noGrp="1"/>
          </p:cNvSpPr>
          <p:nvPr>
            <p:ph type="body" idx="1"/>
          </p:nvPr>
        </p:nvSpPr>
        <p:spPr>
          <a:xfrm>
            <a:off x="1730000" y="2090075"/>
            <a:ext cx="6763200" cy="43350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2775"/>
              <a:buFont typeface="Arial"/>
              <a:buChar char="•"/>
            </a:pPr>
            <a:r>
              <a:rPr lang="en-US" sz="2220" b="0" i="0" u="none" strike="noStrike" cap="none">
                <a:solidFill>
                  <a:schemeClr val="lt1"/>
                </a:solidFill>
                <a:latin typeface="Questrial"/>
                <a:ea typeface="Questrial"/>
                <a:cs typeface="Questrial"/>
                <a:sym typeface="Questrial"/>
              </a:rPr>
              <a:t>A graph data structure consists of a finite (and possibly mutable) set of vertices or nodes or points, together with a set of unordered pairs of these vertices for an undirected graph or a set of ordered pairs for a directed graph.</a:t>
            </a:r>
            <a:endParaRPr/>
          </a:p>
          <a:p>
            <a:pPr marL="228600" marR="0" lvl="0" indent="-228600" algn="l" rtl="0">
              <a:lnSpc>
                <a:spcPct val="120000"/>
              </a:lnSpc>
              <a:spcBef>
                <a:spcPts val="1000"/>
              </a:spcBef>
              <a:spcAft>
                <a:spcPts val="2100"/>
              </a:spcAft>
              <a:buClr>
                <a:schemeClr val="lt1"/>
              </a:buClr>
              <a:buSzPts val="2775"/>
              <a:buFont typeface="Arial"/>
              <a:buChar char="•"/>
            </a:pPr>
            <a:r>
              <a:rPr lang="en-US" sz="2220" b="0" i="0" u="none" strike="noStrike" cap="none">
                <a:solidFill>
                  <a:schemeClr val="lt1"/>
                </a:solidFill>
                <a:latin typeface="Questrial"/>
                <a:ea typeface="Questrial"/>
                <a:cs typeface="Questrial"/>
                <a:sym typeface="Questrial"/>
              </a:rPr>
              <a:t>A graph data structure may also associate to each edge some </a:t>
            </a:r>
            <a:r>
              <a:rPr lang="en-US" sz="2220" b="0" i="1" u="none" strike="noStrike" cap="none">
                <a:solidFill>
                  <a:schemeClr val="lt1"/>
                </a:solidFill>
                <a:latin typeface="Questrial"/>
                <a:ea typeface="Questrial"/>
                <a:cs typeface="Questrial"/>
                <a:sym typeface="Questrial"/>
              </a:rPr>
              <a:t>edge value</a:t>
            </a:r>
            <a:r>
              <a:rPr lang="en-US" sz="2220" b="0" i="0" u="none" strike="noStrike" cap="none">
                <a:solidFill>
                  <a:schemeClr val="lt1"/>
                </a:solidFill>
                <a:latin typeface="Questrial"/>
                <a:ea typeface="Questrial"/>
                <a:cs typeface="Questrial"/>
                <a:sym typeface="Questrial"/>
              </a:rPr>
              <a:t>, such as a symbolic label or a numeric attribute (cost, capacity, length, etc.).</a:t>
            </a:r>
            <a:endParaRPr sz="2220" b="0" i="0" u="none" strike="noStrike" cap="none">
              <a:solidFill>
                <a:schemeClr val="lt1"/>
              </a:solidFill>
              <a:latin typeface="Questrial"/>
              <a:ea typeface="Questrial"/>
              <a:cs typeface="Questrial"/>
              <a:sym typeface="Questrial"/>
            </a:endParaRPr>
          </a:p>
        </p:txBody>
      </p:sp>
      <p:pic>
        <p:nvPicPr>
          <p:cNvPr id="261" name="Google Shape;261;p32" descr="https://rankly.com/cache/9906bc5201b3684e8d35cd8779d9413c_w500_h500.jpg"/>
          <p:cNvPicPr preferRelativeResize="0"/>
          <p:nvPr/>
        </p:nvPicPr>
        <p:blipFill rotWithShape="1">
          <a:blip r:embed="rId3">
            <a:alphaModFix/>
          </a:blip>
          <a:srcRect/>
          <a:stretch/>
        </p:blipFill>
        <p:spPr>
          <a:xfrm>
            <a:off x="8574187" y="2090063"/>
            <a:ext cx="3466011" cy="346601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TABLE OF CONTENTS</a:t>
            </a:r>
            <a:endParaRPr/>
          </a:p>
        </p:txBody>
      </p:sp>
      <p:sp>
        <p:nvSpPr>
          <p:cNvPr id="153" name="Google Shape;153;p15"/>
          <p:cNvSpPr txBox="1">
            <a:spLocks noGrp="1"/>
          </p:cNvSpPr>
          <p:nvPr>
            <p:ph type="body" idx="1"/>
          </p:nvPr>
        </p:nvSpPr>
        <p:spPr>
          <a:xfrm>
            <a:off x="1730000" y="1573401"/>
            <a:ext cx="9385200" cy="4398300"/>
          </a:xfrm>
          <a:prstGeom prst="rect">
            <a:avLst/>
          </a:prstGeom>
          <a:noFill/>
          <a:ln>
            <a:noFill/>
          </a:ln>
        </p:spPr>
        <p:txBody>
          <a:bodyPr spcFirstLastPara="1" wrap="square" lIns="91425" tIns="45700" rIns="91425" bIns="45700" anchor="t" anchorCtr="0">
            <a:noAutofit/>
          </a:bodyPr>
          <a:lstStyle/>
          <a:p>
            <a:pPr marL="457200" marR="0" lvl="0" indent="-425450" algn="l" rtl="0">
              <a:lnSpc>
                <a:spcPct val="100000"/>
              </a:lnSpc>
              <a:spcBef>
                <a:spcPts val="0"/>
              </a:spcBef>
              <a:spcAft>
                <a:spcPts val="0"/>
              </a:spcAft>
              <a:buClr>
                <a:schemeClr val="lt1"/>
              </a:buClr>
              <a:buSzPts val="2275"/>
              <a:buFont typeface="Questrial"/>
              <a:buAutoNum type="arabicPeriod"/>
            </a:pPr>
            <a:r>
              <a:rPr lang="en-US" sz="1720" b="0" i="0" u="none" strike="noStrike" cap="none">
                <a:solidFill>
                  <a:schemeClr val="lt1"/>
                </a:solidFill>
                <a:latin typeface="Questrial"/>
                <a:ea typeface="Questrial"/>
                <a:cs typeface="Questrial"/>
                <a:sym typeface="Questrial"/>
              </a:rPr>
              <a:t>Overview</a:t>
            </a:r>
            <a:endParaRPr sz="1900"/>
          </a:p>
          <a:p>
            <a:pPr marL="457200" marR="0" lvl="0" indent="-425450" algn="l" rtl="0">
              <a:lnSpc>
                <a:spcPct val="100000"/>
              </a:lnSpc>
              <a:spcBef>
                <a:spcPts val="1000"/>
              </a:spcBef>
              <a:spcAft>
                <a:spcPts val="0"/>
              </a:spcAft>
              <a:buClr>
                <a:schemeClr val="lt1"/>
              </a:buClr>
              <a:buSzPts val="2275"/>
              <a:buFont typeface="Questrial"/>
              <a:buAutoNum type="arabicPeriod"/>
            </a:pPr>
            <a:r>
              <a:rPr lang="en-US" sz="1720" b="0" i="0" u="none" strike="noStrike" cap="none">
                <a:solidFill>
                  <a:schemeClr val="lt1"/>
                </a:solidFill>
                <a:latin typeface="Questrial"/>
                <a:ea typeface="Questrial"/>
                <a:cs typeface="Questrial"/>
                <a:sym typeface="Questrial"/>
              </a:rPr>
              <a:t>Data types</a:t>
            </a:r>
            <a:endParaRPr sz="1900"/>
          </a:p>
          <a:p>
            <a:pPr marL="511175" marR="0" lvl="0" indent="-479425" algn="l" rtl="0">
              <a:lnSpc>
                <a:spcPct val="80000"/>
              </a:lnSpc>
              <a:spcBef>
                <a:spcPts val="1000"/>
              </a:spcBef>
              <a:spcAft>
                <a:spcPts val="0"/>
              </a:spcAft>
              <a:buClr>
                <a:schemeClr val="lt1"/>
              </a:buClr>
              <a:buSzPts val="2275"/>
              <a:buFont typeface="Questrial"/>
              <a:buAutoNum type="arabicPeriod"/>
            </a:pPr>
            <a:r>
              <a:rPr lang="en-US" sz="1720" b="0" i="0" u="none" strike="noStrike" cap="none">
                <a:solidFill>
                  <a:schemeClr val="lt1"/>
                </a:solidFill>
                <a:latin typeface="Questrial"/>
                <a:ea typeface="Questrial"/>
                <a:cs typeface="Questrial"/>
                <a:sym typeface="Questrial"/>
              </a:rPr>
              <a:t>Examples</a:t>
            </a:r>
            <a:endParaRPr sz="1900"/>
          </a:p>
          <a:p>
            <a:pPr marL="968375" marR="0" lvl="1" indent="-479425" algn="l" rtl="0">
              <a:lnSpc>
                <a:spcPct val="80000"/>
              </a:lnSpc>
              <a:spcBef>
                <a:spcPts val="500"/>
              </a:spcBef>
              <a:spcAft>
                <a:spcPts val="0"/>
              </a:spcAft>
              <a:buClr>
                <a:schemeClr val="lt1"/>
              </a:buClr>
              <a:buSzPts val="1813"/>
              <a:buFont typeface="Questrial"/>
              <a:buAutoNum type="arabicPeriod"/>
            </a:pPr>
            <a:r>
              <a:rPr lang="en-US" sz="1350" b="0" i="0" u="none" strike="noStrike" cap="none">
                <a:solidFill>
                  <a:schemeClr val="lt1"/>
                </a:solidFill>
                <a:latin typeface="Questrial"/>
                <a:ea typeface="Questrial"/>
                <a:cs typeface="Questrial"/>
                <a:sym typeface="Questrial"/>
              </a:rPr>
              <a:t>Array</a:t>
            </a:r>
            <a:endParaRPr sz="1500"/>
          </a:p>
          <a:p>
            <a:pPr marL="968375" marR="0" lvl="1" indent="-479425" algn="l" rtl="0">
              <a:lnSpc>
                <a:spcPct val="80000"/>
              </a:lnSpc>
              <a:spcBef>
                <a:spcPts val="500"/>
              </a:spcBef>
              <a:spcAft>
                <a:spcPts val="0"/>
              </a:spcAft>
              <a:buClr>
                <a:schemeClr val="lt1"/>
              </a:buClr>
              <a:buSzPts val="1813"/>
              <a:buFont typeface="Questrial"/>
              <a:buAutoNum type="arabicPeriod"/>
            </a:pPr>
            <a:r>
              <a:rPr lang="en-US" sz="1350" b="0" i="0" u="none" strike="noStrike" cap="none">
                <a:solidFill>
                  <a:schemeClr val="lt1"/>
                </a:solidFill>
                <a:latin typeface="Questrial"/>
                <a:ea typeface="Questrial"/>
                <a:cs typeface="Questrial"/>
                <a:sym typeface="Questrial"/>
              </a:rPr>
              <a:t>Associative array</a:t>
            </a:r>
            <a:endParaRPr sz="1500"/>
          </a:p>
          <a:p>
            <a:pPr marL="968375" marR="0" lvl="1" indent="-479425" algn="l" rtl="0">
              <a:lnSpc>
                <a:spcPct val="80000"/>
              </a:lnSpc>
              <a:spcBef>
                <a:spcPts val="500"/>
              </a:spcBef>
              <a:spcAft>
                <a:spcPts val="0"/>
              </a:spcAft>
              <a:buClr>
                <a:schemeClr val="lt1"/>
              </a:buClr>
              <a:buSzPts val="1813"/>
              <a:buFont typeface="Questrial"/>
              <a:buAutoNum type="arabicPeriod"/>
            </a:pPr>
            <a:r>
              <a:rPr lang="en-US" sz="1350" b="0" i="0" u="none" strike="noStrike" cap="none">
                <a:solidFill>
                  <a:schemeClr val="lt1"/>
                </a:solidFill>
                <a:latin typeface="Questrial"/>
                <a:ea typeface="Questrial"/>
                <a:cs typeface="Questrial"/>
                <a:sym typeface="Questrial"/>
              </a:rPr>
              <a:t>Record (struct)</a:t>
            </a:r>
            <a:endParaRPr sz="1500"/>
          </a:p>
          <a:p>
            <a:pPr marL="968375" marR="0" lvl="1" indent="-479425" algn="l" rtl="0">
              <a:lnSpc>
                <a:spcPct val="80000"/>
              </a:lnSpc>
              <a:spcBef>
                <a:spcPts val="500"/>
              </a:spcBef>
              <a:spcAft>
                <a:spcPts val="0"/>
              </a:spcAft>
              <a:buClr>
                <a:schemeClr val="lt1"/>
              </a:buClr>
              <a:buSzPts val="1813"/>
              <a:buFont typeface="Questrial"/>
              <a:buAutoNum type="arabicPeriod"/>
            </a:pPr>
            <a:r>
              <a:rPr lang="en-US" sz="1350" b="0" i="0" u="none" strike="noStrike" cap="none">
                <a:solidFill>
                  <a:schemeClr val="lt1"/>
                </a:solidFill>
                <a:latin typeface="Questrial"/>
                <a:ea typeface="Questrial"/>
                <a:cs typeface="Questrial"/>
                <a:sym typeface="Questrial"/>
              </a:rPr>
              <a:t>Union</a:t>
            </a:r>
            <a:endParaRPr sz="1500"/>
          </a:p>
          <a:p>
            <a:pPr marL="968375" marR="0" lvl="1" indent="-479425" algn="l" rtl="0">
              <a:lnSpc>
                <a:spcPct val="80000"/>
              </a:lnSpc>
              <a:spcBef>
                <a:spcPts val="500"/>
              </a:spcBef>
              <a:spcAft>
                <a:spcPts val="0"/>
              </a:spcAft>
              <a:buClr>
                <a:schemeClr val="lt1"/>
              </a:buClr>
              <a:buSzPts val="1813"/>
              <a:buFont typeface="Questrial"/>
              <a:buAutoNum type="arabicPeriod"/>
            </a:pPr>
            <a:r>
              <a:rPr lang="en-US" sz="1350" b="0" i="0" u="none" strike="noStrike" cap="none">
                <a:solidFill>
                  <a:schemeClr val="lt1"/>
                </a:solidFill>
                <a:latin typeface="Questrial"/>
                <a:ea typeface="Questrial"/>
                <a:cs typeface="Questrial"/>
                <a:sym typeface="Questrial"/>
              </a:rPr>
              <a:t>Tagged union</a:t>
            </a:r>
            <a:endParaRPr sz="1500"/>
          </a:p>
          <a:p>
            <a:pPr marL="968375" marR="0" lvl="1" indent="-479425" algn="l" rtl="0">
              <a:lnSpc>
                <a:spcPct val="80000"/>
              </a:lnSpc>
              <a:spcBef>
                <a:spcPts val="500"/>
              </a:spcBef>
              <a:spcAft>
                <a:spcPts val="0"/>
              </a:spcAft>
              <a:buClr>
                <a:schemeClr val="lt1"/>
              </a:buClr>
              <a:buSzPts val="1813"/>
              <a:buFont typeface="Questrial"/>
              <a:buAutoNum type="arabicPeriod"/>
            </a:pPr>
            <a:r>
              <a:rPr lang="en-US" sz="1350" b="0" i="0" u="none" strike="noStrike" cap="none">
                <a:solidFill>
                  <a:schemeClr val="lt1"/>
                </a:solidFill>
                <a:latin typeface="Questrial"/>
                <a:ea typeface="Questrial"/>
                <a:cs typeface="Questrial"/>
                <a:sym typeface="Questrial"/>
              </a:rPr>
              <a:t>Set</a:t>
            </a:r>
            <a:endParaRPr sz="1500"/>
          </a:p>
          <a:p>
            <a:pPr marL="968375" marR="0" lvl="1" indent="-479425" algn="l" rtl="0">
              <a:lnSpc>
                <a:spcPct val="80000"/>
              </a:lnSpc>
              <a:spcBef>
                <a:spcPts val="500"/>
              </a:spcBef>
              <a:spcAft>
                <a:spcPts val="0"/>
              </a:spcAft>
              <a:buClr>
                <a:schemeClr val="lt1"/>
              </a:buClr>
              <a:buSzPts val="1813"/>
              <a:buFont typeface="Questrial"/>
              <a:buAutoNum type="arabicPeriod"/>
            </a:pPr>
            <a:r>
              <a:rPr lang="en-US" sz="1350" b="0" i="0" u="none" strike="noStrike" cap="none">
                <a:solidFill>
                  <a:schemeClr val="lt1"/>
                </a:solidFill>
                <a:latin typeface="Questrial"/>
                <a:ea typeface="Questrial"/>
                <a:cs typeface="Questrial"/>
                <a:sym typeface="Questrial"/>
              </a:rPr>
              <a:t>Graph and Tree</a:t>
            </a:r>
            <a:endParaRPr sz="1500"/>
          </a:p>
          <a:p>
            <a:pPr marL="968375" marR="0" lvl="1" indent="-479425" algn="l" rtl="0">
              <a:lnSpc>
                <a:spcPct val="80000"/>
              </a:lnSpc>
              <a:spcBef>
                <a:spcPts val="500"/>
              </a:spcBef>
              <a:spcAft>
                <a:spcPts val="0"/>
              </a:spcAft>
              <a:buClr>
                <a:schemeClr val="lt1"/>
              </a:buClr>
              <a:buSzPts val="1813"/>
              <a:buFont typeface="Questrial"/>
              <a:buAutoNum type="arabicPeriod"/>
            </a:pPr>
            <a:r>
              <a:rPr lang="en-US" sz="1350" b="0" i="0" u="none" strike="noStrike" cap="none">
                <a:solidFill>
                  <a:schemeClr val="lt1"/>
                </a:solidFill>
                <a:latin typeface="Questrial"/>
                <a:ea typeface="Questrial"/>
                <a:cs typeface="Questrial"/>
                <a:sym typeface="Questrial"/>
              </a:rPr>
              <a:t>Class</a:t>
            </a:r>
            <a:endParaRPr sz="1500"/>
          </a:p>
          <a:p>
            <a:pPr marL="968375" marR="0" lvl="1" indent="-479425" algn="l" rtl="0">
              <a:lnSpc>
                <a:spcPct val="80000"/>
              </a:lnSpc>
              <a:spcBef>
                <a:spcPts val="500"/>
              </a:spcBef>
              <a:spcAft>
                <a:spcPts val="2100"/>
              </a:spcAft>
              <a:buClr>
                <a:schemeClr val="lt1"/>
              </a:buClr>
              <a:buSzPts val="1813"/>
              <a:buFont typeface="Questrial"/>
              <a:buAutoNum type="arabicPeriod"/>
            </a:pPr>
            <a:r>
              <a:rPr lang="en-US" sz="1350" b="0" i="0" u="none" strike="noStrike" cap="none">
                <a:solidFill>
                  <a:schemeClr val="lt1"/>
                </a:solidFill>
                <a:latin typeface="Questrial"/>
                <a:ea typeface="Questrial"/>
                <a:cs typeface="Questrial"/>
                <a:sym typeface="Questrial"/>
              </a:rPr>
              <a:t>Abstract data types</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3"/>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GRAPH &amp; WEIGHTS</a:t>
            </a:r>
            <a:endParaRPr/>
          </a:p>
        </p:txBody>
      </p:sp>
      <p:pic>
        <p:nvPicPr>
          <p:cNvPr id="267" name="Google Shape;267;p33" descr="https://s3.amazonaws.com/ka-cs-algorithms/undirected_road_map.png"/>
          <p:cNvPicPr preferRelativeResize="0"/>
          <p:nvPr/>
        </p:nvPicPr>
        <p:blipFill rotWithShape="1">
          <a:blip r:embed="rId3">
            <a:alphaModFix/>
          </a:blip>
          <a:srcRect/>
          <a:stretch/>
        </p:blipFill>
        <p:spPr>
          <a:xfrm>
            <a:off x="1729988" y="1808537"/>
            <a:ext cx="9905338" cy="44890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4"/>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ARRAY</a:t>
            </a:r>
            <a:endParaRPr/>
          </a:p>
        </p:txBody>
      </p:sp>
      <p:sp>
        <p:nvSpPr>
          <p:cNvPr id="273" name="Google Shape;273;p34"/>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An </a:t>
            </a:r>
            <a:r>
              <a:rPr lang="en-US" sz="2400" b="0" i="1" u="sng" strike="noStrike" cap="none">
                <a:solidFill>
                  <a:schemeClr val="hlink"/>
                </a:solidFill>
                <a:latin typeface="Questrial"/>
                <a:ea typeface="Questrial"/>
                <a:cs typeface="Questrial"/>
                <a:sym typeface="Questrial"/>
                <a:hlinkClick r:id="rId3"/>
              </a:rPr>
              <a:t>array</a:t>
            </a:r>
            <a:r>
              <a:rPr lang="en-US" sz="2400" b="0" i="0" u="none" strike="noStrike" cap="none">
                <a:solidFill>
                  <a:schemeClr val="lt1"/>
                </a:solidFill>
                <a:latin typeface="Questrial"/>
                <a:ea typeface="Questrial"/>
                <a:cs typeface="Questrial"/>
                <a:sym typeface="Questrial"/>
              </a:rPr>
              <a:t> (also called </a:t>
            </a:r>
            <a:r>
              <a:rPr lang="en-US" sz="2400" b="0" i="1" u="none" strike="noStrike" cap="none">
                <a:solidFill>
                  <a:schemeClr val="lt1"/>
                </a:solidFill>
                <a:latin typeface="Questrial"/>
                <a:ea typeface="Questrial"/>
                <a:cs typeface="Questrial"/>
                <a:sym typeface="Questrial"/>
              </a:rPr>
              <a:t>list</a:t>
            </a:r>
            <a:r>
              <a:rPr lang="en-US" sz="2400" b="0" i="0" u="none" strike="noStrike" cap="none">
                <a:solidFill>
                  <a:schemeClr val="lt1"/>
                </a:solidFill>
                <a:latin typeface="Questrial"/>
                <a:ea typeface="Questrial"/>
                <a:cs typeface="Questrial"/>
                <a:sym typeface="Questrial"/>
              </a:rPr>
              <a:t>) is a number of elements in a specific order, typically all of the same type. Elements are accessed using an integer index to specify which element is required (although the elements may be of almost any type). Typical implementations allocate contiguous memory words for the elements of arrays (but this is not always a necessity). Arrays may be fixed-length or resizable.</a:t>
            </a:r>
            <a:endParaRPr/>
          </a:p>
          <a:p>
            <a:pPr marL="228600" marR="0" lvl="0" indent="-38100" algn="l" rtl="0">
              <a:lnSpc>
                <a:spcPct val="120000"/>
              </a:lnSpc>
              <a:spcBef>
                <a:spcPts val="1000"/>
              </a:spcBef>
              <a:spcAft>
                <a:spcPts val="210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5"/>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ASSOCIATIVE ARRAY</a:t>
            </a:r>
            <a:endParaRPr sz="3600" b="0" i="0" u="none" strike="noStrike" cap="none">
              <a:solidFill>
                <a:schemeClr val="lt1"/>
              </a:solidFill>
              <a:latin typeface="Questrial"/>
              <a:ea typeface="Questrial"/>
              <a:cs typeface="Questrial"/>
              <a:sym typeface="Questrial"/>
            </a:endParaRPr>
          </a:p>
        </p:txBody>
      </p:sp>
      <p:sp>
        <p:nvSpPr>
          <p:cNvPr id="279" name="Google Shape;279;p35"/>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210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An associative array (also called dictionary or map) is a more flexible variation on an array, in which name-value pairs can be added and deleted freely. A hash table is a common implementation of an associative array.</a:t>
            </a: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6"/>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RECORD</a:t>
            </a:r>
            <a:endParaRPr/>
          </a:p>
        </p:txBody>
      </p:sp>
      <p:sp>
        <p:nvSpPr>
          <p:cNvPr id="285" name="Google Shape;285;p36"/>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210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 record (also called tuple or struct) is an aggregate data structure. A record is a value that contains other values, typically in fixed number and sequence and typically indexed by names. The elements of records are usually called fields or members.</a:t>
            </a: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7"/>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UNION</a:t>
            </a:r>
            <a:endParaRPr/>
          </a:p>
        </p:txBody>
      </p:sp>
      <p:sp>
        <p:nvSpPr>
          <p:cNvPr id="291" name="Google Shape;291;p37"/>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210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 union is a data structure that specifies which of a number of permitted primitive types may be stored in its instances, e.g. float or long integer. Contrast with a record, which could be defined to contain a float and an integer; whereas in a union, there is only one value at a time. Enough space is allocated to contain the widest member datatype.</a:t>
            </a: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8"/>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TAGGED UNION</a:t>
            </a:r>
            <a:endParaRPr/>
          </a:p>
        </p:txBody>
      </p:sp>
      <p:sp>
        <p:nvSpPr>
          <p:cNvPr id="297" name="Google Shape;297;p38"/>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210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 tagged union (also called variant, variant record, discriminated union, or disjoint union) contains an additional field indicating its current type, for enhanced type safety.</a:t>
            </a: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9"/>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SET</a:t>
            </a:r>
            <a:endParaRPr/>
          </a:p>
        </p:txBody>
      </p:sp>
      <p:sp>
        <p:nvSpPr>
          <p:cNvPr id="303" name="Google Shape;303;p39"/>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210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 set is an abstract data structure that can store specific values, in no particular order and with no duplicate values.</a:t>
            </a: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0"/>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GRAPH AND TREE</a:t>
            </a:r>
            <a:endParaRPr/>
          </a:p>
        </p:txBody>
      </p:sp>
      <p:sp>
        <p:nvSpPr>
          <p:cNvPr id="309" name="Google Shape;309;p40"/>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210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 graph and a tree are linked abstract data structures composed of nodes. Each node contains a value and one or more pointers to other nodes arranged in a hierarchy. Graphs can be used to represent networks, while variants of trees can be used for sorting and searching, having their nodes arranged in some relative order based on their values.</a:t>
            </a: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1"/>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CLASS</a:t>
            </a:r>
            <a:endParaRPr/>
          </a:p>
        </p:txBody>
      </p:sp>
      <p:sp>
        <p:nvSpPr>
          <p:cNvPr id="315" name="Google Shape;315;p41"/>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210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 class is a data structure that contains data fields, like a record, as well as various methods which operate on the contents of the record. In the context of object-oriented programming, records are known as plain old data structures to distinguish them from classes.</a:t>
            </a: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F87395-8868-43E6-83E6-D4817B121995}"/>
              </a:ext>
            </a:extLst>
          </p:cNvPr>
          <p:cNvSpPr>
            <a:spLocks noGrp="1"/>
          </p:cNvSpPr>
          <p:nvPr>
            <p:ph type="ctrTitle"/>
          </p:nvPr>
        </p:nvSpPr>
        <p:spPr/>
        <p:txBody>
          <a:bodyPr/>
          <a:lstStyle/>
          <a:p>
            <a:r>
              <a:rPr lang="en-US" dirty="0"/>
              <a:t>C# Data structures</a:t>
            </a:r>
            <a:endParaRPr lang="bg-BG" dirty="0"/>
          </a:p>
        </p:txBody>
      </p:sp>
      <p:sp>
        <p:nvSpPr>
          <p:cNvPr id="5" name="Subtitle 4">
            <a:extLst>
              <a:ext uri="{FF2B5EF4-FFF2-40B4-BE49-F238E27FC236}">
                <a16:creationId xmlns:a16="http://schemas.microsoft.com/office/drawing/2014/main" id="{85716845-2979-4F55-B43C-08193F912C4E}"/>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4034711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DATA STRUCTURES</a:t>
            </a:r>
            <a:endParaRPr/>
          </a:p>
        </p:txBody>
      </p:sp>
      <p:sp>
        <p:nvSpPr>
          <p:cNvPr id="159" name="Google Shape;159;p16"/>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1"/>
              </a:buClr>
              <a:buSzPts val="5000"/>
              <a:buFont typeface="Arial"/>
              <a:buNone/>
            </a:pPr>
            <a:endParaRPr sz="4000" b="0" i="0" u="none" strike="noStrike" cap="none">
              <a:solidFill>
                <a:schemeClr val="lt1"/>
              </a:solidFill>
              <a:latin typeface="Questrial"/>
              <a:ea typeface="Questrial"/>
              <a:cs typeface="Questrial"/>
              <a:sym typeface="Questrial"/>
            </a:endParaRPr>
          </a:p>
          <a:p>
            <a:pPr marL="0" marR="0" lvl="0" indent="0" algn="l" rtl="0">
              <a:lnSpc>
                <a:spcPct val="120000"/>
              </a:lnSpc>
              <a:spcBef>
                <a:spcPts val="1000"/>
              </a:spcBef>
              <a:spcAft>
                <a:spcPts val="2100"/>
              </a:spcAft>
              <a:buClr>
                <a:schemeClr val="lt1"/>
              </a:buClr>
              <a:buSzPts val="6000"/>
              <a:buFont typeface="Arial"/>
              <a:buNone/>
            </a:pPr>
            <a:r>
              <a:rPr lang="en-US" sz="4800" b="0" i="0" u="none" strike="noStrike" cap="none">
                <a:solidFill>
                  <a:schemeClr val="lt1"/>
                </a:solidFill>
                <a:latin typeface="Questrial"/>
                <a:ea typeface="Questrial"/>
                <a:cs typeface="Questrial"/>
                <a:sym typeface="Questrial"/>
              </a:rPr>
              <a:t>Overview</a:t>
            </a:r>
            <a:endParaRPr sz="40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B26F-3566-4E56-BC44-870F78E37A69}"/>
              </a:ext>
            </a:extLst>
          </p:cNvPr>
          <p:cNvSpPr>
            <a:spLocks noGrp="1"/>
          </p:cNvSpPr>
          <p:nvPr>
            <p:ph type="title"/>
          </p:nvPr>
        </p:nvSpPr>
        <p:spPr/>
        <p:txBody>
          <a:bodyPr/>
          <a:lstStyle/>
          <a:p>
            <a:r>
              <a:rPr lang="en-US" dirty="0"/>
              <a:t>C# Array</a:t>
            </a:r>
            <a:endParaRPr lang="bg-BG" dirty="0"/>
          </a:p>
        </p:txBody>
      </p:sp>
      <p:sp>
        <p:nvSpPr>
          <p:cNvPr id="3" name="Text Placeholder 2">
            <a:extLst>
              <a:ext uri="{FF2B5EF4-FFF2-40B4-BE49-F238E27FC236}">
                <a16:creationId xmlns:a16="http://schemas.microsoft.com/office/drawing/2014/main" id="{D74BDF5E-EFAA-4B58-9DD8-84532DB45AB9}"/>
              </a:ext>
            </a:extLst>
          </p:cNvPr>
          <p:cNvSpPr>
            <a:spLocks noGrp="1"/>
          </p:cNvSpPr>
          <p:nvPr>
            <p:ph type="body" idx="1"/>
          </p:nvPr>
        </p:nvSpPr>
        <p:spPr>
          <a:xfrm>
            <a:off x="1730000" y="2090066"/>
            <a:ext cx="9385200" cy="4242933"/>
          </a:xfrm>
        </p:spPr>
        <p:txBody>
          <a:bodyPr/>
          <a:lstStyle/>
          <a:p>
            <a:r>
              <a:rPr lang="en-US" dirty="0"/>
              <a:t>The perhaps simplest and most common data structure is the array. A C# array is basically a list of objects. Its defining traits are that all the objects are the same type (in most cases) and there is a specific number of them. The nature of an array allows for very fast access to elements based on their position within the list (otherwise known as the index). A C# array is defined like this:</a:t>
            </a:r>
          </a:p>
          <a:p>
            <a:pPr lvl="1"/>
            <a:r>
              <a:rPr lang="en-US" b="1" i="1" dirty="0">
                <a:solidFill>
                  <a:schemeClr val="accent1">
                    <a:lumMod val="40000"/>
                    <a:lumOff val="60000"/>
                  </a:schemeClr>
                </a:solidFill>
              </a:rPr>
              <a:t>[object type][] </a:t>
            </a:r>
            <a:r>
              <a:rPr lang="en-US" b="1" i="1" dirty="0" err="1">
                <a:solidFill>
                  <a:schemeClr val="accent1">
                    <a:lumMod val="40000"/>
                    <a:lumOff val="60000"/>
                  </a:schemeClr>
                </a:solidFill>
              </a:rPr>
              <a:t>myArray</a:t>
            </a:r>
            <a:r>
              <a:rPr lang="en-US" b="1" i="1" dirty="0">
                <a:solidFill>
                  <a:schemeClr val="accent1">
                    <a:lumMod val="40000"/>
                    <a:lumOff val="60000"/>
                  </a:schemeClr>
                </a:solidFill>
              </a:rPr>
              <a:t> = new [object type][number of elements]</a:t>
            </a:r>
          </a:p>
          <a:p>
            <a:pPr marL="590550" lvl="1" indent="0">
              <a:buNone/>
            </a:pPr>
            <a:endParaRPr lang="en-US" b="1" dirty="0">
              <a:solidFill>
                <a:schemeClr val="accent1">
                  <a:lumMod val="40000"/>
                  <a:lumOff val="60000"/>
                </a:schemeClr>
              </a:solidFill>
            </a:endParaRPr>
          </a:p>
          <a:p>
            <a:r>
              <a:rPr lang="en-US" dirty="0"/>
              <a:t>Examples</a:t>
            </a:r>
          </a:p>
          <a:p>
            <a:pPr lvl="1"/>
            <a:r>
              <a:rPr lang="en-US" b="1" i="1" dirty="0">
                <a:solidFill>
                  <a:schemeClr val="accent1">
                    <a:lumMod val="40000"/>
                    <a:lumOff val="60000"/>
                  </a:schemeClr>
                </a:solidFill>
              </a:rPr>
              <a:t>int[] </a:t>
            </a:r>
            <a:r>
              <a:rPr lang="en-US" b="1" i="1" dirty="0" err="1">
                <a:solidFill>
                  <a:schemeClr val="accent1">
                    <a:lumMod val="40000"/>
                    <a:lumOff val="60000"/>
                  </a:schemeClr>
                </a:solidFill>
              </a:rPr>
              <a:t>myIntArray</a:t>
            </a:r>
            <a:r>
              <a:rPr lang="en-US" b="1" i="1" dirty="0">
                <a:solidFill>
                  <a:schemeClr val="accent1">
                    <a:lumMod val="40000"/>
                    <a:lumOff val="60000"/>
                  </a:schemeClr>
                </a:solidFill>
              </a:rPr>
              <a:t> = new int[5];</a:t>
            </a:r>
          </a:p>
          <a:p>
            <a:pPr lvl="1"/>
            <a:r>
              <a:rPr lang="en-US" b="1" i="1" dirty="0">
                <a:solidFill>
                  <a:schemeClr val="accent1">
                    <a:lumMod val="40000"/>
                    <a:lumOff val="60000"/>
                  </a:schemeClr>
                </a:solidFill>
              </a:rPr>
              <a:t>int[] myIntArray2 = { 0, 1, 2, 3, 4 };</a:t>
            </a:r>
            <a:endParaRPr lang="bg-BG" b="1" i="1" dirty="0">
              <a:solidFill>
                <a:schemeClr val="accent1">
                  <a:lumMod val="40000"/>
                  <a:lumOff val="60000"/>
                </a:schemeClr>
              </a:solidFill>
            </a:endParaRPr>
          </a:p>
        </p:txBody>
      </p:sp>
    </p:spTree>
    <p:extLst>
      <p:ext uri="{BB962C8B-B14F-4D97-AF65-F5344CB8AC3E}">
        <p14:creationId xmlns:p14="http://schemas.microsoft.com/office/powerpoint/2010/main" val="1010708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EF73-FD4C-4CF6-8413-6EBC1D32F2E2}"/>
              </a:ext>
            </a:extLst>
          </p:cNvPr>
          <p:cNvSpPr>
            <a:spLocks noGrp="1"/>
          </p:cNvSpPr>
          <p:nvPr>
            <p:ph type="title"/>
          </p:nvPr>
        </p:nvSpPr>
        <p:spPr/>
        <p:txBody>
          <a:bodyPr/>
          <a:lstStyle/>
          <a:p>
            <a:r>
              <a:rPr lang="en-US" dirty="0"/>
              <a:t>C# Array</a:t>
            </a:r>
            <a:endParaRPr lang="bg-BG" dirty="0"/>
          </a:p>
        </p:txBody>
      </p:sp>
      <p:sp>
        <p:nvSpPr>
          <p:cNvPr id="3" name="Text Placeholder 2">
            <a:extLst>
              <a:ext uri="{FF2B5EF4-FFF2-40B4-BE49-F238E27FC236}">
                <a16:creationId xmlns:a16="http://schemas.microsoft.com/office/drawing/2014/main" id="{D47E7BAE-F970-4A23-925B-32E7F54848EB}"/>
              </a:ext>
            </a:extLst>
          </p:cNvPr>
          <p:cNvSpPr>
            <a:spLocks noGrp="1"/>
          </p:cNvSpPr>
          <p:nvPr>
            <p:ph type="body" idx="1"/>
          </p:nvPr>
        </p:nvSpPr>
        <p:spPr>
          <a:xfrm>
            <a:off x="1730000" y="2090067"/>
            <a:ext cx="9385200" cy="705014"/>
          </a:xfrm>
        </p:spPr>
        <p:txBody>
          <a:bodyPr/>
          <a:lstStyle/>
          <a:p>
            <a:r>
              <a:rPr lang="en-US" dirty="0"/>
              <a:t>Looping through array</a:t>
            </a:r>
            <a:endParaRPr lang="bg-BG" dirty="0"/>
          </a:p>
        </p:txBody>
      </p:sp>
      <p:sp>
        <p:nvSpPr>
          <p:cNvPr id="4" name="TextBox 3">
            <a:extLst>
              <a:ext uri="{FF2B5EF4-FFF2-40B4-BE49-F238E27FC236}">
                <a16:creationId xmlns:a16="http://schemas.microsoft.com/office/drawing/2014/main" id="{9D7B804D-0E9A-4F00-BB87-2647800FCE22}"/>
              </a:ext>
            </a:extLst>
          </p:cNvPr>
          <p:cNvSpPr txBox="1"/>
          <p:nvPr/>
        </p:nvSpPr>
        <p:spPr>
          <a:xfrm>
            <a:off x="1970574" y="2795081"/>
            <a:ext cx="8904051" cy="224676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800"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myIntArray</a:t>
            </a:r>
            <a:r>
              <a:rPr lang="en-US" sz="1800" dirty="0">
                <a:solidFill>
                  <a:srgbClr val="000000"/>
                </a:solidFill>
                <a:latin typeface="Consolas" panose="020B0609020204030204" pitchFamily="49" charset="0"/>
              </a:rPr>
              <a:t> = { 10, 11, 12, 13, 14 };</a:t>
            </a:r>
          </a:p>
          <a:p>
            <a:endParaRPr lang="en-US" sz="1800"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index = 0; index &lt; </a:t>
            </a:r>
            <a:r>
              <a:rPr lang="en-US" sz="1800" dirty="0" err="1">
                <a:solidFill>
                  <a:srgbClr val="000000"/>
                </a:solidFill>
                <a:latin typeface="Consolas" panose="020B0609020204030204" pitchFamily="49" charset="0"/>
              </a:rPr>
              <a:t>myIntArray.Length</a:t>
            </a:r>
            <a:r>
              <a:rPr lang="en-US" sz="1800" dirty="0">
                <a:solidFill>
                  <a:srgbClr val="000000"/>
                </a:solidFill>
                <a:latin typeface="Consolas" panose="020B0609020204030204" pitchFamily="49" charset="0"/>
              </a:rPr>
              <a:t>; index++)</a:t>
            </a:r>
          </a:p>
          <a:p>
            <a:r>
              <a:rPr lang="bg-BG"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myIntArray</a:t>
            </a:r>
            <a:r>
              <a:rPr lang="en-US" sz="1800" dirty="0">
                <a:solidFill>
                  <a:srgbClr val="000000"/>
                </a:solidFill>
                <a:latin typeface="Consolas" panose="020B0609020204030204" pitchFamily="49" charset="0"/>
              </a:rPr>
              <a:t>[index]);</a:t>
            </a:r>
          </a:p>
          <a:p>
            <a:r>
              <a:rPr lang="bg-BG" sz="1800" dirty="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bg-BG" dirty="0"/>
          </a:p>
        </p:txBody>
      </p:sp>
    </p:spTree>
    <p:extLst>
      <p:ext uri="{BB962C8B-B14F-4D97-AF65-F5344CB8AC3E}">
        <p14:creationId xmlns:p14="http://schemas.microsoft.com/office/powerpoint/2010/main" val="608181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D64D1-4A0F-4993-9C77-8E9F881D0FA7}"/>
              </a:ext>
            </a:extLst>
          </p:cNvPr>
          <p:cNvSpPr>
            <a:spLocks noGrp="1"/>
          </p:cNvSpPr>
          <p:nvPr>
            <p:ph type="title"/>
          </p:nvPr>
        </p:nvSpPr>
        <p:spPr/>
        <p:txBody>
          <a:bodyPr/>
          <a:lstStyle/>
          <a:p>
            <a:r>
              <a:rPr lang="en-US" dirty="0" err="1"/>
              <a:t>ArrayList</a:t>
            </a:r>
            <a:endParaRPr lang="bg-BG" dirty="0"/>
          </a:p>
        </p:txBody>
      </p:sp>
      <p:sp>
        <p:nvSpPr>
          <p:cNvPr id="3" name="Text Placeholder 2">
            <a:extLst>
              <a:ext uri="{FF2B5EF4-FFF2-40B4-BE49-F238E27FC236}">
                <a16:creationId xmlns:a16="http://schemas.microsoft.com/office/drawing/2014/main" id="{40F68CF6-2EA4-451F-8AEA-B5E74E5C2D1C}"/>
              </a:ext>
            </a:extLst>
          </p:cNvPr>
          <p:cNvSpPr>
            <a:spLocks noGrp="1"/>
          </p:cNvSpPr>
          <p:nvPr>
            <p:ph type="body" idx="1"/>
          </p:nvPr>
        </p:nvSpPr>
        <p:spPr>
          <a:xfrm>
            <a:off x="1730000" y="1549940"/>
            <a:ext cx="10131260" cy="4889771"/>
          </a:xfrm>
        </p:spPr>
        <p:txBody>
          <a:bodyPr/>
          <a:lstStyle/>
          <a:p>
            <a:pPr marL="120650" indent="0">
              <a:buNone/>
            </a:pPr>
            <a:r>
              <a:rPr lang="en-US" dirty="0"/>
              <a:t>The C# data structure, </a:t>
            </a:r>
            <a:r>
              <a:rPr lang="en-US" dirty="0" err="1"/>
              <a:t>ArrayList</a:t>
            </a:r>
            <a:r>
              <a:rPr lang="en-US" dirty="0"/>
              <a:t>, is a dynamic array. What that means is an </a:t>
            </a:r>
            <a:r>
              <a:rPr lang="en-US" dirty="0" err="1"/>
              <a:t>ArrayList</a:t>
            </a:r>
            <a:r>
              <a:rPr lang="en-US" dirty="0"/>
              <a:t> can have any amount of objects and of any type. This data structure was designed to simplify the processes of adding new elements into an array. Under the hood, an </a:t>
            </a:r>
            <a:r>
              <a:rPr lang="en-US" dirty="0" err="1"/>
              <a:t>ArrayList</a:t>
            </a:r>
            <a:r>
              <a:rPr lang="en-US" dirty="0"/>
              <a:t> is an array whose size is doubled every time it runs out of space. Doubling the size of the internal array is a very effective strategy that reduces the amount of element-copying in the long run. We won't get into the proof of that here. The data structure is very simple to use:</a:t>
            </a:r>
          </a:p>
          <a:p>
            <a:pPr marL="120650" indent="0">
              <a:buNone/>
            </a:pPr>
            <a:endParaRPr lang="en-US" dirty="0"/>
          </a:p>
          <a:p>
            <a:pPr marL="120650" indent="0">
              <a:buNone/>
            </a:pPr>
            <a:endParaRPr lang="en-US" dirty="0"/>
          </a:p>
          <a:p>
            <a:pPr marL="120650" indent="0">
              <a:buNone/>
            </a:pPr>
            <a:endParaRPr lang="en-US" dirty="0"/>
          </a:p>
          <a:p>
            <a:pPr marL="120650" indent="0">
              <a:buNone/>
            </a:pPr>
            <a:endParaRPr lang="en-US" dirty="0"/>
          </a:p>
          <a:p>
            <a:pPr marL="120650" indent="0">
              <a:buNone/>
            </a:pPr>
            <a:endParaRPr lang="en-US" dirty="0"/>
          </a:p>
          <a:p>
            <a:pPr marL="120650" indent="0">
              <a:buNone/>
            </a:pPr>
            <a:endParaRPr lang="en-US" dirty="0"/>
          </a:p>
          <a:p>
            <a:pPr marL="120650" indent="0">
              <a:buNone/>
            </a:pPr>
            <a:r>
              <a:rPr lang="en-US" dirty="0"/>
              <a:t>The downside to the </a:t>
            </a:r>
            <a:r>
              <a:rPr lang="en-US" dirty="0" err="1"/>
              <a:t>ArrayList</a:t>
            </a:r>
            <a:r>
              <a:rPr lang="en-US" dirty="0"/>
              <a:t> data structure is one must cast the retrieved values back into their original type:</a:t>
            </a:r>
            <a:endParaRPr lang="bg-BG" dirty="0"/>
          </a:p>
        </p:txBody>
      </p:sp>
      <p:sp>
        <p:nvSpPr>
          <p:cNvPr id="10" name="Rectangle 3">
            <a:extLst>
              <a:ext uri="{FF2B5EF4-FFF2-40B4-BE49-F238E27FC236}">
                <a16:creationId xmlns:a16="http://schemas.microsoft.com/office/drawing/2014/main" id="{8C6898C3-6C31-44B3-ADCE-E4B439846DF0}"/>
              </a:ext>
            </a:extLst>
          </p:cNvPr>
          <p:cNvSpPr>
            <a:spLocks noChangeArrowheads="1"/>
          </p:cNvSpPr>
          <p:nvPr/>
        </p:nvSpPr>
        <p:spPr bwMode="auto">
          <a:xfrm>
            <a:off x="1997414" y="3605428"/>
            <a:ext cx="5376793" cy="1200329"/>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1800" b="0" i="0" u="none" strike="noStrike" cap="none" normalizeH="0" baseline="0" dirty="0">
                <a:ln>
                  <a:noFill/>
                </a:ln>
                <a:solidFill>
                  <a:srgbClr val="0099CC"/>
                </a:solidFill>
                <a:effectLst/>
                <a:latin typeface="Consolas" panose="020B0609020204030204" pitchFamily="49" charset="0"/>
              </a:rPr>
              <a:t>ArrayList</a:t>
            </a:r>
            <a:r>
              <a:rPr kumimoji="0" lang="bg-BG" altLang="bg-BG" sz="1800" b="0" i="0" u="none" strike="noStrike" cap="none" normalizeH="0" baseline="0" dirty="0">
                <a:ln>
                  <a:noFill/>
                </a:ln>
                <a:solidFill>
                  <a:srgbClr val="000000"/>
                </a:solidFill>
                <a:effectLst/>
                <a:latin typeface="Consolas" panose="020B0609020204030204" pitchFamily="49" charset="0"/>
              </a:rPr>
              <a:t> myArrayList = </a:t>
            </a:r>
            <a:r>
              <a:rPr kumimoji="0" lang="bg-BG" altLang="bg-BG" sz="1800" b="0" i="0" u="none" strike="noStrike" cap="none" normalizeH="0" baseline="0" dirty="0">
                <a:ln>
                  <a:noFill/>
                </a:ln>
                <a:solidFill>
                  <a:srgbClr val="0000FF"/>
                </a:solidFill>
                <a:effectLst/>
                <a:latin typeface="Consolas" panose="020B0609020204030204" pitchFamily="49" charset="0"/>
              </a:rPr>
              <a:t>new</a:t>
            </a:r>
            <a:r>
              <a:rPr kumimoji="0" lang="bg-BG" altLang="bg-BG" sz="1800" b="0" i="0" u="none" strike="noStrike" cap="none" normalizeH="0" baseline="0" dirty="0">
                <a:ln>
                  <a:noFill/>
                </a:ln>
                <a:solidFill>
                  <a:srgbClr val="000000"/>
                </a:solidFill>
                <a:effectLst/>
                <a:latin typeface="Consolas" panose="020B0609020204030204" pitchFamily="49" charset="0"/>
              </a:rPr>
              <a:t> </a:t>
            </a:r>
            <a:r>
              <a:rPr kumimoji="0" lang="bg-BG" altLang="bg-BG" sz="1800" b="0" i="0" u="none" strike="noStrike" cap="none" normalizeH="0" baseline="0" dirty="0">
                <a:ln>
                  <a:noFill/>
                </a:ln>
                <a:solidFill>
                  <a:srgbClr val="0099CC"/>
                </a:solidFill>
                <a:effectLst/>
                <a:latin typeface="Consolas" panose="020B0609020204030204" pitchFamily="49" charset="0"/>
              </a:rPr>
              <a:t>ArrayList</a:t>
            </a:r>
            <a:r>
              <a:rPr kumimoji="0" lang="bg-BG" altLang="bg-BG" sz="1800" b="0" i="0" u="none" strike="noStrike" cap="none" normalizeH="0" baseline="0" dirty="0">
                <a:ln>
                  <a:noFill/>
                </a:ln>
                <a:solidFill>
                  <a:srgbClr val="000000"/>
                </a:solidFill>
                <a:effectLst/>
                <a:latin typeface="Consolas" panose="020B0609020204030204" pitchFamily="49" charset="0"/>
              </a:rPr>
              <a:t>(); </a:t>
            </a:r>
            <a:endParaRPr kumimoji="0" lang="en-US" altLang="bg-BG" sz="18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1800" b="0" i="0" u="none" strike="noStrike" cap="none" normalizeH="0" baseline="0" dirty="0">
                <a:ln>
                  <a:noFill/>
                </a:ln>
                <a:solidFill>
                  <a:srgbClr val="000000"/>
                </a:solidFill>
                <a:effectLst/>
                <a:latin typeface="Consolas" panose="020B0609020204030204" pitchFamily="49" charset="0"/>
              </a:rPr>
              <a:t>myArrayList.Add(56); </a:t>
            </a:r>
            <a:endParaRPr kumimoji="0" lang="en-US" altLang="bg-BG" sz="18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1800" b="0" i="0" u="none" strike="noStrike" cap="none" normalizeH="0" baseline="0" dirty="0">
                <a:ln>
                  <a:noFill/>
                </a:ln>
                <a:solidFill>
                  <a:srgbClr val="000000"/>
                </a:solidFill>
                <a:effectLst/>
                <a:latin typeface="Consolas" panose="020B0609020204030204" pitchFamily="49" charset="0"/>
              </a:rPr>
              <a:t>myArrayList.Add(</a:t>
            </a:r>
            <a:r>
              <a:rPr kumimoji="0" lang="bg-BG" altLang="bg-BG" sz="1800" b="0" i="0" u="none" strike="noStrike" cap="none" normalizeH="0" baseline="0" dirty="0">
                <a:ln>
                  <a:noFill/>
                </a:ln>
                <a:solidFill>
                  <a:srgbClr val="990000"/>
                </a:solidFill>
                <a:effectLst/>
                <a:latin typeface="Consolas" panose="020B0609020204030204" pitchFamily="49" charset="0"/>
              </a:rPr>
              <a:t>"String"</a:t>
            </a:r>
            <a:r>
              <a:rPr kumimoji="0" lang="bg-BG" altLang="bg-BG" sz="1800" b="0" i="0" u="none" strike="noStrike" cap="none" normalizeH="0" baseline="0" dirty="0">
                <a:ln>
                  <a:noFill/>
                </a:ln>
                <a:solidFill>
                  <a:srgbClr val="000000"/>
                </a:solidFill>
                <a:effectLst/>
                <a:latin typeface="Consolas" panose="020B0609020204030204" pitchFamily="49" charset="0"/>
              </a:rPr>
              <a:t>); </a:t>
            </a:r>
            <a:endParaRPr kumimoji="0" lang="en-US" altLang="bg-BG" sz="18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1800" b="0" i="0" u="none" strike="noStrike" cap="none" normalizeH="0" baseline="0" dirty="0">
                <a:ln>
                  <a:noFill/>
                </a:ln>
                <a:solidFill>
                  <a:srgbClr val="000000"/>
                </a:solidFill>
                <a:effectLst/>
                <a:latin typeface="Consolas" panose="020B0609020204030204" pitchFamily="49" charset="0"/>
              </a:rPr>
              <a:t>myArrayList.Add(</a:t>
            </a:r>
            <a:r>
              <a:rPr kumimoji="0" lang="bg-BG" altLang="bg-BG" sz="1800" b="0" i="0" u="none" strike="noStrike" cap="none" normalizeH="0" baseline="0" dirty="0">
                <a:ln>
                  <a:noFill/>
                </a:ln>
                <a:solidFill>
                  <a:srgbClr val="0000FF"/>
                </a:solidFill>
                <a:effectLst/>
                <a:latin typeface="Consolas" panose="020B0609020204030204" pitchFamily="49" charset="0"/>
              </a:rPr>
              <a:t>new</a:t>
            </a:r>
            <a:r>
              <a:rPr kumimoji="0" lang="bg-BG" altLang="bg-BG" sz="1800" b="0" i="0" u="none" strike="noStrike" cap="none" normalizeH="0" baseline="0" dirty="0">
                <a:ln>
                  <a:noFill/>
                </a:ln>
                <a:solidFill>
                  <a:srgbClr val="000000"/>
                </a:solidFill>
                <a:effectLst/>
                <a:latin typeface="Consolas" panose="020B0609020204030204" pitchFamily="49" charset="0"/>
              </a:rPr>
              <a:t> </a:t>
            </a:r>
            <a:r>
              <a:rPr kumimoji="0" lang="bg-BG" altLang="bg-BG" sz="1800" b="0" i="0" u="none" strike="noStrike" cap="none" normalizeH="0" baseline="0" dirty="0">
                <a:ln>
                  <a:noFill/>
                </a:ln>
                <a:solidFill>
                  <a:srgbClr val="009999"/>
                </a:solidFill>
                <a:effectLst/>
                <a:latin typeface="Consolas" panose="020B0609020204030204" pitchFamily="49" charset="0"/>
              </a:rPr>
              <a:t>Form</a:t>
            </a:r>
            <a:r>
              <a:rPr kumimoji="0" lang="bg-BG" altLang="bg-BG" sz="1800" b="0" i="0" u="none" strike="noStrike" cap="none" normalizeH="0" baseline="0" dirty="0">
                <a:ln>
                  <a:noFill/>
                </a:ln>
                <a:solidFill>
                  <a:srgbClr val="000000"/>
                </a:solidFill>
                <a:effectLst/>
                <a:latin typeface="Consolas" panose="020B0609020204030204" pitchFamily="49" charset="0"/>
              </a:rPr>
              <a:t>());</a:t>
            </a:r>
            <a:r>
              <a:rPr kumimoji="0" lang="bg-BG" altLang="bg-BG" sz="1000" b="0" i="0" u="none" strike="noStrike" cap="none" normalizeH="0" baseline="0" dirty="0">
                <a:ln>
                  <a:noFill/>
                </a:ln>
                <a:solidFill>
                  <a:schemeClr val="tx1"/>
                </a:solidFill>
                <a:effectLst/>
              </a:rPr>
              <a:t> </a:t>
            </a:r>
            <a:endParaRPr kumimoji="0" lang="bg-BG" altLang="bg-BG"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8801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853D-C088-4766-94C3-23B2B4E1E772}"/>
              </a:ext>
            </a:extLst>
          </p:cNvPr>
          <p:cNvSpPr>
            <a:spLocks noGrp="1"/>
          </p:cNvSpPr>
          <p:nvPr>
            <p:ph type="title"/>
          </p:nvPr>
        </p:nvSpPr>
        <p:spPr/>
        <p:txBody>
          <a:bodyPr/>
          <a:lstStyle/>
          <a:p>
            <a:r>
              <a:rPr lang="en-US" dirty="0" err="1"/>
              <a:t>ArrayList</a:t>
            </a:r>
            <a:endParaRPr lang="bg-BG" dirty="0"/>
          </a:p>
        </p:txBody>
      </p:sp>
      <p:sp>
        <p:nvSpPr>
          <p:cNvPr id="3" name="Text Placeholder 2">
            <a:extLst>
              <a:ext uri="{FF2B5EF4-FFF2-40B4-BE49-F238E27FC236}">
                <a16:creationId xmlns:a16="http://schemas.microsoft.com/office/drawing/2014/main" id="{0692F126-F3FF-4376-A155-CD74AF1B76A3}"/>
              </a:ext>
            </a:extLst>
          </p:cNvPr>
          <p:cNvSpPr>
            <a:spLocks noGrp="1"/>
          </p:cNvSpPr>
          <p:nvPr>
            <p:ph type="body" idx="1"/>
          </p:nvPr>
        </p:nvSpPr>
        <p:spPr>
          <a:xfrm>
            <a:off x="1730000" y="2090067"/>
            <a:ext cx="9385200" cy="685559"/>
          </a:xfrm>
        </p:spPr>
        <p:txBody>
          <a:bodyPr/>
          <a:lstStyle/>
          <a:p>
            <a:r>
              <a:rPr lang="en-US" dirty="0"/>
              <a:t>Looping through </a:t>
            </a:r>
            <a:r>
              <a:rPr lang="en-US" dirty="0" err="1"/>
              <a:t>ArrayList</a:t>
            </a:r>
            <a:endParaRPr lang="bg-BG" dirty="0"/>
          </a:p>
        </p:txBody>
      </p:sp>
      <p:sp>
        <p:nvSpPr>
          <p:cNvPr id="7" name="Rectangle 4">
            <a:extLst>
              <a:ext uri="{FF2B5EF4-FFF2-40B4-BE49-F238E27FC236}">
                <a16:creationId xmlns:a16="http://schemas.microsoft.com/office/drawing/2014/main" id="{60E9C657-0D82-48B9-8618-78C9FA70DD94}"/>
              </a:ext>
            </a:extLst>
          </p:cNvPr>
          <p:cNvSpPr>
            <a:spLocks noChangeArrowheads="1"/>
          </p:cNvSpPr>
          <p:nvPr/>
        </p:nvSpPr>
        <p:spPr bwMode="auto">
          <a:xfrm>
            <a:off x="1853217" y="2835852"/>
            <a:ext cx="7842017" cy="2585323"/>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err="1">
                <a:solidFill>
                  <a:srgbClr val="000000"/>
                </a:solidFill>
                <a:latin typeface="Consolas" panose="020B0609020204030204" pitchFamily="49" charset="0"/>
              </a:rPr>
              <a:t>ArrayList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myArrayList</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ArrayList</a:t>
            </a:r>
            <a:r>
              <a:rPr lang="en-US" sz="1800" dirty="0">
                <a:solidFill>
                  <a:srgbClr val="000000"/>
                </a:solidFill>
                <a:latin typeface="Consolas" panose="020B0609020204030204" pitchFamily="49" charset="0"/>
              </a:rPr>
              <a:t>();</a:t>
            </a:r>
          </a:p>
          <a:p>
            <a:r>
              <a:rPr lang="en-US" sz="1800" dirty="0" err="1">
                <a:solidFill>
                  <a:srgbClr val="000000"/>
                </a:solidFill>
                <a:latin typeface="Consolas" panose="020B0609020204030204" pitchFamily="49" charset="0"/>
              </a:rPr>
              <a:t>myArrayList.Add</a:t>
            </a:r>
            <a:r>
              <a:rPr lang="en-US" sz="1800" dirty="0">
                <a:solidFill>
                  <a:srgbClr val="000000"/>
                </a:solidFill>
                <a:latin typeface="Consolas" panose="020B0609020204030204" pitchFamily="49" charset="0"/>
              </a:rPr>
              <a:t>(56);</a:t>
            </a:r>
          </a:p>
          <a:p>
            <a:r>
              <a:rPr lang="en-US" sz="1800" dirty="0" err="1">
                <a:solidFill>
                  <a:srgbClr val="000000"/>
                </a:solidFill>
                <a:latin typeface="Consolas" panose="020B0609020204030204" pitchFamily="49" charset="0"/>
              </a:rPr>
              <a:t>myArrayList.Add</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"String"</a:t>
            </a:r>
            <a:r>
              <a:rPr lang="en-US" sz="1800" dirty="0">
                <a:solidFill>
                  <a:srgbClr val="000000"/>
                </a:solidFill>
                <a:latin typeface="Consolas" panose="020B0609020204030204" pitchFamily="49" charset="0"/>
              </a:rPr>
              <a:t>);</a:t>
            </a:r>
          </a:p>
          <a:p>
            <a:r>
              <a:rPr lang="en-US" sz="1800" dirty="0" err="1">
                <a:solidFill>
                  <a:srgbClr val="000000"/>
                </a:solidFill>
                <a:latin typeface="Consolas" panose="020B0609020204030204" pitchFamily="49" charset="0"/>
              </a:rPr>
              <a:t>myArrayList.Add</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DateTime</a:t>
            </a:r>
            <a:r>
              <a:rPr lang="en-US" sz="1800" dirty="0">
                <a:solidFill>
                  <a:srgbClr val="000000"/>
                </a:solidFill>
                <a:latin typeface="Consolas" panose="020B0609020204030204" pitchFamily="49" charset="0"/>
              </a:rPr>
              <a:t>());</a:t>
            </a:r>
          </a:p>
          <a:p>
            <a:endParaRPr lang="bg-BG"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foreach</a:t>
            </a:r>
            <a:r>
              <a:rPr lang="en-US" sz="1800" dirty="0">
                <a:solidFill>
                  <a:srgbClr val="000000"/>
                </a:solidFill>
                <a:latin typeface="Consolas" panose="020B0609020204030204" pitchFamily="49" charset="0"/>
              </a:rPr>
              <a:t> (var item </a:t>
            </a:r>
            <a:r>
              <a:rPr lang="en-US" sz="1800" dirty="0">
                <a:solidFill>
                  <a:srgbClr val="0000FF"/>
                </a:solidFill>
                <a:latin typeface="Consolas" panose="020B0609020204030204" pitchFamily="49" charset="0"/>
              </a:rPr>
              <a:t>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myArrayList</a:t>
            </a:r>
            <a:r>
              <a:rPr lang="en-US" sz="1800" dirty="0">
                <a:solidFill>
                  <a:srgbClr val="000000"/>
                </a:solidFill>
                <a:latin typeface="Consolas" panose="020B0609020204030204" pitchFamily="49" charset="0"/>
              </a:rPr>
              <a:t>)</a:t>
            </a:r>
          </a:p>
          <a:p>
            <a:r>
              <a:rPr lang="bg-BG"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(item);</a:t>
            </a:r>
          </a:p>
          <a:p>
            <a:r>
              <a:rPr lang="bg-BG" sz="1800" dirty="0">
                <a:solidFill>
                  <a:srgbClr val="000000"/>
                </a:solidFill>
                <a:latin typeface="Consolas" panose="020B0609020204030204" pitchFamily="49" charset="0"/>
              </a:rPr>
              <a:t>}</a:t>
            </a:r>
            <a:endParaRPr kumimoji="0" lang="bg-BG" altLang="bg-BG"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7086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ECB6-7B10-4E8F-AACE-25AB7B4F91F4}"/>
              </a:ext>
            </a:extLst>
          </p:cNvPr>
          <p:cNvSpPr>
            <a:spLocks noGrp="1"/>
          </p:cNvSpPr>
          <p:nvPr>
            <p:ph type="title"/>
          </p:nvPr>
        </p:nvSpPr>
        <p:spPr/>
        <p:txBody>
          <a:bodyPr/>
          <a:lstStyle/>
          <a:p>
            <a:r>
              <a:rPr lang="en-US" dirty="0"/>
              <a:t>List&lt;T&gt;</a:t>
            </a:r>
            <a:endParaRPr lang="bg-BG" dirty="0"/>
          </a:p>
        </p:txBody>
      </p:sp>
      <p:sp>
        <p:nvSpPr>
          <p:cNvPr id="3" name="Text Placeholder 2">
            <a:extLst>
              <a:ext uri="{FF2B5EF4-FFF2-40B4-BE49-F238E27FC236}">
                <a16:creationId xmlns:a16="http://schemas.microsoft.com/office/drawing/2014/main" id="{9EC68B6A-50E2-4933-AFFF-126F66074877}"/>
              </a:ext>
            </a:extLst>
          </p:cNvPr>
          <p:cNvSpPr>
            <a:spLocks noGrp="1"/>
          </p:cNvSpPr>
          <p:nvPr>
            <p:ph type="body" idx="1"/>
          </p:nvPr>
        </p:nvSpPr>
        <p:spPr>
          <a:xfrm>
            <a:off x="1729999" y="1926077"/>
            <a:ext cx="10059923" cy="4406923"/>
          </a:xfrm>
        </p:spPr>
        <p:txBody>
          <a:bodyPr/>
          <a:lstStyle/>
          <a:p>
            <a:pPr marL="120650" indent="0">
              <a:buNone/>
            </a:pPr>
            <a:r>
              <a:rPr lang="en-US" dirty="0"/>
              <a:t>The List C# data structure was introduced in the .NET Framework 2.0 as part of the new set of generic collections. List is the generic version of </a:t>
            </a:r>
            <a:r>
              <a:rPr lang="en-US" dirty="0" err="1"/>
              <a:t>ArrayList</a:t>
            </a:r>
            <a:r>
              <a:rPr lang="en-US" dirty="0"/>
              <a:t>, which means that it behaves exactly the same way, but within a specified type. So for example, a List of integers would work as follows:</a:t>
            </a:r>
          </a:p>
          <a:p>
            <a:endParaRPr lang="en-US" dirty="0"/>
          </a:p>
          <a:p>
            <a:endParaRPr lang="en-US" dirty="0"/>
          </a:p>
          <a:p>
            <a:endParaRPr lang="en-US" dirty="0"/>
          </a:p>
          <a:p>
            <a:endParaRPr lang="en-US" dirty="0"/>
          </a:p>
          <a:p>
            <a:endParaRPr lang="en-US" dirty="0"/>
          </a:p>
          <a:p>
            <a:pPr marL="120650" indent="0">
              <a:buNone/>
            </a:pPr>
            <a:r>
              <a:rPr lang="en-US" dirty="0"/>
              <a:t>Since the List&lt;&gt; object is tailored to a specific data type, there is no need to cast when retrieving values:</a:t>
            </a:r>
          </a:p>
          <a:p>
            <a:pPr marL="120650" indent="0">
              <a:buNone/>
            </a:pPr>
            <a:endParaRPr lang="en-US" dirty="0"/>
          </a:p>
          <a:p>
            <a:pPr marL="120650" indent="0">
              <a:buNone/>
            </a:pPr>
            <a:endParaRPr lang="en-US" dirty="0"/>
          </a:p>
          <a:p>
            <a:pPr marL="120650" indent="0">
              <a:buNone/>
            </a:pPr>
            <a:endParaRPr lang="en-US" dirty="0"/>
          </a:p>
          <a:p>
            <a:pPr marL="120650" indent="0">
              <a:buNone/>
            </a:pPr>
            <a:r>
              <a:rPr lang="en-US" dirty="0"/>
              <a:t>This results in much cleaner, and in my times, faster code. This is especially true when working with primitive types. You should always use List over </a:t>
            </a:r>
            <a:r>
              <a:rPr lang="en-US" dirty="0" err="1"/>
              <a:t>ArrayList</a:t>
            </a:r>
            <a:r>
              <a:rPr lang="en-US" dirty="0"/>
              <a:t>.</a:t>
            </a:r>
            <a:endParaRPr lang="bg-BG" dirty="0"/>
          </a:p>
        </p:txBody>
      </p:sp>
      <p:sp>
        <p:nvSpPr>
          <p:cNvPr id="6" name="Rectangle 1">
            <a:extLst>
              <a:ext uri="{FF2B5EF4-FFF2-40B4-BE49-F238E27FC236}">
                <a16:creationId xmlns:a16="http://schemas.microsoft.com/office/drawing/2014/main" id="{B024E820-F843-49E4-8075-3F5A8FE84C2E}"/>
              </a:ext>
            </a:extLst>
          </p:cNvPr>
          <p:cNvSpPr>
            <a:spLocks noChangeArrowheads="1"/>
          </p:cNvSpPr>
          <p:nvPr/>
        </p:nvSpPr>
        <p:spPr bwMode="auto">
          <a:xfrm>
            <a:off x="2341123" y="3483674"/>
            <a:ext cx="4336444" cy="830997"/>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1600" b="0" i="0" u="none" strike="noStrike" cap="none" normalizeH="0" baseline="0" dirty="0">
                <a:ln>
                  <a:noFill/>
                </a:ln>
                <a:solidFill>
                  <a:srgbClr val="0099CC"/>
                </a:solidFill>
                <a:effectLst/>
                <a:latin typeface="Consolas" panose="020B0609020204030204" pitchFamily="49" charset="0"/>
              </a:rPr>
              <a:t>List</a:t>
            </a:r>
            <a:r>
              <a:rPr kumimoji="0" lang="bg-BG" altLang="bg-BG" sz="1600" b="0" i="0" u="none" strike="noStrike" cap="none" normalizeH="0" baseline="0" dirty="0">
                <a:ln>
                  <a:noFill/>
                </a:ln>
                <a:solidFill>
                  <a:srgbClr val="000000"/>
                </a:solidFill>
                <a:effectLst/>
                <a:latin typeface="Consolas" panose="020B0609020204030204" pitchFamily="49" charset="0"/>
              </a:rPr>
              <a:t>&lt;</a:t>
            </a:r>
            <a:r>
              <a:rPr kumimoji="0" lang="bg-BG" altLang="bg-BG" sz="1600" b="0" i="0" u="none" strike="noStrike" cap="none" normalizeH="0" baseline="0" dirty="0">
                <a:ln>
                  <a:noFill/>
                </a:ln>
                <a:solidFill>
                  <a:srgbClr val="0000FF"/>
                </a:solidFill>
                <a:effectLst/>
                <a:latin typeface="Consolas" panose="020B0609020204030204" pitchFamily="49" charset="0"/>
              </a:rPr>
              <a:t>int</a:t>
            </a:r>
            <a:r>
              <a:rPr kumimoji="0" lang="bg-BG" altLang="bg-BG" sz="1600" b="0" i="0" u="none" strike="noStrike" cap="none" normalizeH="0" baseline="0" dirty="0">
                <a:ln>
                  <a:noFill/>
                </a:ln>
                <a:solidFill>
                  <a:srgbClr val="000000"/>
                </a:solidFill>
                <a:effectLst/>
                <a:latin typeface="Consolas" panose="020B0609020204030204" pitchFamily="49" charset="0"/>
              </a:rPr>
              <a:t>&gt; intList = </a:t>
            </a:r>
            <a:r>
              <a:rPr kumimoji="0" lang="bg-BG" altLang="bg-BG" sz="1600" b="0" i="0" u="none" strike="noStrike" cap="none" normalizeH="0" baseline="0" dirty="0">
                <a:ln>
                  <a:noFill/>
                </a:ln>
                <a:solidFill>
                  <a:srgbClr val="0000FF"/>
                </a:solidFill>
                <a:effectLst/>
                <a:latin typeface="Consolas" panose="020B0609020204030204" pitchFamily="49" charset="0"/>
              </a:rPr>
              <a:t>new</a:t>
            </a:r>
            <a:r>
              <a:rPr kumimoji="0" lang="bg-BG" altLang="bg-BG" sz="1600" b="0" i="0" u="none" strike="noStrike" cap="none" normalizeH="0" baseline="0" dirty="0">
                <a:ln>
                  <a:noFill/>
                </a:ln>
                <a:solidFill>
                  <a:srgbClr val="000000"/>
                </a:solidFill>
                <a:effectLst/>
                <a:latin typeface="Consolas" panose="020B0609020204030204" pitchFamily="49" charset="0"/>
              </a:rPr>
              <a:t> </a:t>
            </a:r>
            <a:r>
              <a:rPr kumimoji="0" lang="bg-BG" altLang="bg-BG" sz="1600" b="0" i="0" u="none" strike="noStrike" cap="none" normalizeH="0" baseline="0" dirty="0">
                <a:ln>
                  <a:noFill/>
                </a:ln>
                <a:solidFill>
                  <a:srgbClr val="0099CC"/>
                </a:solidFill>
                <a:effectLst/>
                <a:latin typeface="Consolas" panose="020B0609020204030204" pitchFamily="49" charset="0"/>
              </a:rPr>
              <a:t>List</a:t>
            </a:r>
            <a:r>
              <a:rPr kumimoji="0" lang="bg-BG" altLang="bg-BG" sz="1600" b="0" i="0" u="none" strike="noStrike" cap="none" normalizeH="0" baseline="0" dirty="0">
                <a:ln>
                  <a:noFill/>
                </a:ln>
                <a:solidFill>
                  <a:srgbClr val="000000"/>
                </a:solidFill>
                <a:effectLst/>
                <a:latin typeface="Consolas" panose="020B0609020204030204" pitchFamily="49" charset="0"/>
              </a:rPr>
              <a:t>&lt;int&gt;(); </a:t>
            </a:r>
            <a:endParaRPr kumimoji="0" lang="en-US" altLang="bg-BG"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1600" b="0" i="0" u="none" strike="noStrike" cap="none" normalizeH="0" baseline="0" dirty="0">
                <a:ln>
                  <a:noFill/>
                </a:ln>
                <a:solidFill>
                  <a:srgbClr val="000000"/>
                </a:solidFill>
                <a:effectLst/>
                <a:latin typeface="Consolas" panose="020B0609020204030204" pitchFamily="49" charset="0"/>
              </a:rPr>
              <a:t>intList.Add(45); </a:t>
            </a:r>
            <a:endParaRPr kumimoji="0" lang="en-US" altLang="bg-BG"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1600" b="0" i="0" u="none" strike="noStrike" cap="none" normalizeH="0" baseline="0" dirty="0">
                <a:ln>
                  <a:noFill/>
                </a:ln>
                <a:solidFill>
                  <a:srgbClr val="000000"/>
                </a:solidFill>
                <a:effectLst/>
                <a:latin typeface="Consolas" panose="020B0609020204030204" pitchFamily="49" charset="0"/>
              </a:rPr>
              <a:t>intList.Add(34);</a:t>
            </a:r>
            <a:r>
              <a:rPr kumimoji="0" lang="bg-BG" altLang="bg-BG" sz="900" b="0" i="0" u="none" strike="noStrike" cap="none" normalizeH="0" baseline="0" dirty="0">
                <a:ln>
                  <a:noFill/>
                </a:ln>
                <a:solidFill>
                  <a:schemeClr val="tx1"/>
                </a:solidFill>
                <a:effectLst/>
              </a:rPr>
              <a:t> </a:t>
            </a:r>
            <a:endParaRPr kumimoji="0" lang="bg-BG" altLang="bg-BG" sz="36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C565F644-62D0-4D4E-BD1E-751CC4BE3BA3}"/>
              </a:ext>
            </a:extLst>
          </p:cNvPr>
          <p:cNvSpPr>
            <a:spLocks noChangeArrowheads="1"/>
          </p:cNvSpPr>
          <p:nvPr/>
        </p:nvSpPr>
        <p:spPr bwMode="auto">
          <a:xfrm>
            <a:off x="2341123" y="5085281"/>
            <a:ext cx="4336444" cy="338554"/>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1600" b="0" i="0" u="none" strike="noStrike" cap="none" normalizeH="0" baseline="0" dirty="0">
                <a:ln>
                  <a:noFill/>
                </a:ln>
                <a:solidFill>
                  <a:srgbClr val="0000FF"/>
                </a:solidFill>
                <a:effectLst/>
                <a:latin typeface="Consolas" panose="020B0609020204030204" pitchFamily="49" charset="0"/>
              </a:rPr>
              <a:t>int</a:t>
            </a:r>
            <a:r>
              <a:rPr kumimoji="0" lang="bg-BG" altLang="bg-BG" sz="1600" b="0" i="0" u="none" strike="noStrike" cap="none" normalizeH="0" baseline="0" dirty="0">
                <a:ln>
                  <a:noFill/>
                </a:ln>
                <a:solidFill>
                  <a:srgbClr val="000000"/>
                </a:solidFill>
                <a:effectLst/>
                <a:latin typeface="Consolas" panose="020B0609020204030204" pitchFamily="49" charset="0"/>
              </a:rPr>
              <a:t> listValue = intList[0];</a:t>
            </a:r>
            <a:r>
              <a:rPr kumimoji="0" lang="bg-BG" altLang="bg-BG" sz="900" b="0" i="0" u="none" strike="noStrike" cap="none" normalizeH="0" baseline="0" dirty="0">
                <a:ln>
                  <a:noFill/>
                </a:ln>
                <a:solidFill>
                  <a:schemeClr val="tx1"/>
                </a:solidFill>
                <a:effectLst/>
              </a:rPr>
              <a:t> </a:t>
            </a:r>
            <a:endParaRPr kumimoji="0" lang="bg-BG" altLang="bg-BG"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2992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C7336-6F46-428F-996C-78B07CCF95C9}"/>
              </a:ext>
            </a:extLst>
          </p:cNvPr>
          <p:cNvSpPr>
            <a:spLocks noGrp="1"/>
          </p:cNvSpPr>
          <p:nvPr>
            <p:ph type="title"/>
          </p:nvPr>
        </p:nvSpPr>
        <p:spPr/>
        <p:txBody>
          <a:bodyPr/>
          <a:lstStyle/>
          <a:p>
            <a:r>
              <a:rPr lang="en-US" dirty="0"/>
              <a:t>Stack&lt;T&gt; and Queue&lt;T&gt;</a:t>
            </a:r>
            <a:endParaRPr lang="bg-BG" dirty="0"/>
          </a:p>
        </p:txBody>
      </p:sp>
      <p:sp>
        <p:nvSpPr>
          <p:cNvPr id="3" name="Text Placeholder 2">
            <a:extLst>
              <a:ext uri="{FF2B5EF4-FFF2-40B4-BE49-F238E27FC236}">
                <a16:creationId xmlns:a16="http://schemas.microsoft.com/office/drawing/2014/main" id="{E392C596-7917-4D25-93BD-EBB2C17921BA}"/>
              </a:ext>
            </a:extLst>
          </p:cNvPr>
          <p:cNvSpPr>
            <a:spLocks noGrp="1"/>
          </p:cNvSpPr>
          <p:nvPr>
            <p:ph type="body" idx="1"/>
          </p:nvPr>
        </p:nvSpPr>
        <p:spPr/>
        <p:txBody>
          <a:bodyPr/>
          <a:lstStyle/>
          <a:p>
            <a:pPr marL="120650" indent="0">
              <a:buNone/>
            </a:pPr>
            <a:r>
              <a:rPr lang="en-US" dirty="0"/>
              <a:t>Stack</a:t>
            </a:r>
          </a:p>
          <a:p>
            <a:endParaRPr lang="en-US" dirty="0">
              <a:hlinkClick r:id="rId2"/>
            </a:endParaRPr>
          </a:p>
          <a:p>
            <a:r>
              <a:rPr lang="en-US" dirty="0">
                <a:hlinkClick r:id="rId2"/>
              </a:rPr>
              <a:t>https://www.tutorialsteacher.com/csharp/csharp-stack</a:t>
            </a:r>
            <a:endParaRPr lang="en-US" dirty="0"/>
          </a:p>
          <a:p>
            <a:endParaRPr lang="en-US" dirty="0"/>
          </a:p>
          <a:p>
            <a:endParaRPr lang="en-US" dirty="0"/>
          </a:p>
          <a:p>
            <a:pPr marL="120650" indent="0">
              <a:buNone/>
            </a:pPr>
            <a:r>
              <a:rPr lang="en-US" dirty="0"/>
              <a:t>Queue</a:t>
            </a:r>
          </a:p>
          <a:p>
            <a:endParaRPr lang="bg-BG" dirty="0"/>
          </a:p>
          <a:p>
            <a:r>
              <a:rPr lang="en-US" dirty="0">
                <a:hlinkClick r:id="rId3"/>
              </a:rPr>
              <a:t>https://www.tutorialsteacher.com/csharp/csharp-queue</a:t>
            </a:r>
            <a:r>
              <a:rPr lang="bg-BG" dirty="0"/>
              <a:t> </a:t>
            </a:r>
          </a:p>
        </p:txBody>
      </p:sp>
    </p:spTree>
    <p:extLst>
      <p:ext uri="{BB962C8B-B14F-4D97-AF65-F5344CB8AC3E}">
        <p14:creationId xmlns:p14="http://schemas.microsoft.com/office/powerpoint/2010/main" val="1144625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Task 1</a:t>
            </a:r>
            <a:endParaRPr/>
          </a:p>
        </p:txBody>
      </p:sp>
      <p:sp>
        <p:nvSpPr>
          <p:cNvPr id="329" name="Google Shape;329;p43"/>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Create two arrays containing data as follow:</a:t>
            </a:r>
            <a:endParaRPr/>
          </a:p>
          <a:p>
            <a:pPr marL="457200" lvl="0" indent="-336550" algn="l" rtl="0">
              <a:spcBef>
                <a:spcPts val="2100"/>
              </a:spcBef>
              <a:spcAft>
                <a:spcPts val="0"/>
              </a:spcAft>
              <a:buSzPts val="1700"/>
              <a:buChar char="●"/>
            </a:pPr>
            <a:r>
              <a:rPr lang="en-US"/>
              <a:t>Array 1 - Names</a:t>
            </a:r>
            <a:endParaRPr/>
          </a:p>
          <a:p>
            <a:pPr marL="457200" lvl="0" indent="-336550" algn="l" rtl="0">
              <a:spcBef>
                <a:spcPts val="0"/>
              </a:spcBef>
              <a:spcAft>
                <a:spcPts val="0"/>
              </a:spcAft>
              <a:buSzPts val="1700"/>
              <a:buChar char="●"/>
            </a:pPr>
            <a:r>
              <a:rPr lang="en-US"/>
              <a:t>Array 2 - Birth dates</a:t>
            </a:r>
            <a:endParaRPr/>
          </a:p>
          <a:p>
            <a:pPr marL="0" lvl="0" indent="0" algn="l" rtl="0">
              <a:spcBef>
                <a:spcPts val="2100"/>
              </a:spcBef>
              <a:spcAft>
                <a:spcPts val="0"/>
              </a:spcAft>
              <a:buNone/>
            </a:pPr>
            <a:r>
              <a:rPr lang="en-US"/>
              <a:t>Create console app which is asking for specific index and returns a sentence like:</a:t>
            </a:r>
            <a:endParaRPr/>
          </a:p>
          <a:p>
            <a:pPr marL="0" lvl="0" indent="0" algn="l" rtl="0">
              <a:spcBef>
                <a:spcPts val="2100"/>
              </a:spcBef>
              <a:spcAft>
                <a:spcPts val="2100"/>
              </a:spcAft>
              <a:buNone/>
            </a:pPr>
            <a:r>
              <a:rPr lang="en-US"/>
              <a:t>John Smith’s birthday is in beginning [mid, end] of March</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Task 2</a:t>
            </a:r>
            <a:endParaRPr/>
          </a:p>
        </p:txBody>
      </p:sp>
      <p:sp>
        <p:nvSpPr>
          <p:cNvPr id="336" name="Google Shape;336;p4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dirty="0"/>
              <a:t>Write a C# program to find the longest word in a string.</a:t>
            </a:r>
            <a:br>
              <a:rPr lang="en-US" dirty="0"/>
            </a:br>
            <a:br>
              <a:rPr lang="en-US" dirty="0"/>
            </a:br>
            <a:r>
              <a:rPr lang="en-US" dirty="0"/>
              <a:t>Test Data: </a:t>
            </a:r>
            <a:br>
              <a:rPr lang="en-US" dirty="0"/>
            </a:br>
            <a:r>
              <a:rPr lang="en-US" i="1" dirty="0"/>
              <a:t>“Write a C# Sharp Program to display the following pattern using the alphabet.”</a:t>
            </a:r>
            <a:br>
              <a:rPr lang="en-US" dirty="0"/>
            </a:br>
            <a:br>
              <a:rPr lang="en-US" dirty="0"/>
            </a:br>
            <a:r>
              <a:rPr lang="en-US" dirty="0"/>
              <a:t>Sample Output:</a:t>
            </a:r>
            <a:br>
              <a:rPr lang="en-US" dirty="0"/>
            </a:br>
            <a:r>
              <a:rPr lang="en-US" dirty="0"/>
              <a:t>“</a:t>
            </a:r>
            <a:r>
              <a:rPr lang="en-US" i="1" dirty="0"/>
              <a:t>following”</a:t>
            </a:r>
            <a:endParaRPr i="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Task 3</a:t>
            </a:r>
            <a:endParaRPr/>
          </a:p>
        </p:txBody>
      </p:sp>
      <p:sp>
        <p:nvSpPr>
          <p:cNvPr id="343" name="Google Shape;343;p45"/>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dirty="0"/>
              <a:t>Write a C# program to reverse the words of a sentence.</a:t>
            </a:r>
            <a:br>
              <a:rPr lang="en-US" dirty="0"/>
            </a:br>
            <a:br>
              <a:rPr lang="en-US" dirty="0"/>
            </a:br>
            <a:r>
              <a:rPr lang="en-US" dirty="0"/>
              <a:t>Original String: </a:t>
            </a:r>
            <a:br>
              <a:rPr lang="en-US" dirty="0"/>
            </a:br>
            <a:r>
              <a:rPr lang="en-US" dirty="0"/>
              <a:t>“</a:t>
            </a:r>
            <a:r>
              <a:rPr lang="en-US" i="1" dirty="0"/>
              <a:t>Display the pattern like pyramid using the alphabet.”</a:t>
            </a:r>
            <a:br>
              <a:rPr lang="en-US" dirty="0"/>
            </a:br>
            <a:br>
              <a:rPr lang="en-US" dirty="0"/>
            </a:br>
            <a:r>
              <a:rPr lang="en-US" dirty="0"/>
              <a:t>Reverse String: </a:t>
            </a:r>
            <a:br>
              <a:rPr lang="en-US" dirty="0"/>
            </a:br>
            <a:r>
              <a:rPr lang="en-US" i="1" dirty="0"/>
              <a:t>“alphabet. the using pyramid like pattern the Display”</a:t>
            </a:r>
            <a:endParaRPr i="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7D71-27CD-4BAD-9887-F0A6D407B409}"/>
              </a:ext>
            </a:extLst>
          </p:cNvPr>
          <p:cNvSpPr>
            <a:spLocks noGrp="1"/>
          </p:cNvSpPr>
          <p:nvPr>
            <p:ph type="title"/>
          </p:nvPr>
        </p:nvSpPr>
        <p:spPr/>
        <p:txBody>
          <a:bodyPr/>
          <a:lstStyle/>
          <a:p>
            <a:r>
              <a:rPr lang="en-US" dirty="0"/>
              <a:t>Homework</a:t>
            </a:r>
            <a:endParaRPr lang="bg-BG" dirty="0"/>
          </a:p>
        </p:txBody>
      </p:sp>
      <p:sp>
        <p:nvSpPr>
          <p:cNvPr id="3" name="Text Placeholder 2">
            <a:extLst>
              <a:ext uri="{FF2B5EF4-FFF2-40B4-BE49-F238E27FC236}">
                <a16:creationId xmlns:a16="http://schemas.microsoft.com/office/drawing/2014/main" id="{4F0C6C7E-B69D-4220-B86B-DD4E13111C30}"/>
              </a:ext>
            </a:extLst>
          </p:cNvPr>
          <p:cNvSpPr>
            <a:spLocks noGrp="1"/>
          </p:cNvSpPr>
          <p:nvPr>
            <p:ph type="body" idx="1"/>
          </p:nvPr>
        </p:nvSpPr>
        <p:spPr>
          <a:xfrm>
            <a:off x="1730000" y="1472118"/>
            <a:ext cx="9385200" cy="4860881"/>
          </a:xfrm>
        </p:spPr>
        <p:txBody>
          <a:bodyPr lIns="72000" tIns="0" bIns="0"/>
          <a:lstStyle/>
          <a:p>
            <a:pPr marL="463550" indent="-342900">
              <a:buFont typeface="+mj-lt"/>
              <a:buAutoNum type="arabicPeriod"/>
            </a:pPr>
            <a:r>
              <a:rPr lang="en-US" dirty="0"/>
              <a:t>Array </a:t>
            </a:r>
          </a:p>
          <a:p>
            <a:pPr marL="920750" lvl="1" indent="-342900"/>
            <a:r>
              <a:rPr lang="en-US" dirty="0"/>
              <a:t>Dec</a:t>
            </a:r>
            <a:r>
              <a:rPr lang="en-US" sz="1400" dirty="0"/>
              <a:t>lar</a:t>
            </a:r>
            <a:r>
              <a:rPr lang="en-US" dirty="0"/>
              <a:t>e new array</a:t>
            </a:r>
          </a:p>
          <a:p>
            <a:pPr marL="920750" lvl="1" indent="-342900"/>
            <a:r>
              <a:rPr lang="en-US" dirty="0"/>
              <a:t>Add 10 items into array</a:t>
            </a:r>
          </a:p>
          <a:p>
            <a:pPr marL="920750" lvl="1" indent="-342900"/>
            <a:r>
              <a:rPr lang="en-US" dirty="0"/>
              <a:t>Check if specific item exists into the array</a:t>
            </a:r>
          </a:p>
          <a:p>
            <a:pPr marL="920750" lvl="1" indent="-342900"/>
            <a:r>
              <a:rPr lang="en-US" dirty="0"/>
              <a:t>Display all items from the array</a:t>
            </a:r>
          </a:p>
          <a:p>
            <a:pPr marL="463550" indent="-342900">
              <a:buFont typeface="+mj-lt"/>
              <a:buAutoNum type="arabicPeriod"/>
            </a:pPr>
            <a:endParaRPr lang="en-US" dirty="0"/>
          </a:p>
          <a:p>
            <a:pPr marL="463550" indent="-342900">
              <a:buFont typeface="+mj-lt"/>
              <a:buAutoNum type="arabicPeriod"/>
            </a:pPr>
            <a:r>
              <a:rPr lang="en-US" dirty="0"/>
              <a:t>Stack – same functionality as with Array</a:t>
            </a:r>
          </a:p>
          <a:p>
            <a:pPr marL="463550" indent="-342900">
              <a:buFont typeface="+mj-lt"/>
              <a:buAutoNum type="arabicPeriod"/>
            </a:pPr>
            <a:endParaRPr lang="en-US" dirty="0"/>
          </a:p>
          <a:p>
            <a:pPr marL="463550" indent="-342900">
              <a:buFont typeface="+mj-lt"/>
              <a:buAutoNum type="arabicPeriod"/>
            </a:pPr>
            <a:r>
              <a:rPr lang="en-US" dirty="0"/>
              <a:t>Queues – same functionality as with Array</a:t>
            </a:r>
          </a:p>
          <a:p>
            <a:pPr marL="463550" indent="-342900">
              <a:buFont typeface="+mj-lt"/>
              <a:buAutoNum type="arabicPeriod"/>
            </a:pPr>
            <a:endParaRPr lang="en-US" dirty="0"/>
          </a:p>
          <a:p>
            <a:pPr marL="463550" indent="-342900">
              <a:buFont typeface="+mj-lt"/>
              <a:buAutoNum type="arabicPeriod"/>
            </a:pPr>
            <a:r>
              <a:rPr lang="en-US" dirty="0"/>
              <a:t>List&lt;T&gt; - same functionality as with Array</a:t>
            </a:r>
            <a:endParaRPr lang="bg-BG" dirty="0"/>
          </a:p>
        </p:txBody>
      </p:sp>
    </p:spTree>
    <p:extLst>
      <p:ext uri="{BB962C8B-B14F-4D97-AF65-F5344CB8AC3E}">
        <p14:creationId xmlns:p14="http://schemas.microsoft.com/office/powerpoint/2010/main" val="369310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7"/>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DATA STRUCTURES - OVERVIEW</a:t>
            </a:r>
            <a:endParaRPr/>
          </a:p>
        </p:txBody>
      </p:sp>
      <p:sp>
        <p:nvSpPr>
          <p:cNvPr id="166" name="Google Shape;166;p17"/>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2100"/>
              </a:spcAft>
              <a:buClr>
                <a:schemeClr val="lt1"/>
              </a:buClr>
              <a:buSzPts val="4500"/>
              <a:buFont typeface="Arial"/>
              <a:buChar char="•"/>
            </a:pPr>
            <a:r>
              <a:rPr lang="en-US" sz="3600" b="0" i="0" u="none" strike="noStrike" cap="none">
                <a:solidFill>
                  <a:schemeClr val="lt1"/>
                </a:solidFill>
                <a:latin typeface="Questrial"/>
                <a:ea typeface="Questrial"/>
                <a:cs typeface="Questrial"/>
                <a:sym typeface="Questrial"/>
              </a:rPr>
              <a:t>In computer science, a </a:t>
            </a:r>
            <a:r>
              <a:rPr lang="en-US" sz="3600" b="1" i="0" u="sng" strike="noStrike" cap="none">
                <a:solidFill>
                  <a:schemeClr val="lt1"/>
                </a:solidFill>
                <a:latin typeface="Questrial"/>
                <a:ea typeface="Questrial"/>
                <a:cs typeface="Questrial"/>
                <a:sym typeface="Questrial"/>
              </a:rPr>
              <a:t>data structure </a:t>
            </a:r>
            <a:r>
              <a:rPr lang="en-US" sz="3600" b="0" i="0" u="none" strike="noStrike" cap="none">
                <a:solidFill>
                  <a:schemeClr val="lt1"/>
                </a:solidFill>
                <a:latin typeface="Questrial"/>
                <a:ea typeface="Questrial"/>
                <a:cs typeface="Questrial"/>
                <a:sym typeface="Questrial"/>
              </a:rPr>
              <a:t>is a particular way of </a:t>
            </a:r>
            <a:r>
              <a:rPr lang="en-US" sz="3600" b="1" i="0" u="sng" strike="noStrike" cap="none">
                <a:solidFill>
                  <a:schemeClr val="lt1"/>
                </a:solidFill>
                <a:latin typeface="Questrial"/>
                <a:ea typeface="Questrial"/>
                <a:cs typeface="Questrial"/>
                <a:sym typeface="Questrial"/>
              </a:rPr>
              <a:t>organizing data </a:t>
            </a:r>
            <a:r>
              <a:rPr lang="en-US" sz="3600" b="0" i="0" u="none" strike="noStrike" cap="none">
                <a:solidFill>
                  <a:schemeClr val="lt1"/>
                </a:solidFill>
                <a:latin typeface="Questrial"/>
                <a:ea typeface="Questrial"/>
                <a:cs typeface="Questrial"/>
                <a:sym typeface="Questrial"/>
              </a:rPr>
              <a:t>in a computer so that it can be </a:t>
            </a:r>
            <a:r>
              <a:rPr lang="en-US" sz="3600" b="1" i="0" u="sng" strike="noStrike" cap="none">
                <a:solidFill>
                  <a:schemeClr val="lt1"/>
                </a:solidFill>
                <a:latin typeface="Questrial"/>
                <a:ea typeface="Questrial"/>
                <a:cs typeface="Questrial"/>
                <a:sym typeface="Questrial"/>
              </a:rPr>
              <a:t>used efficiently</a:t>
            </a:r>
            <a:endParaRPr sz="3600" b="1" i="0" u="sng" strike="noStrike" cap="none">
              <a:solidFill>
                <a:schemeClr val="lt1"/>
              </a:solidFill>
              <a:latin typeface="Questrial"/>
              <a:ea typeface="Questrial"/>
              <a:cs typeface="Questrial"/>
              <a:sym typeface="Quest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6"/>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MATERIALS</a:t>
            </a:r>
            <a:endParaRPr/>
          </a:p>
        </p:txBody>
      </p:sp>
      <p:sp>
        <p:nvSpPr>
          <p:cNvPr id="351" name="Google Shape;351;p46"/>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1000"/>
              </a:spcBef>
              <a:spcAft>
                <a:spcPts val="0"/>
              </a:spcAft>
              <a:buClr>
                <a:schemeClr val="lt1"/>
              </a:buClr>
              <a:buSzPts val="2500"/>
              <a:buFont typeface="Arial"/>
              <a:buChar char="•"/>
            </a:pPr>
            <a:r>
              <a:rPr lang="en-US" sz="2000" b="0" i="0" u="sng" strike="noStrike" cap="none" dirty="0">
                <a:solidFill>
                  <a:schemeClr val="hlink"/>
                </a:solidFill>
                <a:latin typeface="Questrial"/>
                <a:ea typeface="Questrial"/>
                <a:cs typeface="Questrial"/>
                <a:sym typeface="Questrial"/>
                <a:hlinkClick r:id="rId3"/>
              </a:rPr>
              <a:t>https://en.wikipedia.org/wiki/Data_structure</a:t>
            </a:r>
            <a:endParaRPr sz="2000" b="0" i="0" u="none" strike="noStrike" cap="none" dirty="0">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2500"/>
              <a:buFont typeface="Arial"/>
              <a:buChar char="•"/>
            </a:pPr>
            <a:r>
              <a:rPr lang="en-US" sz="2000" b="0" i="0" u="sng" strike="noStrike" cap="none" dirty="0">
                <a:solidFill>
                  <a:schemeClr val="hlink"/>
                </a:solidFill>
                <a:latin typeface="Questrial"/>
                <a:ea typeface="Questrial"/>
                <a:cs typeface="Questrial"/>
                <a:sym typeface="Questrial"/>
                <a:hlinkClick r:id="rId4"/>
              </a:rPr>
              <a:t>https://en.wikipedia.org/wiki/List_of_data_structures</a:t>
            </a:r>
            <a:endParaRPr sz="2000" b="0" i="0" u="none" strike="noStrike" cap="none" dirty="0">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2500"/>
              <a:buFont typeface="Arial"/>
              <a:buChar char="•"/>
            </a:pPr>
            <a:r>
              <a:rPr lang="en-US" sz="2000" b="0" i="0" u="sng" strike="noStrike" cap="none" dirty="0">
                <a:solidFill>
                  <a:schemeClr val="hlink"/>
                </a:solidFill>
                <a:latin typeface="Questrial"/>
                <a:ea typeface="Questrial"/>
                <a:cs typeface="Questrial"/>
                <a:sym typeface="Questrial"/>
                <a:hlinkClick r:id="rId5"/>
              </a:rPr>
              <a:t>https://en.wikipedia.org/wiki/Abstract_data_type</a:t>
            </a:r>
            <a:endParaRPr sz="2000" b="0" i="0" u="none" strike="noStrike" cap="none" dirty="0">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2500"/>
              <a:buFont typeface="Arial"/>
              <a:buChar char="•"/>
            </a:pPr>
            <a:r>
              <a:rPr lang="en-US" sz="2000" b="0" i="0" u="sng" strike="noStrike" cap="none" dirty="0">
                <a:solidFill>
                  <a:schemeClr val="hlink"/>
                </a:solidFill>
                <a:latin typeface="Questrial"/>
                <a:ea typeface="Questrial"/>
                <a:cs typeface="Questrial"/>
                <a:sym typeface="Questrial"/>
                <a:hlinkClick r:id="rId6"/>
              </a:rPr>
              <a:t>https://en.wikipedia.org/wiki/Linked_data_structure</a:t>
            </a:r>
            <a:endParaRPr sz="2000" b="0" i="0" u="none" strike="noStrike" cap="none" dirty="0">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2500"/>
              <a:buFont typeface="Arial"/>
              <a:buChar char="•"/>
            </a:pPr>
            <a:r>
              <a:rPr lang="en-US" sz="2000" b="0" i="0" u="sng" strike="noStrike" cap="none" dirty="0">
                <a:solidFill>
                  <a:schemeClr val="hlink"/>
                </a:solidFill>
                <a:latin typeface="Questrial"/>
                <a:ea typeface="Questrial"/>
                <a:cs typeface="Questrial"/>
                <a:sym typeface="Questrial"/>
                <a:hlinkClick r:id="rId7"/>
              </a:rPr>
              <a:t>https://en.wikipedia.org/wiki/Concurrent_data_structure</a:t>
            </a:r>
            <a:endParaRPr sz="2000" dirty="0"/>
          </a:p>
          <a:p>
            <a:pPr marL="228600" marR="0" lvl="0" indent="-196850" algn="l" rtl="0">
              <a:lnSpc>
                <a:spcPct val="120000"/>
              </a:lnSpc>
              <a:spcBef>
                <a:spcPts val="1000"/>
              </a:spcBef>
              <a:spcAft>
                <a:spcPts val="0"/>
              </a:spcAft>
              <a:buClr>
                <a:schemeClr val="lt1"/>
              </a:buClr>
              <a:buSzPts val="2000"/>
              <a:buFont typeface="Arial"/>
              <a:buChar char="•"/>
            </a:pPr>
            <a:r>
              <a:rPr lang="en-US" sz="2000" u="sng" dirty="0">
                <a:solidFill>
                  <a:schemeClr val="hlink"/>
                </a:solidFill>
                <a:hlinkClick r:id="rId8"/>
              </a:rPr>
              <a:t>http://www.vcskicks.com/csharp_data_structures.php</a:t>
            </a:r>
            <a:endParaRPr sz="2000" dirty="0"/>
          </a:p>
          <a:p>
            <a:pPr marL="228600" marR="0" lvl="0" indent="-196850" algn="l" rtl="0">
              <a:lnSpc>
                <a:spcPct val="120000"/>
              </a:lnSpc>
              <a:spcBef>
                <a:spcPts val="1000"/>
              </a:spcBef>
              <a:spcAft>
                <a:spcPts val="0"/>
              </a:spcAft>
              <a:buClr>
                <a:schemeClr val="lt1"/>
              </a:buClr>
              <a:buSzPts val="2000"/>
              <a:buFont typeface="Arial"/>
              <a:buChar char="•"/>
            </a:pPr>
            <a:r>
              <a:rPr lang="en-US" sz="2000" u="sng" dirty="0">
                <a:solidFill>
                  <a:schemeClr val="hlink"/>
                </a:solidFill>
                <a:hlinkClick r:id="rId9"/>
              </a:rPr>
              <a:t>https://dotnetcademy.net/CSharp/Beginner</a:t>
            </a:r>
            <a:endParaRPr sz="2000" dirty="0"/>
          </a:p>
          <a:p>
            <a:pPr marL="228600" marR="0" lvl="0" indent="-69850" algn="l" rtl="0">
              <a:lnSpc>
                <a:spcPct val="120000"/>
              </a:lnSpc>
              <a:spcBef>
                <a:spcPts val="1000"/>
              </a:spcBef>
              <a:spcAft>
                <a:spcPts val="0"/>
              </a:spcAft>
              <a:buClr>
                <a:schemeClr val="lt1"/>
              </a:buClr>
              <a:buSzPts val="2500"/>
              <a:buFont typeface="Arial"/>
              <a:buNone/>
            </a:pPr>
            <a:r>
              <a:rPr lang="en-US" sz="2000" b="0" i="0" u="none" strike="noStrike" cap="none" dirty="0">
                <a:solidFill>
                  <a:schemeClr val="lt1"/>
                </a:solidFill>
                <a:latin typeface="Questrial"/>
                <a:ea typeface="Questrial"/>
                <a:cs typeface="Questrial"/>
                <a:sym typeface="Questrial"/>
                <a:hlinkClick r:id="rId10"/>
              </a:rPr>
              <a:t>https://www.tutorialsteacher.com/csharp/csharp-stack</a:t>
            </a:r>
            <a:r>
              <a:rPr lang="en-US" sz="2000" b="0" i="0" u="none" strike="noStrike" cap="none" dirty="0">
                <a:solidFill>
                  <a:schemeClr val="lt1"/>
                </a:solidFill>
                <a:latin typeface="Questrial"/>
                <a:ea typeface="Questrial"/>
                <a:cs typeface="Questrial"/>
                <a:sym typeface="Questrial"/>
              </a:rPr>
              <a:t> </a:t>
            </a:r>
            <a:endParaRPr sz="2000" b="0" i="0" u="none" strike="noStrike" cap="none" dirty="0">
              <a:solidFill>
                <a:schemeClr val="lt1"/>
              </a:solidFill>
              <a:latin typeface="Questrial"/>
              <a:ea typeface="Questrial"/>
              <a:cs typeface="Questrial"/>
              <a:sym typeface="Questrial"/>
            </a:endParaRPr>
          </a:p>
          <a:p>
            <a:pPr marL="228600" marR="0" lvl="0" indent="-69850" algn="l" rtl="0">
              <a:lnSpc>
                <a:spcPct val="120000"/>
              </a:lnSpc>
              <a:spcBef>
                <a:spcPts val="1000"/>
              </a:spcBef>
              <a:spcAft>
                <a:spcPts val="2100"/>
              </a:spcAft>
              <a:buClr>
                <a:schemeClr val="lt1"/>
              </a:buClr>
              <a:buSzPts val="2500"/>
              <a:buFont typeface="Arial"/>
              <a:buNone/>
            </a:pPr>
            <a:endParaRPr sz="2000" b="0" i="0" u="none" strike="noStrike" cap="none" dirty="0">
              <a:solidFill>
                <a:schemeClr val="lt1"/>
              </a:solidFill>
              <a:latin typeface="Questrial"/>
              <a:ea typeface="Questrial"/>
              <a:cs typeface="Questrial"/>
              <a:sym typeface="Questrial"/>
            </a:endParaRPr>
          </a:p>
        </p:txBody>
      </p:sp>
      <p:sp>
        <p:nvSpPr>
          <p:cNvPr id="352" name="Google Shape;352;p46"/>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40</a:t>
            </a:fld>
            <a:endParaRPr sz="13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DATA STRUCTURES - OVERVIEW</a:t>
            </a:r>
            <a:endParaRPr/>
          </a:p>
        </p:txBody>
      </p:sp>
      <p:sp>
        <p:nvSpPr>
          <p:cNvPr id="172" name="Google Shape;172;p18"/>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Data structures can implement one or more particular </a:t>
            </a:r>
            <a:r>
              <a:rPr lang="en-US" sz="2400" b="1" i="0" u="sng" strike="noStrike" cap="none">
                <a:solidFill>
                  <a:schemeClr val="lt1"/>
                </a:solidFill>
                <a:latin typeface="Questrial"/>
                <a:ea typeface="Questrial"/>
                <a:cs typeface="Questrial"/>
                <a:sym typeface="Questrial"/>
              </a:rPr>
              <a:t>abstract data types </a:t>
            </a:r>
            <a:r>
              <a:rPr lang="en-US" sz="2400" b="0" i="0" u="none" strike="noStrike" cap="none">
                <a:solidFill>
                  <a:schemeClr val="lt1"/>
                </a:solidFill>
                <a:latin typeface="Questrial"/>
                <a:ea typeface="Questrial"/>
                <a:cs typeface="Questrial"/>
                <a:sym typeface="Questrial"/>
              </a:rPr>
              <a:t>(ADT), which are the means of specifying the contract of </a:t>
            </a:r>
            <a:r>
              <a:rPr lang="en-US" sz="2400" b="1" i="0" u="sng" strike="noStrike" cap="none">
                <a:solidFill>
                  <a:schemeClr val="lt1"/>
                </a:solidFill>
                <a:latin typeface="Questrial"/>
                <a:ea typeface="Questrial"/>
                <a:cs typeface="Questrial"/>
                <a:sym typeface="Questrial"/>
              </a:rPr>
              <a:t>operations</a:t>
            </a:r>
            <a:r>
              <a:rPr lang="en-US" sz="2400" b="0" i="0" u="none" strike="noStrike" cap="none">
                <a:solidFill>
                  <a:schemeClr val="lt1"/>
                </a:solidFill>
                <a:latin typeface="Questrial"/>
                <a:ea typeface="Questrial"/>
                <a:cs typeface="Questrial"/>
                <a:sym typeface="Questrial"/>
              </a:rPr>
              <a:t> and their </a:t>
            </a:r>
            <a:r>
              <a:rPr lang="en-US" sz="2400" b="1" i="0" u="sng" strike="noStrike" cap="none">
                <a:solidFill>
                  <a:schemeClr val="lt1"/>
                </a:solidFill>
                <a:latin typeface="Questrial"/>
                <a:ea typeface="Questrial"/>
                <a:cs typeface="Questrial"/>
                <a:sym typeface="Questrial"/>
              </a:rPr>
              <a:t>complexity</a:t>
            </a:r>
            <a:r>
              <a:rPr lang="en-US" sz="2400" b="0" i="0" u="none" strike="noStrike" cap="none">
                <a:solidFill>
                  <a:schemeClr val="lt1"/>
                </a:solidFill>
                <a:latin typeface="Questrial"/>
                <a:ea typeface="Questrial"/>
                <a:cs typeface="Questrial"/>
                <a:sym typeface="Questrial"/>
              </a:rPr>
              <a:t>. </a:t>
            </a:r>
            <a:endParaRPr/>
          </a:p>
          <a:p>
            <a:pPr marL="228600" marR="0" lvl="0" indent="-228600" algn="l" rtl="0">
              <a:lnSpc>
                <a:spcPct val="120000"/>
              </a:lnSpc>
              <a:spcBef>
                <a:spcPts val="1000"/>
              </a:spcBef>
              <a:spcAft>
                <a:spcPts val="210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In comparison, a data structure is a concrete implementation of the contract provided by an ADT.</a:t>
            </a: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9"/>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DATA STRUCTURES - OVERVIEW</a:t>
            </a:r>
            <a:endParaRPr/>
          </a:p>
        </p:txBody>
      </p:sp>
      <p:sp>
        <p:nvSpPr>
          <p:cNvPr id="178" name="Google Shape;178;p19"/>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Different kinds of data structures are suited to different kinds of applications, and some are highly specialized to specific tasks. </a:t>
            </a:r>
            <a:endParaRPr/>
          </a:p>
          <a:p>
            <a:pPr marL="228600" marR="0" lvl="0" indent="-228600" algn="l" rtl="0">
              <a:lnSpc>
                <a:spcPct val="120000"/>
              </a:lnSpc>
              <a:spcBef>
                <a:spcPts val="1000"/>
              </a:spcBef>
              <a:spcAft>
                <a:spcPts val="210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For example, relational databases most commonly use B-tree indexes for data retrieval, while compiler implementations usually use hash tables to look up identifiers.</a:t>
            </a: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DATA STRUCTURES - OVERVIEW</a:t>
            </a:r>
            <a:endParaRPr/>
          </a:p>
        </p:txBody>
      </p:sp>
      <p:sp>
        <p:nvSpPr>
          <p:cNvPr id="184" name="Google Shape;184;p20"/>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09550" algn="l" rtl="0">
              <a:lnSpc>
                <a:spcPct val="120000"/>
              </a:lnSpc>
              <a:spcBef>
                <a:spcPts val="0"/>
              </a:spcBef>
              <a:spcAft>
                <a:spcPts val="0"/>
              </a:spcAft>
              <a:buClr>
                <a:schemeClr val="lt1"/>
              </a:buClr>
              <a:buSzPts val="2700"/>
              <a:buFont typeface="Arial"/>
              <a:buChar char="•"/>
            </a:pPr>
            <a:r>
              <a:rPr lang="en-US" sz="2100" b="0" i="0" u="none" strike="noStrike" cap="none">
                <a:solidFill>
                  <a:schemeClr val="lt1"/>
                </a:solidFill>
                <a:latin typeface="Questrial"/>
                <a:ea typeface="Questrial"/>
                <a:cs typeface="Questrial"/>
                <a:sym typeface="Questrial"/>
              </a:rPr>
              <a:t>Data structures provide a means to manage large amounts of data efficiently for uses such as large databases and internet indexing services. </a:t>
            </a:r>
            <a:endParaRPr sz="1400"/>
          </a:p>
          <a:p>
            <a:pPr marL="228600" marR="0" lvl="0" indent="-209550" algn="l" rtl="0">
              <a:lnSpc>
                <a:spcPct val="120000"/>
              </a:lnSpc>
              <a:spcBef>
                <a:spcPts val="1000"/>
              </a:spcBef>
              <a:spcAft>
                <a:spcPts val="0"/>
              </a:spcAft>
              <a:buClr>
                <a:schemeClr val="lt1"/>
              </a:buClr>
              <a:buSzPts val="2700"/>
              <a:buFont typeface="Arial"/>
              <a:buChar char="•"/>
            </a:pPr>
            <a:r>
              <a:rPr lang="en-US" sz="2100" b="0" i="0" u="none" strike="noStrike" cap="none">
                <a:solidFill>
                  <a:schemeClr val="lt1"/>
                </a:solidFill>
                <a:latin typeface="Questrial"/>
                <a:ea typeface="Questrial"/>
                <a:cs typeface="Questrial"/>
                <a:sym typeface="Questrial"/>
              </a:rPr>
              <a:t>Usually, efficient data structures are key to designing efficient algorithms. </a:t>
            </a:r>
            <a:endParaRPr sz="1400"/>
          </a:p>
          <a:p>
            <a:pPr marL="228600" marR="0" lvl="0" indent="-209550" algn="l" rtl="0">
              <a:lnSpc>
                <a:spcPct val="120000"/>
              </a:lnSpc>
              <a:spcBef>
                <a:spcPts val="1000"/>
              </a:spcBef>
              <a:spcAft>
                <a:spcPts val="0"/>
              </a:spcAft>
              <a:buClr>
                <a:schemeClr val="lt1"/>
              </a:buClr>
              <a:buSzPts val="2700"/>
              <a:buFont typeface="Arial"/>
              <a:buChar char="•"/>
            </a:pPr>
            <a:r>
              <a:rPr lang="en-US" sz="2100" b="0" i="0" u="none" strike="noStrike" cap="none">
                <a:solidFill>
                  <a:schemeClr val="lt1"/>
                </a:solidFill>
                <a:latin typeface="Questrial"/>
                <a:ea typeface="Questrial"/>
                <a:cs typeface="Questrial"/>
                <a:sym typeface="Questrial"/>
              </a:rPr>
              <a:t>Some formal design methods and programming languages emphasize data structures, rather than algorithms, as the key organizing factor in software design. </a:t>
            </a:r>
            <a:endParaRPr sz="1400"/>
          </a:p>
          <a:p>
            <a:pPr marL="228600" marR="0" lvl="0" indent="-209550" algn="l" rtl="0">
              <a:lnSpc>
                <a:spcPct val="120000"/>
              </a:lnSpc>
              <a:spcBef>
                <a:spcPts val="1000"/>
              </a:spcBef>
              <a:spcAft>
                <a:spcPts val="2100"/>
              </a:spcAft>
              <a:buClr>
                <a:schemeClr val="lt1"/>
              </a:buClr>
              <a:buSzPts val="2700"/>
              <a:buFont typeface="Arial"/>
              <a:buChar char="•"/>
            </a:pPr>
            <a:r>
              <a:rPr lang="en-US" sz="2100" b="0" i="0" u="none" strike="noStrike" cap="none">
                <a:solidFill>
                  <a:schemeClr val="lt1"/>
                </a:solidFill>
                <a:latin typeface="Questrial"/>
                <a:ea typeface="Questrial"/>
                <a:cs typeface="Questrial"/>
                <a:sym typeface="Questrial"/>
              </a:rPr>
              <a:t>Storing and retrieving can be carried out on data stored in both main memory and in secondary memory.</a:t>
            </a:r>
            <a:endParaRPr sz="21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b="0" i="0" u="none" strike="noStrike" cap="none">
                <a:solidFill>
                  <a:schemeClr val="lt1"/>
                </a:solidFill>
                <a:latin typeface="Questrial"/>
                <a:ea typeface="Questrial"/>
                <a:cs typeface="Questrial"/>
                <a:sym typeface="Questrial"/>
              </a:rPr>
              <a:t>DATA STRUCTURES - OVERVIEW</a:t>
            </a:r>
            <a:endParaRPr/>
          </a:p>
        </p:txBody>
      </p:sp>
      <p:sp>
        <p:nvSpPr>
          <p:cNvPr id="190" name="Google Shape;190;p21"/>
          <p:cNvSpPr txBox="1">
            <a:spLocks noGrp="1"/>
          </p:cNvSpPr>
          <p:nvPr>
            <p:ph type="body" idx="1"/>
          </p:nvPr>
        </p:nvSpPr>
        <p:spPr>
          <a:xfrm>
            <a:off x="1730000" y="2090075"/>
            <a:ext cx="10100700" cy="3881700"/>
          </a:xfrm>
          <a:prstGeom prst="rect">
            <a:avLst/>
          </a:prstGeom>
          <a:noFill/>
          <a:ln>
            <a:noFill/>
          </a:ln>
        </p:spPr>
        <p:txBody>
          <a:bodyPr spcFirstLastPara="1" wrap="square" lIns="91425" tIns="45700" rIns="91425" bIns="45700" anchor="t" anchorCtr="0">
            <a:noAutofit/>
          </a:bodyPr>
          <a:lstStyle/>
          <a:p>
            <a:pPr marL="228600" marR="0" lvl="0" indent="-215900" algn="l" rtl="0">
              <a:lnSpc>
                <a:spcPct val="120000"/>
              </a:lnSpc>
              <a:spcBef>
                <a:spcPts val="0"/>
              </a:spcBef>
              <a:spcAft>
                <a:spcPts val="0"/>
              </a:spcAft>
              <a:buClr>
                <a:schemeClr val="lt1"/>
              </a:buClr>
              <a:buSzPts val="2575"/>
              <a:buFont typeface="Arial"/>
              <a:buChar char="•"/>
            </a:pPr>
            <a:r>
              <a:rPr lang="en-US" sz="2020" b="0" i="0" u="none" strike="noStrike" cap="none">
                <a:solidFill>
                  <a:schemeClr val="lt1"/>
                </a:solidFill>
                <a:latin typeface="Questrial"/>
                <a:ea typeface="Questrial"/>
                <a:cs typeface="Questrial"/>
                <a:sym typeface="Questrial"/>
              </a:rPr>
              <a:t>Data structures are generally based on the ability of a computer to fetch and store data at any place in its memory, specified by a pointer - a bit string, representing a memory address, that can be itself stored in memory and manipulated by the program. </a:t>
            </a:r>
            <a:endParaRPr sz="1500"/>
          </a:p>
          <a:p>
            <a:pPr marL="228600" marR="0" lvl="0" indent="-215900" algn="l" rtl="0">
              <a:lnSpc>
                <a:spcPct val="120000"/>
              </a:lnSpc>
              <a:spcBef>
                <a:spcPts val="1000"/>
              </a:spcBef>
              <a:spcAft>
                <a:spcPts val="0"/>
              </a:spcAft>
              <a:buClr>
                <a:schemeClr val="lt1"/>
              </a:buClr>
              <a:buSzPts val="2575"/>
              <a:buFont typeface="Arial"/>
              <a:buChar char="•"/>
            </a:pPr>
            <a:r>
              <a:rPr lang="en-US" sz="2020" b="0" i="0" u="none" strike="noStrike" cap="none">
                <a:solidFill>
                  <a:schemeClr val="lt1"/>
                </a:solidFill>
                <a:latin typeface="Questrial"/>
                <a:ea typeface="Questrial"/>
                <a:cs typeface="Questrial"/>
                <a:sym typeface="Questrial"/>
              </a:rPr>
              <a:t>Thus, the array and record data structures are based on computing the addresses of data items with arithmetic operations; while the linked data structures are based on storing addresses of data items within the structure itself. </a:t>
            </a:r>
            <a:endParaRPr sz="1500"/>
          </a:p>
          <a:p>
            <a:pPr marL="228600" marR="0" lvl="0" indent="-215900" algn="l" rtl="0">
              <a:lnSpc>
                <a:spcPct val="120000"/>
              </a:lnSpc>
              <a:spcBef>
                <a:spcPts val="1000"/>
              </a:spcBef>
              <a:spcAft>
                <a:spcPts val="2100"/>
              </a:spcAft>
              <a:buClr>
                <a:schemeClr val="lt1"/>
              </a:buClr>
              <a:buSzPts val="2575"/>
              <a:buFont typeface="Arial"/>
              <a:buChar char="•"/>
            </a:pPr>
            <a:r>
              <a:rPr lang="en-US" sz="2020" b="0" i="0" u="none" strike="noStrike" cap="none">
                <a:solidFill>
                  <a:schemeClr val="lt1"/>
                </a:solidFill>
                <a:latin typeface="Questrial"/>
                <a:ea typeface="Questrial"/>
                <a:cs typeface="Questrial"/>
                <a:sym typeface="Questrial"/>
              </a:rPr>
              <a:t>Many data structures use both principles, sometimes combined in non-trivial ways (as in XOR linking).</a:t>
            </a:r>
            <a:endParaRPr sz="202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Questrial"/>
              <a:buNone/>
            </a:pPr>
            <a:r>
              <a:rPr lang="en-US" sz="3600">
                <a:latin typeface="Questrial"/>
                <a:ea typeface="Questrial"/>
                <a:cs typeface="Questrial"/>
                <a:sym typeface="Questrial"/>
              </a:rPr>
              <a:t>DATA STRUCTURES - OVERVIEW</a:t>
            </a:r>
            <a:endParaRPr sz="3600">
              <a:latin typeface="Questrial"/>
              <a:ea typeface="Questrial"/>
              <a:cs typeface="Questrial"/>
              <a:sym typeface="Questrial"/>
            </a:endParaRPr>
          </a:p>
        </p:txBody>
      </p:sp>
      <p:sp>
        <p:nvSpPr>
          <p:cNvPr id="196" name="Google Shape;196;p22"/>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2775"/>
              <a:buFont typeface="Arial"/>
              <a:buChar char="•"/>
            </a:pPr>
            <a:r>
              <a:rPr lang="en-US" sz="2220" b="0" i="0" u="none" strike="noStrike" cap="none">
                <a:solidFill>
                  <a:schemeClr val="lt1"/>
                </a:solidFill>
                <a:latin typeface="Questrial"/>
                <a:ea typeface="Questrial"/>
                <a:cs typeface="Questrial"/>
                <a:sym typeface="Questrial"/>
              </a:rPr>
              <a:t>The implementation of a data structure usually requires writing a set of </a:t>
            </a:r>
            <a:r>
              <a:rPr lang="en-US" sz="2220" b="1" i="0" u="sng" strike="noStrike" cap="none">
                <a:solidFill>
                  <a:schemeClr val="lt1"/>
                </a:solidFill>
                <a:latin typeface="Questrial"/>
                <a:ea typeface="Questrial"/>
                <a:cs typeface="Questrial"/>
                <a:sym typeface="Questrial"/>
              </a:rPr>
              <a:t>procedures</a:t>
            </a:r>
            <a:r>
              <a:rPr lang="en-US" sz="2220" b="0" i="0" u="none" strike="noStrike" cap="none">
                <a:solidFill>
                  <a:schemeClr val="lt1"/>
                </a:solidFill>
                <a:latin typeface="Questrial"/>
                <a:ea typeface="Questrial"/>
                <a:cs typeface="Questrial"/>
                <a:sym typeface="Questrial"/>
              </a:rPr>
              <a:t> that </a:t>
            </a:r>
            <a:r>
              <a:rPr lang="en-US" sz="2220" b="1" i="0" u="sng" strike="noStrike" cap="none">
                <a:solidFill>
                  <a:schemeClr val="lt1"/>
                </a:solidFill>
                <a:latin typeface="Questrial"/>
                <a:ea typeface="Questrial"/>
                <a:cs typeface="Questrial"/>
                <a:sym typeface="Questrial"/>
              </a:rPr>
              <a:t>create</a:t>
            </a:r>
            <a:r>
              <a:rPr lang="en-US" sz="2220" b="0" i="0" u="none" strike="noStrike" cap="none">
                <a:solidFill>
                  <a:schemeClr val="lt1"/>
                </a:solidFill>
                <a:latin typeface="Questrial"/>
                <a:ea typeface="Questrial"/>
                <a:cs typeface="Questrial"/>
                <a:sym typeface="Questrial"/>
              </a:rPr>
              <a:t> and </a:t>
            </a:r>
            <a:r>
              <a:rPr lang="en-US" sz="2220" b="1" i="0" u="sng" strike="noStrike" cap="none">
                <a:solidFill>
                  <a:schemeClr val="lt1"/>
                </a:solidFill>
                <a:latin typeface="Questrial"/>
                <a:ea typeface="Questrial"/>
                <a:cs typeface="Questrial"/>
                <a:sym typeface="Questrial"/>
              </a:rPr>
              <a:t>manipulate</a:t>
            </a:r>
            <a:r>
              <a:rPr lang="en-US" sz="2220" b="0" i="0" u="none" strike="noStrike" cap="none">
                <a:solidFill>
                  <a:schemeClr val="lt1"/>
                </a:solidFill>
                <a:latin typeface="Questrial"/>
                <a:ea typeface="Questrial"/>
                <a:cs typeface="Questrial"/>
                <a:sym typeface="Questrial"/>
              </a:rPr>
              <a:t> </a:t>
            </a:r>
            <a:r>
              <a:rPr lang="en-US" sz="2220" b="1" i="0" u="sng" strike="noStrike" cap="none">
                <a:solidFill>
                  <a:schemeClr val="lt1"/>
                </a:solidFill>
                <a:latin typeface="Questrial"/>
                <a:ea typeface="Questrial"/>
                <a:cs typeface="Questrial"/>
                <a:sym typeface="Questrial"/>
              </a:rPr>
              <a:t>instances</a:t>
            </a:r>
            <a:r>
              <a:rPr lang="en-US" sz="2220" b="0" i="0" u="none" strike="noStrike" cap="none">
                <a:solidFill>
                  <a:schemeClr val="lt1"/>
                </a:solidFill>
                <a:latin typeface="Questrial"/>
                <a:ea typeface="Questrial"/>
                <a:cs typeface="Questrial"/>
                <a:sym typeface="Questrial"/>
              </a:rPr>
              <a:t> of that structure. </a:t>
            </a:r>
            <a:endParaRPr/>
          </a:p>
          <a:p>
            <a:pPr marL="228600" marR="0" lvl="0" indent="-228600" algn="l" rtl="0">
              <a:lnSpc>
                <a:spcPct val="120000"/>
              </a:lnSpc>
              <a:spcBef>
                <a:spcPts val="1000"/>
              </a:spcBef>
              <a:spcAft>
                <a:spcPts val="0"/>
              </a:spcAft>
              <a:buClr>
                <a:schemeClr val="lt1"/>
              </a:buClr>
              <a:buSzPts val="2775"/>
              <a:buFont typeface="Arial"/>
              <a:buChar char="•"/>
            </a:pPr>
            <a:r>
              <a:rPr lang="en-US" sz="2220" b="0" i="0" u="none" strike="noStrike" cap="none">
                <a:solidFill>
                  <a:schemeClr val="lt1"/>
                </a:solidFill>
                <a:latin typeface="Questrial"/>
                <a:ea typeface="Questrial"/>
                <a:cs typeface="Questrial"/>
                <a:sym typeface="Questrial"/>
              </a:rPr>
              <a:t>The </a:t>
            </a:r>
            <a:r>
              <a:rPr lang="en-US" sz="2220" b="1" i="0" u="sng" strike="noStrike" cap="none">
                <a:solidFill>
                  <a:schemeClr val="lt1"/>
                </a:solidFill>
                <a:latin typeface="Questrial"/>
                <a:ea typeface="Questrial"/>
                <a:cs typeface="Questrial"/>
                <a:sym typeface="Questrial"/>
              </a:rPr>
              <a:t>efficiency</a:t>
            </a:r>
            <a:r>
              <a:rPr lang="en-US" sz="2220" b="0" i="0" u="none" strike="noStrike" cap="none">
                <a:solidFill>
                  <a:schemeClr val="lt1"/>
                </a:solidFill>
                <a:latin typeface="Questrial"/>
                <a:ea typeface="Questrial"/>
                <a:cs typeface="Questrial"/>
                <a:sym typeface="Questrial"/>
              </a:rPr>
              <a:t> of a data structure cannot be analyzed separately from those operations. </a:t>
            </a:r>
            <a:endParaRPr/>
          </a:p>
          <a:p>
            <a:pPr marL="228600" marR="0" lvl="0" indent="-228600" algn="l" rtl="0">
              <a:lnSpc>
                <a:spcPct val="120000"/>
              </a:lnSpc>
              <a:spcBef>
                <a:spcPts val="1000"/>
              </a:spcBef>
              <a:spcAft>
                <a:spcPts val="2100"/>
              </a:spcAft>
              <a:buClr>
                <a:schemeClr val="lt1"/>
              </a:buClr>
              <a:buSzPts val="2775"/>
              <a:buFont typeface="Arial"/>
              <a:buChar char="•"/>
            </a:pPr>
            <a:r>
              <a:rPr lang="en-US" sz="2220" b="0" i="0" u="none" strike="noStrike" cap="none">
                <a:solidFill>
                  <a:schemeClr val="lt1"/>
                </a:solidFill>
                <a:latin typeface="Questrial"/>
                <a:ea typeface="Questrial"/>
                <a:cs typeface="Questrial"/>
                <a:sym typeface="Questrial"/>
              </a:rPr>
              <a:t>This observation motivates the theoretical concept of an </a:t>
            </a:r>
            <a:r>
              <a:rPr lang="en-US" sz="2220" b="1" i="0" u="sng" strike="noStrike" cap="none">
                <a:solidFill>
                  <a:schemeClr val="lt1"/>
                </a:solidFill>
                <a:latin typeface="Questrial"/>
                <a:ea typeface="Questrial"/>
                <a:cs typeface="Questrial"/>
                <a:sym typeface="Questrial"/>
              </a:rPr>
              <a:t>abstract data type</a:t>
            </a:r>
            <a:r>
              <a:rPr lang="en-US" sz="2220" b="0" i="0" u="none" strike="noStrike" cap="none">
                <a:solidFill>
                  <a:schemeClr val="lt1"/>
                </a:solidFill>
                <a:latin typeface="Questrial"/>
                <a:ea typeface="Questrial"/>
                <a:cs typeface="Questrial"/>
                <a:sym typeface="Questrial"/>
              </a:rPr>
              <a:t>, a data structure that is </a:t>
            </a:r>
            <a:r>
              <a:rPr lang="en-US" sz="2220" b="1" i="1" u="none" strike="noStrike" cap="none">
                <a:solidFill>
                  <a:schemeClr val="lt1"/>
                </a:solidFill>
                <a:latin typeface="Questrial"/>
                <a:ea typeface="Questrial"/>
                <a:cs typeface="Questrial"/>
                <a:sym typeface="Questrial"/>
              </a:rPr>
              <a:t>defined indirectly by the operations that may be performed on it</a:t>
            </a:r>
            <a:r>
              <a:rPr lang="en-US" sz="2220" b="0" i="0" u="none" strike="noStrike" cap="none">
                <a:solidFill>
                  <a:schemeClr val="lt1"/>
                </a:solidFill>
                <a:latin typeface="Questrial"/>
                <a:ea typeface="Questrial"/>
                <a:cs typeface="Questrial"/>
                <a:sym typeface="Questrial"/>
              </a:rPr>
              <a:t>, and the mathematical properties of those operations (including their space and time cost).</a:t>
            </a:r>
            <a:endParaRPr sz="2220" b="0" i="0" u="none" strike="noStrike" cap="none">
              <a:solidFill>
                <a:schemeClr val="lt1"/>
              </a:solidFill>
              <a:latin typeface="Questrial"/>
              <a:ea typeface="Questrial"/>
              <a:cs typeface="Questrial"/>
              <a:sym typeface="Questrial"/>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1070</TotalTime>
  <Words>2405</Words>
  <Application>Microsoft Office PowerPoint</Application>
  <PresentationFormat>Widescreen</PresentationFormat>
  <Paragraphs>208</Paragraphs>
  <Slides>40</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Lato</vt:lpstr>
      <vt:lpstr>Calibri</vt:lpstr>
      <vt:lpstr>Arial</vt:lpstr>
      <vt:lpstr>Questrial</vt:lpstr>
      <vt:lpstr>Consolas</vt:lpstr>
      <vt:lpstr>Montserrat</vt:lpstr>
      <vt:lpstr>Focus</vt:lpstr>
      <vt:lpstr>DATA STRUCTURES</vt:lpstr>
      <vt:lpstr>TABLE OF CONTENTS</vt:lpstr>
      <vt:lpstr>DATA STRUCTURES</vt:lpstr>
      <vt:lpstr>DATA STRUCTURES - OVERVIEW</vt:lpstr>
      <vt:lpstr>DATA STRUCTURES - OVERVIEW</vt:lpstr>
      <vt:lpstr>DATA STRUCTURES - OVERVIEW</vt:lpstr>
      <vt:lpstr>DATA STRUCTURES - OVERVIEW</vt:lpstr>
      <vt:lpstr>DATA STRUCTURES - OVERVIEW</vt:lpstr>
      <vt:lpstr>DATA STRUCTURES - OVERVIEW</vt:lpstr>
      <vt:lpstr>DATA STRUCTURES</vt:lpstr>
      <vt:lpstr>DATA TYPES - PRIMITIVE TYPES</vt:lpstr>
      <vt:lpstr>COMPOSITE TYPES</vt:lpstr>
      <vt:lpstr>ABSTRACT DATA TYPES</vt:lpstr>
      <vt:lpstr>STACK (ABSTRACT DATA TYPE)</vt:lpstr>
      <vt:lpstr>QUEUE (ABSTRACT DATA TYPE)</vt:lpstr>
      <vt:lpstr>DOUBLE-ENDED QUEUE</vt:lpstr>
      <vt:lpstr>PRIORITY QUEUE</vt:lpstr>
      <vt:lpstr>TREE (DATA STRUCTURE)</vt:lpstr>
      <vt:lpstr>GRAPH (ABSTRACT DATA TYPE)</vt:lpstr>
      <vt:lpstr>GRAPH &amp; WEIGHTS</vt:lpstr>
      <vt:lpstr>ARRAY</vt:lpstr>
      <vt:lpstr>ASSOCIATIVE ARRAY</vt:lpstr>
      <vt:lpstr>RECORD</vt:lpstr>
      <vt:lpstr>UNION</vt:lpstr>
      <vt:lpstr>TAGGED UNION</vt:lpstr>
      <vt:lpstr>SET</vt:lpstr>
      <vt:lpstr>GRAPH AND TREE</vt:lpstr>
      <vt:lpstr>CLASS</vt:lpstr>
      <vt:lpstr>C# Data structures</vt:lpstr>
      <vt:lpstr>C# Array</vt:lpstr>
      <vt:lpstr>C# Array</vt:lpstr>
      <vt:lpstr>ArrayList</vt:lpstr>
      <vt:lpstr>ArrayList</vt:lpstr>
      <vt:lpstr>List&lt;T&gt;</vt:lpstr>
      <vt:lpstr>Stack&lt;T&gt; and Queue&lt;T&gt;</vt:lpstr>
      <vt:lpstr>Task 1</vt:lpstr>
      <vt:lpstr>Task 2</vt:lpstr>
      <vt:lpstr>Task 3</vt:lpstr>
      <vt:lpstr>Homework</vt:lpstr>
      <vt:lpstr>MATERIALS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cp:lastModifiedBy>Pravoslav Milenkov</cp:lastModifiedBy>
  <cp:revision>12</cp:revision>
  <dcterms:modified xsi:type="dcterms:W3CDTF">2020-10-07T08:03:30Z</dcterms:modified>
</cp:coreProperties>
</file>