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La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205d131c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2205d131c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205d131c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2205d131c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205d131c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2205d131c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205d131c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2205d131c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205d131c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2205d131c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2205d131c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2205d131c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2205d131c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2205d131c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205d131c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2205d131c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2205d131c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2205d131c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205d131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205d131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205d131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205d131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205d131c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205d131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205d131c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205d131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205d131c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205d131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205d131c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2205d131c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205d131c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2205d131c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205d131c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2205d131c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en.wikipedia.org/wiki/Algorithm" TargetMode="External"/><Relationship Id="rId4" Type="http://schemas.openxmlformats.org/officeDocument/2006/relationships/hyperlink" Target="https://www.khanacademy.org/computing/computer-science/algorithm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Algorithms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Definition and Examples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Algorithm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Algorithm efficiency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Speed - method that takes less time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Space - method that uses less memory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Code - method that is shortest to describe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000"/>
              <a:t>Speed is usually the most important factor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Algorithm - example 01</a:t>
            </a:r>
            <a:endParaRPr/>
          </a:p>
        </p:txBody>
      </p:sp>
      <p:pic>
        <p:nvPicPr>
          <p:cNvPr id="195" name="Google Shape;19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813" y="955427"/>
            <a:ext cx="6860275" cy="386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Algorithm - example 02</a:t>
            </a:r>
            <a:endParaRPr/>
          </a:p>
        </p:txBody>
      </p:sp>
      <p:pic>
        <p:nvPicPr>
          <p:cNvPr id="201" name="Google Shape;2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2" y="1202725"/>
            <a:ext cx="3664450" cy="369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Algorithm - example 03</a:t>
            </a:r>
            <a:endParaRPr/>
          </a:p>
        </p:txBody>
      </p:sp>
      <p:pic>
        <p:nvPicPr>
          <p:cNvPr id="207" name="Google Shape;2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53652"/>
            <a:ext cx="2935250" cy="374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Algorithm - example 04</a:t>
            </a:r>
            <a:endParaRPr/>
          </a:p>
        </p:txBody>
      </p:sp>
      <p:pic>
        <p:nvPicPr>
          <p:cNvPr id="213" name="Google Shape;21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1750" y="0"/>
            <a:ext cx="284225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Algorithm - example 05</a:t>
            </a:r>
            <a:endParaRPr/>
          </a:p>
        </p:txBody>
      </p:sp>
      <p:sp>
        <p:nvSpPr>
          <p:cNvPr id="219" name="Google Shape;219;p27"/>
          <p:cNvSpPr txBox="1"/>
          <p:nvPr>
            <p:ph idx="1" type="body"/>
          </p:nvPr>
        </p:nvSpPr>
        <p:spPr>
          <a:xfrm>
            <a:off x="1297500" y="1103100"/>
            <a:ext cx="7655400" cy="3899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50">
                <a:latin typeface="Verdana"/>
                <a:ea typeface="Verdana"/>
                <a:cs typeface="Verdana"/>
                <a:sym typeface="Verdana"/>
              </a:rPr>
              <a:t>Algorithm</a:t>
            </a:r>
            <a:r>
              <a:rPr lang="en-GB" sz="1750">
                <a:latin typeface="Verdana"/>
                <a:ea typeface="Verdana"/>
                <a:cs typeface="Verdana"/>
                <a:sym typeface="Verdana"/>
              </a:rPr>
              <a:t> LargestNumber</a:t>
            </a:r>
            <a:br>
              <a:rPr lang="en-GB" sz="1750">
                <a:latin typeface="Verdana"/>
                <a:ea typeface="Verdana"/>
                <a:cs typeface="Verdana"/>
                <a:sym typeface="Verdana"/>
              </a:rPr>
            </a:br>
            <a:r>
              <a:rPr lang="en-GB" sz="1750">
                <a:latin typeface="Verdana"/>
                <a:ea typeface="Verdana"/>
                <a:cs typeface="Verdana"/>
                <a:sym typeface="Verdana"/>
              </a:rPr>
              <a:t>  Input: A list of numbers </a:t>
            </a:r>
            <a:r>
              <a:rPr i="1" lang="en-GB" sz="1750"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lang="en-GB" sz="1750">
                <a:latin typeface="Verdana"/>
                <a:ea typeface="Verdana"/>
                <a:cs typeface="Verdana"/>
                <a:sym typeface="Verdana"/>
              </a:rPr>
              <a:t>.</a:t>
            </a:r>
            <a:br>
              <a:rPr lang="en-GB" sz="1750">
                <a:latin typeface="Verdana"/>
                <a:ea typeface="Verdana"/>
                <a:cs typeface="Verdana"/>
                <a:sym typeface="Verdana"/>
              </a:rPr>
            </a:br>
            <a:r>
              <a:rPr lang="en-GB" sz="1750">
                <a:latin typeface="Verdana"/>
                <a:ea typeface="Verdana"/>
                <a:cs typeface="Verdana"/>
                <a:sym typeface="Verdana"/>
              </a:rPr>
              <a:t>  Output: The largest number in the list </a:t>
            </a:r>
            <a:r>
              <a:rPr i="1" lang="en-GB" sz="1750"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lang="en-GB" sz="1750">
                <a:latin typeface="Verdana"/>
                <a:ea typeface="Verdana"/>
                <a:cs typeface="Verdana"/>
                <a:sym typeface="Verdana"/>
              </a:rPr>
              <a:t>.</a:t>
            </a:r>
            <a:br>
              <a:rPr lang="en-GB" sz="1750">
                <a:latin typeface="Verdana"/>
                <a:ea typeface="Verdana"/>
                <a:cs typeface="Verdana"/>
                <a:sym typeface="Verdana"/>
              </a:rPr>
            </a:br>
            <a:endParaRPr sz="175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5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GB" sz="1750"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en-GB" sz="175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en-GB" sz="1750">
                <a:latin typeface="Verdana"/>
                <a:ea typeface="Verdana"/>
                <a:cs typeface="Verdana"/>
                <a:sym typeface="Verdana"/>
              </a:rPr>
              <a:t>L.size</a:t>
            </a:r>
            <a:r>
              <a:rPr lang="en-GB" sz="1750">
                <a:latin typeface="Verdana"/>
                <a:ea typeface="Verdana"/>
                <a:cs typeface="Verdana"/>
                <a:sym typeface="Verdana"/>
              </a:rPr>
              <a:t> = 0 </a:t>
            </a:r>
            <a:r>
              <a:rPr b="1" lang="en-GB" sz="1750"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lang="en-GB" sz="1750">
                <a:latin typeface="Verdana"/>
                <a:ea typeface="Verdana"/>
                <a:cs typeface="Verdana"/>
                <a:sym typeface="Verdana"/>
              </a:rPr>
              <a:t> null</a:t>
            </a:r>
            <a:br>
              <a:rPr lang="en-GB" sz="1750">
                <a:latin typeface="Verdana"/>
                <a:ea typeface="Verdana"/>
                <a:cs typeface="Verdana"/>
                <a:sym typeface="Verdana"/>
              </a:rPr>
            </a:br>
            <a:r>
              <a:rPr lang="en-GB" sz="1750"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i="1" lang="en-GB" sz="1750">
                <a:latin typeface="Verdana"/>
                <a:ea typeface="Verdana"/>
                <a:cs typeface="Verdana"/>
                <a:sym typeface="Verdana"/>
              </a:rPr>
              <a:t>largest</a:t>
            </a:r>
            <a:r>
              <a:rPr lang="en-GB" sz="1750">
                <a:latin typeface="Verdana"/>
                <a:ea typeface="Verdana"/>
                <a:cs typeface="Verdana"/>
                <a:sym typeface="Verdana"/>
              </a:rPr>
              <a:t> ← </a:t>
            </a:r>
            <a:r>
              <a:rPr i="1" lang="en-GB" sz="1750"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lang="en-GB" sz="1750">
                <a:latin typeface="Verdana"/>
                <a:ea typeface="Verdana"/>
                <a:cs typeface="Verdana"/>
                <a:sym typeface="Verdana"/>
              </a:rPr>
              <a:t>[0]</a:t>
            </a:r>
            <a:br>
              <a:rPr lang="en-GB" sz="1750">
                <a:latin typeface="Verdana"/>
                <a:ea typeface="Verdana"/>
                <a:cs typeface="Verdana"/>
                <a:sym typeface="Verdana"/>
              </a:rPr>
            </a:br>
            <a:r>
              <a:rPr lang="en-GB" sz="1750"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1" lang="en-GB" sz="1750">
                <a:latin typeface="Verdana"/>
                <a:ea typeface="Verdana"/>
                <a:cs typeface="Verdana"/>
                <a:sym typeface="Verdana"/>
              </a:rPr>
              <a:t>for each</a:t>
            </a:r>
            <a:r>
              <a:rPr lang="en-GB" sz="175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en-GB" sz="1750">
                <a:latin typeface="Verdana"/>
                <a:ea typeface="Verdana"/>
                <a:cs typeface="Verdana"/>
                <a:sym typeface="Verdana"/>
              </a:rPr>
              <a:t>item</a:t>
            </a:r>
            <a:r>
              <a:rPr lang="en-GB" sz="175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GB" sz="1750">
                <a:latin typeface="Verdana"/>
                <a:ea typeface="Verdana"/>
                <a:cs typeface="Verdana"/>
                <a:sym typeface="Verdana"/>
              </a:rPr>
              <a:t>in</a:t>
            </a:r>
            <a:r>
              <a:rPr lang="en-GB" sz="175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en-GB" sz="1750"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lang="en-GB" sz="1750"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-GB" sz="1750">
                <a:latin typeface="Verdana"/>
                <a:ea typeface="Verdana"/>
                <a:cs typeface="Verdana"/>
                <a:sym typeface="Verdana"/>
              </a:rPr>
              <a:t>do</a:t>
            </a:r>
            <a:br>
              <a:rPr lang="en-GB" sz="1750">
                <a:latin typeface="Verdana"/>
                <a:ea typeface="Verdana"/>
                <a:cs typeface="Verdana"/>
                <a:sym typeface="Verdana"/>
              </a:rPr>
            </a:br>
            <a:r>
              <a:rPr lang="en-GB" sz="1750"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1" lang="en-GB" sz="1750"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en-GB" sz="175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en-GB" sz="1750">
                <a:latin typeface="Verdana"/>
                <a:ea typeface="Verdana"/>
                <a:cs typeface="Verdana"/>
                <a:sym typeface="Verdana"/>
              </a:rPr>
              <a:t>item</a:t>
            </a:r>
            <a:r>
              <a:rPr lang="en-GB" sz="1750">
                <a:latin typeface="Verdana"/>
                <a:ea typeface="Verdana"/>
                <a:cs typeface="Verdana"/>
                <a:sym typeface="Verdana"/>
              </a:rPr>
              <a:t> &gt; </a:t>
            </a:r>
            <a:r>
              <a:rPr i="1" lang="en-GB" sz="1750">
                <a:latin typeface="Verdana"/>
                <a:ea typeface="Verdana"/>
                <a:cs typeface="Verdana"/>
                <a:sym typeface="Verdana"/>
              </a:rPr>
              <a:t>largest</a:t>
            </a:r>
            <a:r>
              <a:rPr lang="en-GB" sz="1750"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-GB" sz="1750">
                <a:latin typeface="Verdana"/>
                <a:ea typeface="Verdana"/>
                <a:cs typeface="Verdana"/>
                <a:sym typeface="Verdana"/>
              </a:rPr>
              <a:t>then</a:t>
            </a:r>
            <a:br>
              <a:rPr lang="en-GB" sz="1750">
                <a:latin typeface="Verdana"/>
                <a:ea typeface="Verdana"/>
                <a:cs typeface="Verdana"/>
                <a:sym typeface="Verdana"/>
              </a:rPr>
            </a:br>
            <a:r>
              <a:rPr lang="en-GB" sz="1750"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i="1" lang="en-GB" sz="1750">
                <a:latin typeface="Verdana"/>
                <a:ea typeface="Verdana"/>
                <a:cs typeface="Verdana"/>
                <a:sym typeface="Verdana"/>
              </a:rPr>
              <a:t>largest</a:t>
            </a:r>
            <a:r>
              <a:rPr lang="en-GB" sz="1750">
                <a:latin typeface="Verdana"/>
                <a:ea typeface="Verdana"/>
                <a:cs typeface="Verdana"/>
                <a:sym typeface="Verdana"/>
              </a:rPr>
              <a:t> ← </a:t>
            </a:r>
            <a:r>
              <a:rPr i="1" lang="en-GB" sz="1750">
                <a:latin typeface="Verdana"/>
                <a:ea typeface="Verdana"/>
                <a:cs typeface="Verdana"/>
                <a:sym typeface="Verdana"/>
              </a:rPr>
              <a:t>item</a:t>
            </a:r>
            <a:br>
              <a:rPr lang="en-GB" sz="1750">
                <a:latin typeface="Verdana"/>
                <a:ea typeface="Verdana"/>
                <a:cs typeface="Verdana"/>
                <a:sym typeface="Verdana"/>
              </a:rPr>
            </a:br>
            <a:r>
              <a:rPr lang="en-GB" sz="1750"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1" lang="en-GB" sz="1750"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lang="en-GB" sz="175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en-GB" sz="1750">
                <a:latin typeface="Verdana"/>
                <a:ea typeface="Verdana"/>
                <a:cs typeface="Verdana"/>
                <a:sym typeface="Verdana"/>
              </a:rPr>
              <a:t>largest</a:t>
            </a:r>
            <a:endParaRPr i="1" sz="175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Algorithm - example 06</a:t>
            </a:r>
            <a:endParaRPr/>
          </a:p>
        </p:txBody>
      </p:sp>
      <p:pic>
        <p:nvPicPr>
          <p:cNvPr id="225" name="Google Shape;22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13675"/>
            <a:ext cx="4762500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Tasks</a:t>
            </a:r>
            <a:endParaRPr/>
          </a:p>
        </p:txBody>
      </p:sp>
      <p:sp>
        <p:nvSpPr>
          <p:cNvPr id="231" name="Google Shape;231;p29"/>
          <p:cNvSpPr txBox="1"/>
          <p:nvPr>
            <p:ph idx="1" type="body"/>
          </p:nvPr>
        </p:nvSpPr>
        <p:spPr>
          <a:xfrm>
            <a:off x="1297500" y="1128750"/>
            <a:ext cx="7411800" cy="37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-GB" sz="2300"/>
              <a:t>Find Min and Max elements in the array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-GB" sz="2300"/>
              <a:t>Calculate average value of the array items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-GB" sz="2300"/>
              <a:t>Swap 2 arrays items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-GB" sz="2300"/>
              <a:t>Add element into Stack data structure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-GB" sz="2300"/>
              <a:t>Remove element from Stack data structure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-GB" sz="2300"/>
              <a:t>Add element into Binary tree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-GB" sz="2300"/>
              <a:t>Swap all elements of 2 arrays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-GB" sz="2300"/>
              <a:t>Put smallest element as 1st item in the array</a:t>
            </a:r>
            <a:endParaRPr sz="23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Links</a:t>
            </a:r>
            <a:endParaRPr/>
          </a:p>
        </p:txBody>
      </p:sp>
      <p:sp>
        <p:nvSpPr>
          <p:cNvPr id="237" name="Google Shape;237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https://en.wikipedia.org/wiki/Algorithm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https://www.khanacademy.org/computing/computer-science/algorithms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Algorithm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411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In mathematics and computer science, an algorithm is a </a:t>
            </a:r>
            <a:endParaRPr sz="2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2300" u="sng"/>
              <a:t>self-contained step-by-step set of operations </a:t>
            </a:r>
            <a:endParaRPr b="1" sz="2300"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300"/>
              <a:t>to be performed.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Algorithm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Algorithms exist that perform </a:t>
            </a:r>
            <a:endParaRPr sz="2100"/>
          </a:p>
          <a:p>
            <a:pPr indent="-361950" lvl="0" marL="457200" rtl="0" algn="l">
              <a:spcBef>
                <a:spcPts val="160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Calculation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Data processing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Automated reasoning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etc.</a:t>
            </a:r>
            <a:br>
              <a:rPr lang="en-GB" sz="2100"/>
            </a:br>
            <a:br>
              <a:rPr lang="en-GB" sz="2100"/>
            </a:b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Algorithm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600"/>
              <a:t>The words 'algorithm' and 'algorism' come from the name al-Khwārizmī. Al-Khwārizmī (Persian: خوارزمی‎‎, c. 780-850) was a Persian mathematician, astronomer, geographer, and scholar.</a:t>
            </a:r>
            <a:endParaRPr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Algorithm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900"/>
              <a:t>An algorithm is an </a:t>
            </a:r>
            <a:r>
              <a:rPr b="1" lang="en-GB" sz="2900" u="sng"/>
              <a:t>effective method</a:t>
            </a:r>
            <a:r>
              <a:rPr lang="en-GB" sz="2900"/>
              <a:t> that can be expressed within a </a:t>
            </a:r>
            <a:r>
              <a:rPr b="1" lang="en-GB" sz="2900" u="sng"/>
              <a:t>finite amount</a:t>
            </a:r>
            <a:r>
              <a:rPr lang="en-GB" sz="2900"/>
              <a:t> of </a:t>
            </a:r>
            <a:r>
              <a:rPr b="1" i="1" lang="en-GB" sz="2900" u="sng"/>
              <a:t>space </a:t>
            </a:r>
            <a:r>
              <a:rPr lang="en-GB" sz="2900"/>
              <a:t>and </a:t>
            </a:r>
            <a:r>
              <a:rPr b="1" i="1" lang="en-GB" sz="2900" u="sng"/>
              <a:t>time</a:t>
            </a:r>
            <a:r>
              <a:rPr lang="en-GB" sz="2900"/>
              <a:t> and in a well-defined </a:t>
            </a:r>
            <a:r>
              <a:rPr b="1" lang="en-GB" sz="2900" u="sng"/>
              <a:t>formal language</a:t>
            </a:r>
            <a:r>
              <a:rPr lang="en-GB" sz="2900"/>
              <a:t> for calculating a </a:t>
            </a:r>
            <a:r>
              <a:rPr b="1" lang="en-GB" sz="2900" u="sng"/>
              <a:t>function</a:t>
            </a:r>
            <a:r>
              <a:rPr lang="en-GB" sz="2900"/>
              <a:t>.</a:t>
            </a:r>
            <a:endParaRPr sz="2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Algorithm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Algorithm characteristics</a:t>
            </a:r>
            <a:endParaRPr b="1"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Initial state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Initial input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Instructions / Commands / Business logic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States (finite number)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Output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Ending state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Algorithm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/>
              <a:t>Algorithm output types</a:t>
            </a:r>
            <a:endParaRPr b="1" sz="2700"/>
          </a:p>
          <a:p>
            <a:pPr indent="-400050" lvl="0" marL="457200" rtl="0" algn="l">
              <a:spcBef>
                <a:spcPts val="1600"/>
              </a:spcBef>
              <a:spcAft>
                <a:spcPts val="0"/>
              </a:spcAft>
              <a:buSzPts val="2700"/>
              <a:buChar char="●"/>
            </a:pPr>
            <a:r>
              <a:rPr lang="en-GB" sz="2700"/>
              <a:t>Deterministic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GB" sz="2700"/>
              <a:t>Randomized</a:t>
            </a:r>
            <a:endParaRPr sz="2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Algorithm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/>
              <a:t>Algorithm - definition</a:t>
            </a:r>
            <a:endParaRPr b="1" sz="2700"/>
          </a:p>
          <a:p>
            <a:pPr indent="-400050" lvl="0" marL="457200" rtl="0" algn="l">
              <a:spcBef>
                <a:spcPts val="1600"/>
              </a:spcBef>
              <a:spcAft>
                <a:spcPts val="0"/>
              </a:spcAft>
              <a:buSzPts val="2700"/>
              <a:buAutoNum type="arabicPeriod"/>
            </a:pPr>
            <a:r>
              <a:rPr lang="en-GB" sz="2700"/>
              <a:t>An algorithm is a set of instruction to solve a problem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lang="en-GB" sz="2700"/>
              <a:t>When instructions are followed, it must stop eventually with an answer</a:t>
            </a:r>
            <a:endParaRPr sz="2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Algorithm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What makes a good algorithm:</a:t>
            </a:r>
            <a:endParaRPr sz="2800"/>
          </a:p>
          <a:p>
            <a:pPr indent="-406400" lvl="0" marL="457200" rtl="0" algn="l">
              <a:spcBef>
                <a:spcPts val="1600"/>
              </a:spcBef>
              <a:spcAft>
                <a:spcPts val="0"/>
              </a:spcAft>
              <a:buSzPts val="2800"/>
              <a:buChar char="●"/>
            </a:pPr>
            <a:r>
              <a:rPr lang="en-GB" sz="2800"/>
              <a:t>Correctness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 sz="2800"/>
              <a:t>Efficiency</a:t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