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Montserrat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2B61119-38F4-4C3E-8531-243C22561C43}">
  <a:tblStyle styleId="{E2B61119-38F4-4C3E-8531-243C22561C4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Montserrat-regular.fntdata"/><Relationship Id="rId43" Type="http://schemas.openxmlformats.org/officeDocument/2006/relationships/slide" Target="slides/slide38.xml"/><Relationship Id="rId46" Type="http://schemas.openxmlformats.org/officeDocument/2006/relationships/font" Target="fonts/Montserrat-italic.fntdata"/><Relationship Id="rId45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regular.fntdata"/><Relationship Id="rId47" Type="http://schemas.openxmlformats.org/officeDocument/2006/relationships/font" Target="fonts/Montserrat-boldItalic.fntdata"/><Relationship Id="rId4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99ee9869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899ee9869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99ee9869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899ee9869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99ee9869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899ee9869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5e4fa0cf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5e4fa0cf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899ee9869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899ee9869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99ee9869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899ee9869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899ee9869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899ee9869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5e4fa0cf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5e4fa0cf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899ee9869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899ee9869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899ee9869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899ee9869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99ee986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99ee986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899ee9869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899ee9869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899ee9869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899ee9869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899ee9869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899ee9869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899ee9869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899ee9869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99ee9869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899ee9869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899ee9869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899ee9869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899ee9869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899ee9869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99ee9869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899ee9869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5e4fa0cf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5e4fa0cf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5e4fa0cf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5e4fa0cf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e4fa0cf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e4fa0cf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5e4fa0cf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5e4fa0cf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5e4fa0cf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5e4fa0cf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5e4fa0cf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5e4fa0cf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5e4fa0cf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5e4fa0cf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5e4fa0cf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5e4fa0cf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5e4fa0cf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5e4fa0cf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5e4fa0cf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5e4fa0cf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5e4fa0cf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5e4fa0cf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5e4fa0cf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5e4fa0cf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99ee9869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99ee9869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99ee9869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99ee9869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99ee9869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99ee9869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99ee9869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99ee9869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99ee9869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99ee9869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99ee9869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99ee9869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www.introprogramming.info/english-intro-csharp-book/read-online/chapter-19-data-structures-and-algorithm-complexity/#Sorting_Student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Algorithm Complexity and Data Structures Efficiency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of Data Structures and Basic Algorithms. Computational Complexity.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Asymptotic Notation: Definition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Asymptotic upper bound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AutoNum type="alphaLcPeriod"/>
            </a:pPr>
            <a:r>
              <a:rPr lang="en-GB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O-notation (Big O notation)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given function </a:t>
            </a:r>
            <a:r>
              <a:rPr lang="en-GB" sz="15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g(n)</a:t>
            </a:r>
            <a:r>
              <a:rPr lang="en-GB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we denote by </a:t>
            </a:r>
            <a:r>
              <a:rPr lang="en-GB" sz="15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O(g(n))</a:t>
            </a:r>
            <a:r>
              <a:rPr lang="en-GB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the set of functions that are different than </a:t>
            </a:r>
            <a:r>
              <a:rPr lang="en-GB" sz="15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g(n)</a:t>
            </a:r>
            <a:r>
              <a:rPr lang="en-GB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by a constant</a:t>
            </a:r>
            <a:br>
              <a:rPr lang="en-GB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-GB" sz="15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O(g(n)) = {f(n): there exist positive constants c </a:t>
            </a:r>
            <a:endParaRPr i="1" sz="15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n</a:t>
            </a:r>
            <a:r>
              <a:rPr baseline="-25000" i="1" lang="en-GB" sz="2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i="1" lang="en-GB" sz="15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such that f(n) &lt;= c*g(n) for all n &gt;= n</a:t>
            </a:r>
            <a:r>
              <a:rPr baseline="-25000" i="1" lang="en-GB" sz="2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i="1" lang="en-GB" sz="15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i="1" sz="15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en-GB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3*n</a:t>
            </a:r>
            <a:r>
              <a:rPr baseline="30000" lang="en-GB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+ n/2 + 12 ∈ O(n</a:t>
            </a:r>
            <a:r>
              <a:rPr baseline="30000" lang="en-GB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en-GB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4*n*log</a:t>
            </a:r>
            <a:r>
              <a:rPr baseline="-25000" lang="en-GB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(3*n+1) + 2*n-1 ∈ O(n * log n)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Typical Complexities</a:t>
            </a:r>
            <a:endParaRPr/>
          </a:p>
        </p:txBody>
      </p:sp>
      <p:graphicFrame>
        <p:nvGraphicFramePr>
          <p:cNvPr id="195" name="Google Shape;195;p23"/>
          <p:cNvGraphicFramePr/>
          <p:nvPr/>
        </p:nvGraphicFramePr>
        <p:xfrm>
          <a:off x="609200" y="206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{E2B61119-38F4-4C3E-8531-243C22561C43}</a:tableStyleId>
              </a:tblPr>
              <a:tblGrid>
                <a:gridCol w="1169500"/>
                <a:gridCol w="939975"/>
                <a:gridCol w="5549225"/>
              </a:tblGrid>
              <a:tr h="452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Complexity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Notation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constant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O(1)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FFFFF"/>
                          </a:solidFill>
                        </a:rPr>
                        <a:t>Constant number of operations, not depending on the input data size, e.g. n = 1 000 000 → </a:t>
                      </a: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1-2</a:t>
                      </a:r>
                      <a:r>
                        <a:rPr lang="en-GB" sz="1100">
                          <a:solidFill>
                            <a:srgbClr val="FFFFFF"/>
                          </a:solidFill>
                        </a:rPr>
                        <a:t> operations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0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logarithmic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O(log n)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FFFFF"/>
                          </a:solidFill>
                        </a:rPr>
                        <a:t>Number of operations proportional of log2(n) where n is the size of the input data, e.g. n = 1 000 000 000 → </a:t>
                      </a: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30</a:t>
                      </a:r>
                      <a:r>
                        <a:rPr lang="en-GB" sz="1100">
                          <a:solidFill>
                            <a:srgbClr val="FFFFFF"/>
                          </a:solidFill>
                        </a:rPr>
                        <a:t> operations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linear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O(n)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FFFFF"/>
                          </a:solidFill>
                        </a:rPr>
                        <a:t>Number of operations proportional to the input data size, e.g. n = 10 000 → </a:t>
                      </a: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5 000</a:t>
                      </a:r>
                      <a:r>
                        <a:rPr lang="en-GB" sz="1100">
                          <a:solidFill>
                            <a:srgbClr val="FFFFFF"/>
                          </a:solidFill>
                        </a:rPr>
                        <a:t> operations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Typical Complexities</a:t>
            </a:r>
            <a:endParaRPr/>
          </a:p>
        </p:txBody>
      </p:sp>
      <p:graphicFrame>
        <p:nvGraphicFramePr>
          <p:cNvPr id="201" name="Google Shape;201;p24"/>
          <p:cNvGraphicFramePr/>
          <p:nvPr/>
        </p:nvGraphicFramePr>
        <p:xfrm>
          <a:off x="447675" y="203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{E2B61119-38F4-4C3E-8531-243C22561C43}</a:tableStyleId>
              </a:tblPr>
              <a:tblGrid>
                <a:gridCol w="1052325"/>
                <a:gridCol w="754925"/>
                <a:gridCol w="6441400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Complexity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Notation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quadratic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FFFFF"/>
                          </a:solidFill>
                        </a:rPr>
                        <a:t>O(n</a:t>
                      </a:r>
                      <a:r>
                        <a:rPr baseline="30000" lang="en-GB" sz="1100">
                          <a:solidFill>
                            <a:srgbClr val="FFFFFF"/>
                          </a:solidFill>
                        </a:rPr>
                        <a:t>2</a:t>
                      </a:r>
                      <a:r>
                        <a:rPr lang="en-GB" sz="1100">
                          <a:solidFill>
                            <a:srgbClr val="FFFFFF"/>
                          </a:solidFill>
                        </a:rPr>
                        <a:t>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FFFFF"/>
                          </a:solidFill>
                        </a:rPr>
                        <a:t>Number of operations proportional to the square of the size of the input data, e.g. n = 500 → </a:t>
                      </a: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250 000</a:t>
                      </a:r>
                      <a:r>
                        <a:rPr lang="en-GB" sz="1100">
                          <a:solidFill>
                            <a:srgbClr val="FFFFFF"/>
                          </a:solidFill>
                        </a:rPr>
                        <a:t> operations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cubic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FFFFF"/>
                          </a:solidFill>
                        </a:rPr>
                        <a:t>O(n</a:t>
                      </a:r>
                      <a:r>
                        <a:rPr baseline="30000" lang="en-GB" sz="1100">
                          <a:solidFill>
                            <a:srgbClr val="FFFFFF"/>
                          </a:solidFill>
                        </a:rPr>
                        <a:t>3</a:t>
                      </a:r>
                      <a:r>
                        <a:rPr lang="en-GB" sz="1100">
                          <a:solidFill>
                            <a:srgbClr val="FFFFFF"/>
                          </a:solidFill>
                        </a:rPr>
                        <a:t>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FFFFF"/>
                          </a:solidFill>
                        </a:rPr>
                        <a:t>Number of operations proportional to the cube of the size of the input data, e.g. n = 200 → </a:t>
                      </a: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8 000 000</a:t>
                      </a:r>
                      <a:r>
                        <a:rPr lang="en-GB" sz="1100">
                          <a:solidFill>
                            <a:srgbClr val="FFFFFF"/>
                          </a:solidFill>
                        </a:rPr>
                        <a:t> operations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exponential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FFFFF"/>
                          </a:solidFill>
                        </a:rPr>
                        <a:t>O(2</a:t>
                      </a:r>
                      <a:r>
                        <a:rPr baseline="30000" lang="en-GB" sz="1100">
                          <a:solidFill>
                            <a:srgbClr val="FFFFFF"/>
                          </a:solidFill>
                        </a:rPr>
                        <a:t>n</a:t>
                      </a:r>
                      <a:r>
                        <a:rPr lang="en-GB" sz="1100">
                          <a:solidFill>
                            <a:srgbClr val="FFFFFF"/>
                          </a:solidFill>
                        </a:rPr>
                        <a:t>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FFFFF"/>
                          </a:solidFill>
                        </a:rPr>
                        <a:t>O(k</a:t>
                      </a:r>
                      <a:r>
                        <a:rPr baseline="30000" lang="en-GB" sz="1100">
                          <a:solidFill>
                            <a:srgbClr val="FFFFFF"/>
                          </a:solidFill>
                        </a:rPr>
                        <a:t>n</a:t>
                      </a:r>
                      <a:r>
                        <a:rPr lang="en-GB" sz="1100">
                          <a:solidFill>
                            <a:srgbClr val="FFFFFF"/>
                          </a:solidFill>
                        </a:rPr>
                        <a:t>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FFFFF"/>
                          </a:solidFill>
                        </a:rPr>
                        <a:t>O(n!)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FFFFF"/>
                          </a:solidFill>
                        </a:rPr>
                        <a:t>Exponential number of operations, fast growing, e.g. n = 20 → </a:t>
                      </a: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1 048 576</a:t>
                      </a:r>
                      <a:r>
                        <a:rPr lang="en-GB" sz="1100">
                          <a:solidFill>
                            <a:srgbClr val="FFFFFF"/>
                          </a:solidFill>
                        </a:rPr>
                        <a:t> operations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Complexity and Speed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325" y="998550"/>
            <a:ext cx="5993851" cy="39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and Memory Complexity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1297500" y="1307850"/>
            <a:ext cx="6667800" cy="3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Complexity can be expressed as formula on multiple variables, e.g.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○"/>
            </a:pPr>
            <a:r>
              <a:rPr lang="en-GB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filling a matrix of size [</a:t>
            </a:r>
            <a:r>
              <a:rPr lang="en-GB" sz="19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n x m</a:t>
            </a:r>
            <a:r>
              <a:rPr lang="en-GB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] with the natural numbers 1, 2, … will run in </a:t>
            </a:r>
            <a:r>
              <a:rPr lang="en-GB" sz="19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O(n*m)</a:t>
            </a:r>
            <a:endParaRPr sz="1900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○"/>
            </a:pPr>
            <a:r>
              <a:rPr lang="en-GB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traversal of graph with </a:t>
            </a:r>
            <a:r>
              <a:rPr lang="en-GB" sz="19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GB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vertices and </a:t>
            </a:r>
            <a:r>
              <a:rPr lang="en-GB" sz="19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lang="en-GB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edges will run in </a:t>
            </a:r>
            <a:r>
              <a:rPr lang="en-GB" sz="19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O(n + m)</a:t>
            </a:r>
            <a:endParaRPr sz="1900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Memory consumption should also be considered, for example: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○"/>
            </a:pPr>
            <a:r>
              <a:rPr lang="en-GB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Running time </a:t>
            </a:r>
            <a:r>
              <a:rPr lang="en-GB" sz="19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O(n)</a:t>
            </a:r>
            <a:r>
              <a:rPr lang="en-GB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&amp; memory requirement </a:t>
            </a:r>
            <a:r>
              <a:rPr lang="en-GB" sz="19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baseline="30000" lang="en-GB" sz="19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9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900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○"/>
            </a:pPr>
            <a:r>
              <a:rPr lang="en-GB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= 50 000 → OutOfMemoryException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Hidden Constant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Sometimes a linear algorithm could be slower than quadratic algorithm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hidden constant could be significant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A makes: 100*n steps → O(n)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B makes: n*n/2 steps → O(n</a:t>
            </a:r>
            <a:r>
              <a:rPr baseline="30000"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n &lt; 200 the algorithm B is faster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Real-world example: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Insertion sort is faster than quicksort for n &lt;= 16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Polynomial Algorithms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polynomial-time algorithm is one whose worst-case time complexity is bounded above by a polynomial function of its input size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W(n) ∈ O(p(n))</a:t>
            </a:r>
            <a:endParaRPr sz="1700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○"/>
            </a:pP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Polynomial-time: log(n), n</a:t>
            </a:r>
            <a:r>
              <a:rPr baseline="30000"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3n</a:t>
            </a:r>
            <a:r>
              <a:rPr baseline="30000"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+ 4n, 2 * n log(n)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○"/>
            </a:pP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Non polynomial-time: 2</a:t>
            </a:r>
            <a:r>
              <a:rPr baseline="30000"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3</a:t>
            </a:r>
            <a:r>
              <a:rPr baseline="30000"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k</a:t>
            </a:r>
            <a:r>
              <a:rPr baseline="30000"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n!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○"/>
            </a:pP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Non-polynomial algorithms hang for large input data sets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050" y="161038"/>
            <a:ext cx="6428575" cy="482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Analyzing Complexity of Algorithms</a:t>
            </a:r>
            <a:endParaRPr/>
          </a:p>
        </p:txBody>
      </p:sp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700"/>
              <a:t>Examples ...</a:t>
            </a:r>
            <a:endParaRPr sz="2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Complexity Examples</a:t>
            </a:r>
            <a:endParaRPr/>
          </a:p>
        </p:txBody>
      </p:sp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1297500" y="993075"/>
            <a:ext cx="7038900" cy="3485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int FindMaxElement(int[] array)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{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int max = array[0];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for (int i = 0; i &lt; array.Length; i++)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	if (array[i] &gt; max)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	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    	max = array[i];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	}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}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return max;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Runs in </a:t>
            </a:r>
            <a:r>
              <a:rPr lang="en-GB" sz="1200">
                <a:solidFill>
                  <a:srgbClr val="FF9900"/>
                </a:solidFill>
              </a:rPr>
              <a:t>O(n)</a:t>
            </a:r>
            <a:r>
              <a:rPr lang="en-GB" sz="1200"/>
              <a:t> where n is the size of the array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The number of elementary steps is </a:t>
            </a:r>
            <a:r>
              <a:rPr lang="en-GB" sz="1200">
                <a:solidFill>
                  <a:srgbClr val="FF9900"/>
                </a:solidFill>
              </a:rPr>
              <a:t>~n</a:t>
            </a:r>
            <a:endParaRPr sz="1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lang="en-GB" sz="2200">
                <a:solidFill>
                  <a:srgbClr val="FFFFFF"/>
                </a:solidFill>
              </a:rPr>
              <a:t>Algorithms Complexity and Asymptotic Notation  </a:t>
            </a:r>
            <a:endParaRPr sz="22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lphaLcPeriod"/>
            </a:pPr>
            <a:r>
              <a:rPr lang="en-GB" sz="2200">
                <a:solidFill>
                  <a:srgbClr val="FFFFFF"/>
                </a:solidFill>
              </a:rPr>
              <a:t>Time and Memory Complexity  </a:t>
            </a:r>
            <a:endParaRPr sz="22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lphaLcPeriod"/>
            </a:pPr>
            <a:r>
              <a:rPr lang="en-GB" sz="2200">
                <a:solidFill>
                  <a:srgbClr val="FFFFFF"/>
                </a:solidFill>
              </a:rPr>
              <a:t>Mean, Average and Worst Case </a:t>
            </a:r>
            <a:endParaRPr sz="2200">
              <a:solidFill>
                <a:srgbClr val="FFFFFF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lang="en-GB" sz="2200">
                <a:solidFill>
                  <a:srgbClr val="FFFFFF"/>
                </a:solidFill>
              </a:rPr>
              <a:t>Fundamental Data Structures – Comparison  Arrays vs. Lists vs. Trees vs. Hash-Tables </a:t>
            </a:r>
            <a:endParaRPr sz="2200">
              <a:solidFill>
                <a:srgbClr val="FFFFFF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lang="en-GB" sz="2200">
                <a:solidFill>
                  <a:srgbClr val="FFFFFF"/>
                </a:solidFill>
              </a:rPr>
              <a:t>Choosing Proper Data Structure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Complexity Examples</a:t>
            </a:r>
            <a:endParaRPr/>
          </a:p>
        </p:txBody>
      </p:sp>
      <p:sp>
        <p:nvSpPr>
          <p:cNvPr id="248" name="Google Shape;248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long FindInversions(int[] array)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long inversions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for (int i = 0; i &lt; array.Length; i++)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		for (int j = i + 1; j &lt; array.Length; i++)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	if (array[i] &gt; array[j])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		inversions++;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return inversions;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Runs in </a:t>
            </a:r>
            <a:r>
              <a:rPr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baseline="30000"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GB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where </a:t>
            </a:r>
            <a:r>
              <a:rPr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GB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is the size of the array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number of elementary steps is </a:t>
            </a:r>
            <a:r>
              <a:rPr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~n*(n+1)/2</a:t>
            </a:r>
            <a:endParaRPr sz="11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Complexity Examples</a:t>
            </a:r>
            <a:endParaRPr/>
          </a:p>
        </p:txBody>
      </p:sp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decimal Sum3(int 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decimal sum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for (int a = 0; a &lt; n; a++)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	for (int b = 0; b &lt; n; b++)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	for (int c = 0; c &lt; n; c++)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	sum += a * b * c;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return sum;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Runs in cubic time </a:t>
            </a:r>
            <a:r>
              <a:rPr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baseline="30000"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number of elementary steps is </a:t>
            </a:r>
            <a:r>
              <a:rPr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~n</a:t>
            </a:r>
            <a:r>
              <a:rPr baseline="30000"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aseline="30000" sz="11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Complexity Examples</a:t>
            </a:r>
            <a:endParaRPr/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long SumMN(int n, int m)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long sum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for (int x = 0; x &lt; n; x++)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	for (int y = 0; y &lt; m; y++)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	sum += x * y;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return sum;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Runs in quadratic time </a:t>
            </a:r>
            <a:r>
              <a:rPr lang="en-GB">
                <a:solidFill>
                  <a:srgbClr val="FF9900"/>
                </a:solidFill>
              </a:rPr>
              <a:t>O(n*m)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number of elementary steps is </a:t>
            </a:r>
            <a:r>
              <a:rPr lang="en-GB">
                <a:solidFill>
                  <a:srgbClr val="FF9900"/>
                </a:solidFill>
              </a:rPr>
              <a:t>~n*m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Complexity Examples</a:t>
            </a:r>
            <a:endParaRPr/>
          </a:p>
        </p:txBody>
      </p:sp>
      <p:sp>
        <p:nvSpPr>
          <p:cNvPr id="266" name="Google Shape;266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long SumMN(int n, int m)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long sum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for (int x  = 0; x &lt; n; x++)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		for (int y = 0; y &lt; m; y++)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			if (x == 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		for (int i = 0; i &lt; n; i++)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		sum += i * x * y;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return sum;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Runs in quadratic time </a:t>
            </a:r>
            <a:r>
              <a:rPr lang="en-GB">
                <a:solidFill>
                  <a:srgbClr val="FF9900"/>
                </a:solidFill>
              </a:rPr>
              <a:t>O(n*m)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number of elementary steps is </a:t>
            </a:r>
            <a:r>
              <a:rPr lang="en-GB">
                <a:solidFill>
                  <a:srgbClr val="FF9900"/>
                </a:solidFill>
              </a:rPr>
              <a:t>~n*m + min(m,n)*n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Complexity Examples</a:t>
            </a:r>
            <a:endParaRPr/>
          </a:p>
        </p:txBody>
      </p:sp>
      <p:sp>
        <p:nvSpPr>
          <p:cNvPr id="272" name="Google Shape;272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decimal Calculation(int 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decimal result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for (int i = 0; i &lt; (1 &lt;&lt; n); i++)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	result += i;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return result;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Runs in exponential time </a:t>
            </a:r>
            <a:r>
              <a:rPr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O(2</a:t>
            </a:r>
            <a:r>
              <a:rPr baseline="30000"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number of elementary steps is </a:t>
            </a:r>
            <a:r>
              <a:rPr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~2</a:t>
            </a:r>
            <a:r>
              <a:rPr baseline="30000"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aseline="30000" sz="11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Complexity Examples</a:t>
            </a:r>
            <a:endParaRPr/>
          </a:p>
        </p:txBody>
      </p:sp>
      <p:sp>
        <p:nvSpPr>
          <p:cNvPr id="278" name="Google Shape;278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decimal Factorial(int 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if (n == 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		return 1;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else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		return n * Factorial(n-1);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Runs in linear time </a:t>
            </a:r>
            <a:r>
              <a:rPr lang="en-GB">
                <a:solidFill>
                  <a:srgbClr val="FF9900"/>
                </a:solidFill>
              </a:rPr>
              <a:t>O(n)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number of elementary steps is </a:t>
            </a:r>
            <a:r>
              <a:rPr lang="en-GB">
                <a:solidFill>
                  <a:srgbClr val="FF9900"/>
                </a:solidFill>
              </a:rPr>
              <a:t>~n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Complexity Examples</a:t>
            </a:r>
            <a:endParaRPr/>
          </a:p>
        </p:txBody>
      </p:sp>
      <p:sp>
        <p:nvSpPr>
          <p:cNvPr id="284" name="Google Shape;284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decimal Fibonacci(int 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if (n == 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	return 1;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else if (n == 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	return 1;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else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	return Fibonacci(n-1) + Fibonacci(n-2);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Runs in exponential time </a:t>
            </a:r>
            <a:r>
              <a:rPr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O(2</a:t>
            </a:r>
            <a:r>
              <a:rPr baseline="30000"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number of elementary steps is</a:t>
            </a:r>
            <a:r>
              <a:rPr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~Fib(n+1)</a:t>
            </a:r>
            <a:r>
              <a:rPr lang="en-GB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where </a:t>
            </a:r>
            <a:r>
              <a:rPr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Fib(k)</a:t>
            </a:r>
            <a:r>
              <a:rPr lang="en-GB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is the </a:t>
            </a:r>
            <a:r>
              <a:rPr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-th Fibonacci's number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Comparing Data Structures</a:t>
            </a:r>
            <a:endParaRPr/>
          </a:p>
        </p:txBody>
      </p:sp>
      <p:pic>
        <p:nvPicPr>
          <p:cNvPr id="290" name="Google Shape;2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27400"/>
            <a:ext cx="5959674" cy="393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Comparing Data Structures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13975"/>
            <a:ext cx="6111150" cy="38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Choosing Data Structure</a:t>
            </a:r>
            <a:endParaRPr/>
          </a:p>
        </p:txBody>
      </p:sp>
      <p:sp>
        <p:nvSpPr>
          <p:cNvPr id="302" name="Google Shape;302;p41"/>
          <p:cNvSpPr txBox="1"/>
          <p:nvPr>
            <p:ph idx="1" type="body"/>
          </p:nvPr>
        </p:nvSpPr>
        <p:spPr>
          <a:xfrm>
            <a:off x="1297500" y="1118150"/>
            <a:ext cx="7038900" cy="3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Arrays (T[])  </a:t>
            </a:r>
            <a:endParaRPr sz="21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Use when fixed number of elements should be processed by index  </a:t>
            </a:r>
            <a:endParaRPr sz="19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Resizable array lists (List)  </a:t>
            </a:r>
            <a:endParaRPr sz="21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Use when elements should be added and processed by index  </a:t>
            </a:r>
            <a:endParaRPr sz="19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Linked lists (LinkedList)  </a:t>
            </a:r>
            <a:endParaRPr sz="21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Use when elements should be added at the both sides of the list 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Otherwise use resizable array list (List)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Data Structures are Important?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Data structures and algorithms are the foundation of computer programming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Algorithmic thinking, problem solving and data structures are vital for software engineers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All .NET developers should know when to use T[], LinkedList, List, Stack, Queue, Dictionary, HashSet, SortedDictionary and SortedSet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Computational complexity is important for algorithm design and efficient programming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Choosing Data Structure (2)</a:t>
            </a:r>
            <a:endParaRPr/>
          </a:p>
        </p:txBody>
      </p:sp>
      <p:sp>
        <p:nvSpPr>
          <p:cNvPr id="308" name="Google Shape;308;p42"/>
          <p:cNvSpPr txBox="1"/>
          <p:nvPr>
            <p:ph idx="1" type="body"/>
          </p:nvPr>
        </p:nvSpPr>
        <p:spPr>
          <a:xfrm>
            <a:off x="1297500" y="1118150"/>
            <a:ext cx="70389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Stacks (</a:t>
            </a:r>
            <a:r>
              <a:rPr lang="en-GB" sz="2000">
                <a:solidFill>
                  <a:srgbClr val="FF00FF"/>
                </a:solidFill>
              </a:rPr>
              <a:t>Stack&lt;T&gt;</a:t>
            </a:r>
            <a:r>
              <a:rPr lang="en-GB" sz="2000"/>
              <a:t>)  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Use to implement LIFO (last-in-first-out) behavior 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List&lt;T&gt; could also work well  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Queues (</a:t>
            </a:r>
            <a:r>
              <a:rPr lang="en-GB" sz="2000">
                <a:solidFill>
                  <a:srgbClr val="FF00FF"/>
                </a:solidFill>
              </a:rPr>
              <a:t>Queue</a:t>
            </a:r>
            <a:r>
              <a:rPr lang="en-GB" sz="2000">
                <a:solidFill>
                  <a:srgbClr val="FF00FF"/>
                </a:solidFill>
              </a:rPr>
              <a:t>&lt;T&gt;</a:t>
            </a:r>
            <a:r>
              <a:rPr lang="en-GB" sz="2000"/>
              <a:t>)  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Use to implement FIFO (first-in-first-out) behavior 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LinkedList could also work well  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Hash table based dictionary (</a:t>
            </a:r>
            <a:r>
              <a:rPr lang="en-GB" sz="2000">
                <a:solidFill>
                  <a:srgbClr val="FF00FF"/>
                </a:solidFill>
              </a:rPr>
              <a:t>Dictionary</a:t>
            </a:r>
            <a:r>
              <a:rPr lang="en-GB" sz="2000">
                <a:solidFill>
                  <a:srgbClr val="FF00FF"/>
                </a:solidFill>
              </a:rPr>
              <a:t>&lt;K, T&gt;</a:t>
            </a:r>
            <a:r>
              <a:rPr lang="en-GB" sz="2000"/>
              <a:t>)  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Use when key-value pairs should be added fast and searched fast by key 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Elements in a hash table have no particular order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Choosing Data Structure (3)</a:t>
            </a:r>
            <a:endParaRPr/>
          </a:p>
        </p:txBody>
      </p:sp>
      <p:sp>
        <p:nvSpPr>
          <p:cNvPr id="314" name="Google Shape;314;p43"/>
          <p:cNvSpPr txBox="1"/>
          <p:nvPr>
            <p:ph idx="1" type="body"/>
          </p:nvPr>
        </p:nvSpPr>
        <p:spPr>
          <a:xfrm>
            <a:off x="1297500" y="1307850"/>
            <a:ext cx="76692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Balanced search tree based dictionary (</a:t>
            </a:r>
            <a:r>
              <a:rPr lang="en-GB" sz="1900">
                <a:solidFill>
                  <a:srgbClr val="FF00FF"/>
                </a:solidFill>
              </a:rPr>
              <a:t>SortedDictionary&lt;K, T&gt;</a:t>
            </a:r>
            <a:r>
              <a:rPr lang="en-GB" sz="1900"/>
              <a:t>)  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Use when key-value pairs should be added fast, searched fast by key and enumerated sorted by key  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Hash table based set (</a:t>
            </a:r>
            <a:r>
              <a:rPr lang="en-GB" sz="1900">
                <a:solidFill>
                  <a:srgbClr val="FF00FF"/>
                </a:solidFill>
              </a:rPr>
              <a:t>HashSet&lt;T&gt;</a:t>
            </a:r>
            <a:r>
              <a:rPr lang="en-GB" sz="1900"/>
              <a:t>)  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Use to keep a group of unique values, to add and check belonging to the set fast 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Elements are in no particular order  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Search tree based set (</a:t>
            </a:r>
            <a:r>
              <a:rPr lang="en-GB" sz="1900">
                <a:solidFill>
                  <a:srgbClr val="FF00FF"/>
                </a:solidFill>
              </a:rPr>
              <a:t>SortedSet&lt;T&gt;</a:t>
            </a:r>
            <a:r>
              <a:rPr lang="en-GB" sz="1900"/>
              <a:t>)  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Use to keep a group of ordered unique values</a:t>
            </a:r>
            <a:endParaRPr sz="17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1297500" y="1139800"/>
            <a:ext cx="7038900" cy="3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>
                <a:solidFill>
                  <a:srgbClr val="FF00FF"/>
                </a:solidFill>
              </a:rPr>
              <a:t>Algorithm complexity</a:t>
            </a:r>
            <a:r>
              <a:rPr lang="en-GB" sz="1900"/>
              <a:t> is rough estimation of the number of steps performed by given computation  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Complexity can be logarithmic, linear, n log n, square, cubic, exponential, etc. 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Allows to estimating the speed of given code before its execution  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Different data structures have different efficiency on different operations  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The fastest add / find / delete structure is the </a:t>
            </a:r>
            <a:r>
              <a:rPr lang="en-GB" sz="1700">
                <a:solidFill>
                  <a:srgbClr val="FF00FF"/>
                </a:solidFill>
              </a:rPr>
              <a:t>hash table</a:t>
            </a:r>
            <a:r>
              <a:rPr lang="en-GB" sz="1700"/>
              <a:t> – </a:t>
            </a:r>
            <a:r>
              <a:rPr lang="en-GB" sz="1700">
                <a:solidFill>
                  <a:srgbClr val="FF00FF"/>
                </a:solidFill>
              </a:rPr>
              <a:t>O(1)</a:t>
            </a:r>
            <a:r>
              <a:rPr lang="en-GB" sz="1700"/>
              <a:t> for all these operations </a:t>
            </a:r>
            <a:endParaRPr sz="1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with text files</a:t>
            </a:r>
            <a:endParaRPr/>
          </a:p>
        </p:txBody>
      </p:sp>
      <p:pic>
        <p:nvPicPr>
          <p:cNvPr id="326" name="Google Shape;32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69725"/>
            <a:ext cx="6496400" cy="39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 1</a:t>
            </a:r>
            <a:endParaRPr/>
          </a:p>
        </p:txBody>
      </p:sp>
      <p:sp>
        <p:nvSpPr>
          <p:cNvPr id="332" name="Google Shape;332;p46"/>
          <p:cNvSpPr txBox="1"/>
          <p:nvPr>
            <p:ph idx="1" type="body"/>
          </p:nvPr>
        </p:nvSpPr>
        <p:spPr>
          <a:xfrm>
            <a:off x="1297500" y="959450"/>
            <a:ext cx="70389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text file students.txt holds information about students and their courses in the following format: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Using </a:t>
            </a:r>
            <a:r>
              <a:rPr lang="en-GB">
                <a:solidFill>
                  <a:srgbClr val="FF00FF"/>
                </a:solidFill>
              </a:rPr>
              <a:t>SortedDictionary&lt;K,T&gt;</a:t>
            </a:r>
            <a:r>
              <a:rPr lang="en-GB"/>
              <a:t> print the courses in alphabetical order and for each of them prints the students ordered by family and then by name:</a:t>
            </a:r>
            <a:endParaRPr/>
          </a:p>
        </p:txBody>
      </p:sp>
      <p:pic>
        <p:nvPicPr>
          <p:cNvPr id="333" name="Google Shape;33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300" y="1489125"/>
            <a:ext cx="5992500" cy="144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7300" y="3517975"/>
            <a:ext cx="5992499" cy="81240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6"/>
          <p:cNvSpPr txBox="1"/>
          <p:nvPr/>
        </p:nvSpPr>
        <p:spPr>
          <a:xfrm>
            <a:off x="1387300" y="4602450"/>
            <a:ext cx="77568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hlinkClick r:id="rId5"/>
              </a:rPr>
              <a:t>http://www.introprogramming.info/english-intro-csharp-book/read-online/chapter-19-data-structures-and-algorithm-complexity/#Sorting_Students</a:t>
            </a:r>
            <a:r>
              <a:rPr lang="en-GB" sz="900">
                <a:solidFill>
                  <a:srgbClr val="FFFFFF"/>
                </a:solidFill>
              </a:rPr>
              <a:t> </a:t>
            </a: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>
            <p:ph type="title"/>
          </p:nvPr>
        </p:nvSpPr>
        <p:spPr>
          <a:xfrm>
            <a:off x="1297500" y="393750"/>
            <a:ext cx="70389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 2</a:t>
            </a:r>
            <a:endParaRPr/>
          </a:p>
        </p:txBody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1297500" y="1053225"/>
            <a:ext cx="7575600" cy="3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A text file phones.txt holds information about people, their town and phone number: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/>
              <a:t>Duplicates can occur in people names, towns and phone numbers. Write a program to execute a sequence of commands from a file commands.txt:  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find(name) – display all matching records by given name (first, middle, last or nickname) 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find(name, town) – display all matching records by given name and town </a:t>
            </a:r>
            <a:endParaRPr sz="1500"/>
          </a:p>
        </p:txBody>
      </p:sp>
      <p:pic>
        <p:nvPicPr>
          <p:cNvPr id="342" name="Google Shape;34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275" y="1524825"/>
            <a:ext cx="7323099" cy="12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 3</a:t>
            </a:r>
            <a:endParaRPr/>
          </a:p>
        </p:txBody>
      </p:sp>
      <p:sp>
        <p:nvSpPr>
          <p:cNvPr id="348" name="Google Shape;348;p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A large trade company has millions of articles, each described by barcode, vendor, title and price. Implement a data structure to store them that allows fast retrieval of all articles in given price range [x…y]. 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900"/>
              <a:t>Hint: use OrderedMultiDictionary from Wintellect's Power Collections for .NET. </a:t>
            </a:r>
            <a:endParaRPr sz="1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 4</a:t>
            </a:r>
            <a:endParaRPr/>
          </a:p>
        </p:txBody>
      </p:sp>
      <p:sp>
        <p:nvSpPr>
          <p:cNvPr id="354" name="Google Shape;354;p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Implement a data structure PriorityQueue that provides a fast way to execute the following operations: 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add element;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extract the smallest element.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 5</a:t>
            </a:r>
            <a:endParaRPr/>
          </a:p>
        </p:txBody>
      </p:sp>
      <p:sp>
        <p:nvSpPr>
          <p:cNvPr id="360" name="Google Shape;360;p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Implement a class </a:t>
            </a:r>
            <a:r>
              <a:rPr lang="en-GB" sz="2400">
                <a:solidFill>
                  <a:srgbClr val="FF00FF"/>
                </a:solidFill>
              </a:rPr>
              <a:t>BigDictionary&lt;K1,K2,T</a:t>
            </a:r>
            <a:r>
              <a:rPr lang="en-GB" sz="2400"/>
              <a:t>&gt; that allows adding triples </a:t>
            </a:r>
            <a:r>
              <a:rPr lang="en-GB" sz="2400">
                <a:solidFill>
                  <a:srgbClr val="FF00FF"/>
                </a:solidFill>
              </a:rPr>
              <a:t>{key1, key2, value}</a:t>
            </a:r>
            <a:r>
              <a:rPr lang="en-GB" sz="2400"/>
              <a:t> and fast search by key1, key2 or by both key1 and key2. Note: multiple values can be stored for given key.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Complexity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Asymptotic Notation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Analysis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GB" sz="1700">
                <a:solidFill>
                  <a:srgbClr val="FFFFFF"/>
                </a:solidFill>
              </a:rPr>
              <a:t>Why we should analyze algorithms?</a:t>
            </a:r>
            <a:endParaRPr sz="17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-GB" sz="1500">
                <a:solidFill>
                  <a:srgbClr val="FFFFFF"/>
                </a:solidFill>
              </a:rPr>
              <a:t>Predict the resources the algorithm requires</a:t>
            </a:r>
            <a:endParaRPr sz="15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</a:pPr>
            <a:r>
              <a:rPr lang="en-GB" sz="1500">
                <a:solidFill>
                  <a:srgbClr val="FFFFFF"/>
                </a:solidFill>
              </a:rPr>
              <a:t>Computational time (CPU consumption)</a:t>
            </a:r>
            <a:endParaRPr sz="15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</a:pPr>
            <a:r>
              <a:rPr lang="en-GB" sz="1500">
                <a:solidFill>
                  <a:srgbClr val="FFFFFF"/>
                </a:solidFill>
              </a:rPr>
              <a:t>Memory space (RAM consumption)</a:t>
            </a:r>
            <a:endParaRPr sz="15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</a:pPr>
            <a:r>
              <a:rPr lang="en-GB" sz="1500">
                <a:solidFill>
                  <a:srgbClr val="FFFFFF"/>
                </a:solidFill>
              </a:rPr>
              <a:t>Communication bandwidth consumption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-GB" sz="1500">
                <a:solidFill>
                  <a:srgbClr val="FFFFFF"/>
                </a:solidFill>
              </a:rPr>
              <a:t>The running time of an algorithm is:</a:t>
            </a:r>
            <a:endParaRPr sz="15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</a:pPr>
            <a:r>
              <a:rPr lang="en-GB" sz="1500">
                <a:solidFill>
                  <a:srgbClr val="FFFFFF"/>
                </a:solidFill>
              </a:rPr>
              <a:t>The total number of primitive operations executed (machine independent steps)</a:t>
            </a:r>
            <a:endParaRPr sz="15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</a:pPr>
            <a:r>
              <a:rPr lang="en-GB" sz="1500">
                <a:solidFill>
                  <a:srgbClr val="FFFFFF"/>
                </a:solidFill>
              </a:rPr>
              <a:t>Also known as algorithm complexity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Algorithmic Complexity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GB" sz="2000">
                <a:solidFill>
                  <a:srgbClr val="FFFFFF"/>
                </a:solidFill>
              </a:rPr>
              <a:t>What to measure?</a:t>
            </a:r>
            <a:endParaRPr sz="20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en-GB" sz="1800">
                <a:solidFill>
                  <a:srgbClr val="FFFFFF"/>
                </a:solidFill>
              </a:rPr>
              <a:t>CPU Time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en-GB" sz="1800">
                <a:solidFill>
                  <a:srgbClr val="FFFFFF"/>
                </a:solidFill>
              </a:rPr>
              <a:t>Memory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en-GB" sz="1800">
                <a:solidFill>
                  <a:srgbClr val="FFFFFF"/>
                </a:solidFill>
              </a:rPr>
              <a:t>Number of steps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en-GB" sz="1800">
                <a:solidFill>
                  <a:srgbClr val="FFFFFF"/>
                </a:solidFill>
              </a:rPr>
              <a:t>Number of particular operations</a:t>
            </a:r>
            <a:endParaRPr sz="1800">
              <a:solidFill>
                <a:srgbClr val="FFFF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romanLcPeriod"/>
            </a:pPr>
            <a:r>
              <a:rPr lang="en-GB" sz="1800">
                <a:solidFill>
                  <a:srgbClr val="FFFFFF"/>
                </a:solidFill>
              </a:rPr>
              <a:t>Number of disk operations</a:t>
            </a:r>
            <a:endParaRPr sz="1800">
              <a:solidFill>
                <a:srgbClr val="FFFF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romanLcPeriod"/>
            </a:pPr>
            <a:r>
              <a:rPr lang="en-GB" sz="1800">
                <a:solidFill>
                  <a:srgbClr val="FFFFFF"/>
                </a:solidFill>
              </a:rPr>
              <a:t>Number of network packets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en-GB" sz="1800">
                <a:solidFill>
                  <a:srgbClr val="FFFFFF"/>
                </a:solidFill>
              </a:rPr>
              <a:t>Asymptotic complexity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Complexity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Worst-case</a:t>
            </a:r>
            <a:endParaRPr sz="2100">
              <a:solidFill>
                <a:srgbClr val="FFFFFF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○"/>
            </a:pPr>
            <a:r>
              <a:rPr lang="en-GB" sz="1900">
                <a:solidFill>
                  <a:srgbClr val="FFFFFF"/>
                </a:solidFill>
              </a:rPr>
              <a:t>An upper bound on the running time for any input of given size</a:t>
            </a:r>
            <a:endParaRPr sz="19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Average-case</a:t>
            </a:r>
            <a:endParaRPr sz="2100">
              <a:solidFill>
                <a:srgbClr val="FFFFFF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○"/>
            </a:pPr>
            <a:r>
              <a:rPr lang="en-GB" sz="1900">
                <a:solidFill>
                  <a:srgbClr val="FFFFFF"/>
                </a:solidFill>
              </a:rPr>
              <a:t>Assume all inputs of a given size are equally likely</a:t>
            </a:r>
            <a:endParaRPr sz="19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Best-case</a:t>
            </a:r>
            <a:endParaRPr sz="2100">
              <a:solidFill>
                <a:srgbClr val="FFFFFF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○"/>
            </a:pPr>
            <a:r>
              <a:rPr lang="en-GB" sz="1900">
                <a:solidFill>
                  <a:srgbClr val="FFFFFF"/>
                </a:solidFill>
              </a:rPr>
              <a:t>The lower bound on the running time (the optimal case)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Complexity – Example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en-GB" sz="1700">
                <a:solidFill>
                  <a:srgbClr val="FFFFFF"/>
                </a:solidFill>
              </a:rPr>
              <a:t>Sequential search in a list of size n</a:t>
            </a:r>
            <a:endParaRPr sz="17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○"/>
            </a:pPr>
            <a:r>
              <a:rPr lang="en-GB" sz="1500">
                <a:solidFill>
                  <a:srgbClr val="FFFFFF"/>
                </a:solidFill>
              </a:rPr>
              <a:t>Worst-case:</a:t>
            </a:r>
            <a:endParaRPr sz="15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AutoNum type="romanLcPeriod"/>
            </a:pPr>
            <a:r>
              <a:rPr lang="en-GB" sz="1500">
                <a:solidFill>
                  <a:srgbClr val="FF00FF"/>
                </a:solidFill>
              </a:rPr>
              <a:t>n</a:t>
            </a:r>
            <a:r>
              <a:rPr lang="en-GB" sz="1500">
                <a:solidFill>
                  <a:srgbClr val="FFFFFF"/>
                </a:solidFill>
              </a:rPr>
              <a:t> comparisons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○"/>
            </a:pPr>
            <a:r>
              <a:rPr lang="en-GB" sz="1500">
                <a:solidFill>
                  <a:srgbClr val="FFFFFF"/>
                </a:solidFill>
              </a:rPr>
              <a:t>Best-case:</a:t>
            </a:r>
            <a:endParaRPr sz="15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AutoNum type="romanLcPeriod"/>
            </a:pPr>
            <a:r>
              <a:rPr lang="en-GB" sz="1500">
                <a:solidFill>
                  <a:srgbClr val="FF00FF"/>
                </a:solidFill>
              </a:rPr>
              <a:t>1 </a:t>
            </a:r>
            <a:r>
              <a:rPr lang="en-GB" sz="1500">
                <a:solidFill>
                  <a:srgbClr val="FFFFFF"/>
                </a:solidFill>
              </a:rPr>
              <a:t>comparison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○"/>
            </a:pPr>
            <a:r>
              <a:rPr lang="en-GB" sz="1500">
                <a:solidFill>
                  <a:srgbClr val="FFFFFF"/>
                </a:solidFill>
              </a:rPr>
              <a:t>Average-case:</a:t>
            </a:r>
            <a:endParaRPr sz="15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AutoNum type="romanLcPeriod"/>
            </a:pPr>
            <a:r>
              <a:rPr lang="en-GB" sz="1500">
                <a:solidFill>
                  <a:srgbClr val="FF00FF"/>
                </a:solidFill>
              </a:rPr>
              <a:t>n/2</a:t>
            </a:r>
            <a:r>
              <a:rPr lang="en-GB" sz="1500">
                <a:solidFill>
                  <a:srgbClr val="FFFFFF"/>
                </a:solidFill>
              </a:rPr>
              <a:t> comparisons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en-GB" sz="1700">
                <a:solidFill>
                  <a:srgbClr val="FFFFFF"/>
                </a:solidFill>
              </a:rPr>
              <a:t>The algorithm runs in linear time</a:t>
            </a:r>
            <a:endParaRPr sz="1700">
              <a:solidFill>
                <a:srgbClr val="FFFFFF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en-GB" sz="1700">
                <a:solidFill>
                  <a:srgbClr val="FFFFFF"/>
                </a:solidFill>
              </a:rPr>
              <a:t>Linear number of operations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Algorithms Complexity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complexity is a rough estimation of the number of steps performed by given computation depending on the size of the input data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</a:pPr>
            <a:r>
              <a:rPr lang="en-GB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Measured through asymptotic notation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romanLcPeriod"/>
            </a:pPr>
            <a:r>
              <a:rPr lang="en-GB" sz="16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O(g)</a:t>
            </a:r>
            <a:r>
              <a:rPr lang="en-GB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where </a:t>
            </a:r>
            <a:r>
              <a:rPr lang="en-GB" sz="16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lang="en-GB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a function of the input data size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</a:pPr>
            <a:r>
              <a:rPr lang="en-GB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romanLcPeriod"/>
            </a:pPr>
            <a:r>
              <a:rPr lang="en-GB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Linear complexity </a:t>
            </a:r>
            <a:r>
              <a:rPr lang="en-GB" sz="16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O(n)</a:t>
            </a:r>
            <a:r>
              <a:rPr lang="en-GB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– all elements are processed once (or constant number of times)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romanLcPeriod"/>
            </a:pPr>
            <a:r>
              <a:rPr lang="en-GB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Quadratic complexity </a:t>
            </a:r>
            <a:r>
              <a:rPr lang="en-GB" sz="16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baseline="30000" lang="en-GB" sz="16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6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GB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– each of the elements is processed </a:t>
            </a:r>
            <a:r>
              <a:rPr lang="en-GB" sz="16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GB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times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