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44" Type="http://schemas.openxmlformats.org/officeDocument/2006/relationships/font" Target="fonts/Lato-regular.fntdata"/><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46" Type="http://schemas.openxmlformats.org/officeDocument/2006/relationships/font" Target="fonts/Lato-italic.fntdata"/><Relationship Id="rId23" Type="http://schemas.openxmlformats.org/officeDocument/2006/relationships/slide" Target="slides/slide19.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La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125242f9e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5242f9e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125242f9e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242f9e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2be652ef08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e652ef08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73f7974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73f7974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25242f9e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5242f9e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125242f9e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5242f9e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125242f9e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5242f9e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125242f9e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5242f9e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2be652ef08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e652ef08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73f7974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73f7974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3f797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3f797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125242f9e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5242f9e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125242f9e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5242f9e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73f7974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73f7974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73f7974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73f7974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125242f9e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25242f9e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473f7974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473f7974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473f7974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73f7974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73f7974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73f7974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73f7974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73f7974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473f7974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473f7974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2205d131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05d13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125242f9eb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25242f9eb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73f79746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73f79746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73f7974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73f79746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73f79746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73f79746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125242f9e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5242f9e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125327f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25327f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be652ef08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e652ef08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3f7974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73f7974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25242f9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242f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125242f9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242f9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73f7974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73f7974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125242f9e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5242f9e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hackerearth.com/practice/algorithms/sorting/selection-sort/tutori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hackerearth.com/practice/algorithms/sorting/merge-sort/tutoria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hackerearth.com/practice/algorithms/sorting/heap-sort/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hackerearth.com/practice/algorithms/searching/binary-search/tutoria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sorting-algorithms.com/" TargetMode="External"/><Relationship Id="rId4" Type="http://schemas.openxmlformats.org/officeDocument/2006/relationships/hyperlink" Target="https://www.cs.usfca.edu/~galles/visualization/Algorithms.html" TargetMode="External"/><Relationship Id="rId5" Type="http://schemas.openxmlformats.org/officeDocument/2006/relationships/hyperlink" Target="https://visualgo.net/bn/sor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hackerearth.com/practice/algorithms/sorting/bubble-sort/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Structures and Algorithms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sorting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of bubble sort</a:t>
            </a:r>
            <a:endParaRPr/>
          </a:p>
        </p:txBody>
      </p:sp>
      <p:sp>
        <p:nvSpPr>
          <p:cNvPr id="307" name="Google Shape;307;p22"/>
          <p:cNvSpPr txBox="1"/>
          <p:nvPr>
            <p:ph idx="1" type="body"/>
          </p:nvPr>
        </p:nvSpPr>
        <p:spPr>
          <a:xfrm>
            <a:off x="1213175" y="986125"/>
            <a:ext cx="7619100" cy="3975000"/>
          </a:xfrm>
          <a:prstGeom prst="rect">
            <a:avLst/>
          </a:prstGeom>
        </p:spPr>
        <p:txBody>
          <a:bodyPr anchorCtr="0" anchor="t" bIns="91425" lIns="91425" spcFirstLastPara="1" rIns="91425" wrap="square" tIns="91425">
            <a:noAutofit/>
          </a:bodyPr>
          <a:lstStyle/>
          <a:p>
            <a:pPr indent="-317500" lvl="0" marL="342900" rtl="0" algn="l">
              <a:lnSpc>
                <a:spcPct val="100000"/>
              </a:lnSpc>
              <a:spcBef>
                <a:spcPts val="0"/>
              </a:spcBef>
              <a:spcAft>
                <a:spcPts val="0"/>
              </a:spcAft>
              <a:buSzPts val="1600"/>
              <a:buChar char="•"/>
            </a:pPr>
            <a:r>
              <a:rPr lang="en-GB" sz="1600"/>
              <a:t>for (outer = a.length - 1; outer &gt; 0; outer--) {</a:t>
            </a:r>
            <a:br>
              <a:rPr lang="en-GB" sz="1600"/>
            </a:br>
            <a:r>
              <a:rPr lang="en-GB" sz="1600"/>
              <a:t>   for (inner = 0; inner &lt; outer; inner++) { </a:t>
            </a:r>
            <a:br>
              <a:rPr lang="en-GB" sz="1600"/>
            </a:br>
            <a:r>
              <a:rPr lang="en-GB" sz="1600"/>
              <a:t>      if (a[inner] &gt; a[inner + 1]) { </a:t>
            </a:r>
            <a:br>
              <a:rPr lang="en-GB" sz="1600"/>
            </a:br>
            <a:r>
              <a:rPr lang="en-GB" sz="1600"/>
              <a:t>         // code for swap omitted</a:t>
            </a:r>
            <a:br>
              <a:rPr lang="en-GB" sz="1600"/>
            </a:br>
            <a:r>
              <a:rPr lang="en-GB" sz="1600"/>
              <a:t>      }</a:t>
            </a:r>
            <a:br>
              <a:rPr lang="en-GB" sz="1600"/>
            </a:br>
            <a:r>
              <a:rPr lang="en-GB" sz="1600"/>
              <a:t>   }</a:t>
            </a:r>
            <a:br>
              <a:rPr lang="en-GB" sz="1600"/>
            </a:br>
            <a:r>
              <a:rPr lang="en-GB" sz="1600"/>
              <a:t>}</a:t>
            </a:r>
            <a:endParaRPr sz="1600"/>
          </a:p>
          <a:p>
            <a:pPr indent="-317500" lvl="0" marL="342900" rtl="0" algn="l">
              <a:lnSpc>
                <a:spcPct val="100000"/>
              </a:lnSpc>
              <a:spcBef>
                <a:spcPts val="0"/>
              </a:spcBef>
              <a:spcAft>
                <a:spcPts val="0"/>
              </a:spcAft>
              <a:buSzPts val="1600"/>
              <a:buChar char="•"/>
            </a:pPr>
            <a:r>
              <a:rPr lang="en-GB" sz="1600"/>
              <a:t>Let n = a.length = size of the array</a:t>
            </a:r>
            <a:endParaRPr sz="1600"/>
          </a:p>
          <a:p>
            <a:pPr indent="-317500" lvl="0" marL="342900" rtl="0" algn="l">
              <a:lnSpc>
                <a:spcPct val="100000"/>
              </a:lnSpc>
              <a:spcBef>
                <a:spcPts val="0"/>
              </a:spcBef>
              <a:spcAft>
                <a:spcPts val="0"/>
              </a:spcAft>
              <a:buSzPts val="1600"/>
              <a:buChar char="•"/>
            </a:pPr>
            <a:r>
              <a:rPr lang="en-GB" sz="1600"/>
              <a:t>The outer loop is executed n-1 times (call it n, that’s close enough)</a:t>
            </a:r>
            <a:endParaRPr sz="1600"/>
          </a:p>
          <a:p>
            <a:pPr indent="-317500" lvl="0" marL="342900" rtl="0" algn="l">
              <a:lnSpc>
                <a:spcPct val="100000"/>
              </a:lnSpc>
              <a:spcBef>
                <a:spcPts val="0"/>
              </a:spcBef>
              <a:spcAft>
                <a:spcPts val="0"/>
              </a:spcAft>
              <a:buSzPts val="1600"/>
              <a:buChar char="•"/>
            </a:pPr>
            <a:r>
              <a:rPr lang="en-GB" sz="1600"/>
              <a:t>Each time the outer loop is executed, the inner loop is executed</a:t>
            </a:r>
            <a:endParaRPr sz="1600"/>
          </a:p>
          <a:p>
            <a:pPr indent="-234950" lvl="1" marL="742950" rtl="0" algn="l">
              <a:lnSpc>
                <a:spcPct val="100000"/>
              </a:lnSpc>
              <a:spcBef>
                <a:spcPts val="0"/>
              </a:spcBef>
              <a:spcAft>
                <a:spcPts val="0"/>
              </a:spcAft>
              <a:buSzPts val="1200"/>
              <a:buChar char="–"/>
            </a:pPr>
            <a:r>
              <a:rPr lang="en-GB" sz="1200"/>
              <a:t>Inner loop executes n-1 times at first, linearly dropping to  just once</a:t>
            </a:r>
            <a:endParaRPr sz="1200"/>
          </a:p>
          <a:p>
            <a:pPr indent="-234950" lvl="1" marL="742950" rtl="0" algn="l">
              <a:lnSpc>
                <a:spcPct val="100000"/>
              </a:lnSpc>
              <a:spcBef>
                <a:spcPts val="0"/>
              </a:spcBef>
              <a:spcAft>
                <a:spcPts val="0"/>
              </a:spcAft>
              <a:buSzPts val="1200"/>
              <a:buChar char="–"/>
            </a:pPr>
            <a:r>
              <a:rPr lang="en-GB" sz="1200"/>
              <a:t>On average, inner loop executes about n/2 times for each execution of the outer loop</a:t>
            </a:r>
            <a:endParaRPr sz="1200"/>
          </a:p>
          <a:p>
            <a:pPr indent="-234950" lvl="1" marL="742950" rtl="0" algn="l">
              <a:lnSpc>
                <a:spcPct val="100000"/>
              </a:lnSpc>
              <a:spcBef>
                <a:spcPts val="0"/>
              </a:spcBef>
              <a:spcAft>
                <a:spcPts val="0"/>
              </a:spcAft>
              <a:buSzPts val="1200"/>
              <a:buChar char="–"/>
            </a:pPr>
            <a:r>
              <a:rPr lang="en-GB" sz="1200"/>
              <a:t>In the inner loop, the comparison is always done (constant time), </a:t>
            </a:r>
            <a:br>
              <a:rPr lang="en-GB" sz="1200"/>
            </a:br>
            <a:r>
              <a:rPr lang="en-GB" sz="1200"/>
              <a:t>the swap might be done (also constant time)</a:t>
            </a:r>
            <a:endParaRPr sz="1200"/>
          </a:p>
          <a:p>
            <a:pPr indent="-317500" lvl="0" marL="342900" rtl="0" algn="l">
              <a:lnSpc>
                <a:spcPct val="100000"/>
              </a:lnSpc>
              <a:spcBef>
                <a:spcPts val="0"/>
              </a:spcBef>
              <a:spcAft>
                <a:spcPts val="0"/>
              </a:spcAft>
              <a:buSzPts val="1600"/>
              <a:buChar char="•"/>
            </a:pPr>
            <a:r>
              <a:rPr lang="en-GB" sz="1600"/>
              <a:t>Result is n * n/2 * k, that is, O(n</a:t>
            </a:r>
            <a:r>
              <a:rPr baseline="30000" lang="en-GB" sz="1600"/>
              <a:t>2</a:t>
            </a:r>
            <a:r>
              <a:rPr lang="en-GB" sz="1600"/>
              <a:t>/2 + k) = O(n</a:t>
            </a:r>
            <a:r>
              <a:rPr baseline="30000" lang="en-GB" sz="1600"/>
              <a:t>2</a:t>
            </a:r>
            <a:r>
              <a:rPr lang="en-GB" sz="1600"/>
              <a: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Loop invariants</a:t>
            </a:r>
            <a:endParaRPr/>
          </a:p>
        </p:txBody>
      </p:sp>
      <p:sp>
        <p:nvSpPr>
          <p:cNvPr id="313" name="Google Shape;313;p23"/>
          <p:cNvSpPr txBox="1"/>
          <p:nvPr>
            <p:ph idx="1" type="body"/>
          </p:nvPr>
        </p:nvSpPr>
        <p:spPr>
          <a:xfrm>
            <a:off x="1112925" y="1040725"/>
            <a:ext cx="7800300" cy="3769800"/>
          </a:xfrm>
          <a:prstGeom prst="rect">
            <a:avLst/>
          </a:prstGeom>
        </p:spPr>
        <p:txBody>
          <a:bodyPr anchorCtr="0" anchor="t" bIns="91425" lIns="91425" spcFirstLastPara="1" rIns="91425" wrap="square" tIns="91425">
            <a:noAutofit/>
          </a:bodyPr>
          <a:lstStyle/>
          <a:p>
            <a:pPr indent="-311150" lvl="0" marL="342900" rtl="0" algn="l">
              <a:spcBef>
                <a:spcPts val="0"/>
              </a:spcBef>
              <a:spcAft>
                <a:spcPts val="0"/>
              </a:spcAft>
              <a:buSzPts val="1900"/>
              <a:buChar char="•"/>
            </a:pPr>
            <a:r>
              <a:rPr lang="en-GB" sz="1900"/>
              <a:t>You run a loop in order to change things</a:t>
            </a:r>
            <a:endParaRPr sz="1900"/>
          </a:p>
          <a:p>
            <a:pPr indent="-311150" lvl="0" marL="342900" rtl="0" algn="l">
              <a:spcBef>
                <a:spcPts val="0"/>
              </a:spcBef>
              <a:spcAft>
                <a:spcPts val="0"/>
              </a:spcAft>
              <a:buSzPts val="1900"/>
              <a:buChar char="•"/>
            </a:pPr>
            <a:r>
              <a:rPr lang="en-GB" sz="1900"/>
              <a:t>Oddly enough, what is usually most important in understanding a loop is finding an invariant: that is,  a condition that doesn’t change</a:t>
            </a:r>
            <a:endParaRPr sz="1900"/>
          </a:p>
          <a:p>
            <a:pPr indent="-311150" lvl="0" marL="342900" rtl="0" algn="l">
              <a:spcBef>
                <a:spcPts val="0"/>
              </a:spcBef>
              <a:spcAft>
                <a:spcPts val="0"/>
              </a:spcAft>
              <a:buSzPts val="1900"/>
              <a:buChar char="•"/>
            </a:pPr>
            <a:r>
              <a:rPr lang="en-GB" sz="1900"/>
              <a:t>In bubble sort, we put the largest elements at the end, and once we put them there, we don’t move them again</a:t>
            </a:r>
            <a:endParaRPr sz="1900"/>
          </a:p>
          <a:p>
            <a:pPr indent="-266700" lvl="1" marL="742950" rtl="0" algn="l">
              <a:spcBef>
                <a:spcPts val="0"/>
              </a:spcBef>
              <a:spcAft>
                <a:spcPts val="0"/>
              </a:spcAft>
              <a:buSzPts val="1700"/>
              <a:buChar char="–"/>
            </a:pPr>
            <a:r>
              <a:rPr lang="en-GB" sz="1700"/>
              <a:t>The variable outer starts at the last index in the array and decreases to 0</a:t>
            </a:r>
            <a:endParaRPr sz="1700"/>
          </a:p>
          <a:p>
            <a:pPr indent="-266700" lvl="1" marL="742950" rtl="0" algn="l">
              <a:spcBef>
                <a:spcPts val="0"/>
              </a:spcBef>
              <a:spcAft>
                <a:spcPts val="0"/>
              </a:spcAft>
              <a:buSzPts val="1700"/>
              <a:buChar char="–"/>
            </a:pPr>
            <a:r>
              <a:rPr lang="en-GB" sz="1700"/>
              <a:t>Our invariant is: Every element to the right of outer is in the correct place</a:t>
            </a:r>
            <a:endParaRPr sz="1700"/>
          </a:p>
          <a:p>
            <a:pPr indent="-266700" lvl="1" marL="742950" rtl="0" algn="l">
              <a:spcBef>
                <a:spcPts val="0"/>
              </a:spcBef>
              <a:spcAft>
                <a:spcPts val="0"/>
              </a:spcAft>
              <a:buSzPts val="1700"/>
              <a:buChar char="–"/>
            </a:pPr>
            <a:r>
              <a:rPr lang="en-GB" sz="1700"/>
              <a:t>That is, for all j &gt; outer, if i &lt; j, then a[i] &lt;= a[j]</a:t>
            </a:r>
            <a:endParaRPr sz="1700"/>
          </a:p>
          <a:p>
            <a:pPr indent="-266700" lvl="1" marL="742950" rtl="0" algn="l">
              <a:spcBef>
                <a:spcPts val="0"/>
              </a:spcBef>
              <a:spcAft>
                <a:spcPts val="0"/>
              </a:spcAft>
              <a:buSzPts val="1700"/>
              <a:buChar char="–"/>
            </a:pPr>
            <a:r>
              <a:rPr lang="en-GB" sz="1700"/>
              <a:t>When this is combined with outer == 0, we know that all elements of the array are in the correct place</a:t>
            </a:r>
            <a:endParaRPr sz="1700"/>
          </a:p>
          <a:p>
            <a:pPr indent="0" lvl="0" marL="0" rtl="0" algn="l">
              <a:spcBef>
                <a:spcPts val="0"/>
              </a:spcBef>
              <a:spcAft>
                <a:spcPts val="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Selection sort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Selection sort</a:t>
            </a:r>
            <a:endParaRPr/>
          </a:p>
        </p:txBody>
      </p:sp>
      <p:sp>
        <p:nvSpPr>
          <p:cNvPr id="324" name="Google Shape;324;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Selection sort algorithm is based on the idea of finding the minimum or maximum element in an unsorted array and then putting it in its correct position in a sorted array.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GB" sz="1500" u="sng">
                <a:solidFill>
                  <a:schemeClr val="hlink"/>
                </a:solidFill>
                <a:hlinkClick r:id="rId3"/>
              </a:rPr>
              <a:t>https://www.hackerearth.com/practice/algorithms/sorting/selection-sort/tutorial/</a:t>
            </a:r>
            <a:r>
              <a:rPr lang="en-GB" sz="1500"/>
              <a:t>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Selection sort</a:t>
            </a:r>
            <a:endParaRPr/>
          </a:p>
        </p:txBody>
      </p:sp>
      <p:sp>
        <p:nvSpPr>
          <p:cNvPr id="330" name="Google Shape;330;p26"/>
          <p:cNvSpPr txBox="1"/>
          <p:nvPr>
            <p:ph idx="1" type="body"/>
          </p:nvPr>
        </p:nvSpPr>
        <p:spPr>
          <a:xfrm>
            <a:off x="1297500" y="1231225"/>
            <a:ext cx="7038900" cy="3247500"/>
          </a:xfrm>
          <a:prstGeom prst="rect">
            <a:avLst/>
          </a:prstGeom>
        </p:spPr>
        <p:txBody>
          <a:bodyPr anchorCtr="0" anchor="t" bIns="91425" lIns="91425" spcFirstLastPara="1" rIns="91425" wrap="square" tIns="91425">
            <a:noAutofit/>
          </a:bodyPr>
          <a:lstStyle/>
          <a:p>
            <a:pPr indent="-298450" lvl="0" marL="342900" rtl="0" algn="l">
              <a:spcBef>
                <a:spcPts val="0"/>
              </a:spcBef>
              <a:spcAft>
                <a:spcPts val="0"/>
              </a:spcAft>
              <a:buSzPts val="2100"/>
              <a:buChar char="•"/>
            </a:pPr>
            <a:r>
              <a:rPr lang="en-GB" sz="2100"/>
              <a:t>Given an array of length n,</a:t>
            </a:r>
            <a:endParaRPr sz="2100"/>
          </a:p>
          <a:p>
            <a:pPr indent="-241300" lvl="1" marL="742950" rtl="0" algn="l">
              <a:spcBef>
                <a:spcPts val="0"/>
              </a:spcBef>
              <a:spcAft>
                <a:spcPts val="0"/>
              </a:spcAft>
              <a:buSzPts val="1700"/>
              <a:buChar char="–"/>
            </a:pPr>
            <a:r>
              <a:rPr lang="en-GB" sz="1700"/>
              <a:t>Search elements 0 through n-1 and select the smallest</a:t>
            </a:r>
            <a:endParaRPr sz="1700"/>
          </a:p>
          <a:p>
            <a:pPr indent="-209550" lvl="2" marL="1143000" rtl="0" algn="l">
              <a:spcBef>
                <a:spcPts val="0"/>
              </a:spcBef>
              <a:spcAft>
                <a:spcPts val="0"/>
              </a:spcAft>
              <a:buSzPts val="1700"/>
              <a:buChar char="•"/>
            </a:pPr>
            <a:r>
              <a:rPr lang="en-GB" sz="1700"/>
              <a:t>Swap it with the element in location 0</a:t>
            </a:r>
            <a:endParaRPr sz="1700"/>
          </a:p>
          <a:p>
            <a:pPr indent="-241300" lvl="1" marL="742950" rtl="0" algn="l">
              <a:spcBef>
                <a:spcPts val="0"/>
              </a:spcBef>
              <a:spcAft>
                <a:spcPts val="0"/>
              </a:spcAft>
              <a:buSzPts val="1700"/>
              <a:buChar char="–"/>
            </a:pPr>
            <a:r>
              <a:rPr lang="en-GB" sz="1700"/>
              <a:t>Search elements 1 through n-1 and select the smallest</a:t>
            </a:r>
            <a:endParaRPr sz="1700"/>
          </a:p>
          <a:p>
            <a:pPr indent="-209550" lvl="2" marL="1143000" rtl="0" algn="l">
              <a:spcBef>
                <a:spcPts val="0"/>
              </a:spcBef>
              <a:spcAft>
                <a:spcPts val="0"/>
              </a:spcAft>
              <a:buSzPts val="1700"/>
              <a:buChar char="•"/>
            </a:pPr>
            <a:r>
              <a:rPr lang="en-GB" sz="1700"/>
              <a:t>Swap it with the element in location 1</a:t>
            </a:r>
            <a:endParaRPr sz="1700"/>
          </a:p>
          <a:p>
            <a:pPr indent="-241300" lvl="1" marL="742950" rtl="0" algn="l">
              <a:spcBef>
                <a:spcPts val="0"/>
              </a:spcBef>
              <a:spcAft>
                <a:spcPts val="0"/>
              </a:spcAft>
              <a:buSzPts val="1700"/>
              <a:buChar char="–"/>
            </a:pPr>
            <a:r>
              <a:rPr lang="en-GB" sz="1700"/>
              <a:t>Search elements 2 through n-1 and select the smallest</a:t>
            </a:r>
            <a:endParaRPr sz="1700"/>
          </a:p>
          <a:p>
            <a:pPr indent="-209550" lvl="2" marL="1143000" rtl="0" algn="l">
              <a:spcBef>
                <a:spcPts val="0"/>
              </a:spcBef>
              <a:spcAft>
                <a:spcPts val="0"/>
              </a:spcAft>
              <a:buSzPts val="1700"/>
              <a:buChar char="•"/>
            </a:pPr>
            <a:r>
              <a:rPr lang="en-GB" sz="1700"/>
              <a:t>Swap it with the element in location 2</a:t>
            </a:r>
            <a:endParaRPr sz="1700"/>
          </a:p>
          <a:p>
            <a:pPr indent="-241300" lvl="1" marL="742950" rtl="0" algn="l">
              <a:spcBef>
                <a:spcPts val="0"/>
              </a:spcBef>
              <a:spcAft>
                <a:spcPts val="0"/>
              </a:spcAft>
              <a:buSzPts val="1700"/>
              <a:buChar char="–"/>
            </a:pPr>
            <a:r>
              <a:rPr lang="en-GB" sz="1700"/>
              <a:t>Search elements 3 through n-1 and select the smallest</a:t>
            </a:r>
            <a:endParaRPr sz="1700"/>
          </a:p>
          <a:p>
            <a:pPr indent="-209550" lvl="2" marL="1143000" rtl="0" algn="l">
              <a:spcBef>
                <a:spcPts val="0"/>
              </a:spcBef>
              <a:spcAft>
                <a:spcPts val="0"/>
              </a:spcAft>
              <a:buSzPts val="1700"/>
              <a:buChar char="•"/>
            </a:pPr>
            <a:r>
              <a:rPr lang="en-GB" sz="1700"/>
              <a:t>Swap it with the element in location 3</a:t>
            </a:r>
            <a:endParaRPr sz="1700"/>
          </a:p>
          <a:p>
            <a:pPr indent="-241300" lvl="1" marL="742950" rtl="0" algn="l">
              <a:spcBef>
                <a:spcPts val="0"/>
              </a:spcBef>
              <a:spcAft>
                <a:spcPts val="0"/>
              </a:spcAft>
              <a:buSzPts val="1700"/>
              <a:buChar char="–"/>
            </a:pPr>
            <a:r>
              <a:rPr lang="en-GB" sz="1700"/>
              <a:t>Continue in this fashion until there’s nothing left to search</a:t>
            </a:r>
            <a:endParaRPr sz="1700"/>
          </a:p>
          <a:p>
            <a:pPr indent="0" lvl="0" marL="0" rtl="0" algn="l">
              <a:spcBef>
                <a:spcPts val="0"/>
              </a:spcBef>
              <a:spcAft>
                <a:spcPts val="0"/>
              </a:spcAft>
              <a:buNone/>
            </a:pPr>
            <a:r>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and analysis of selection sort</a:t>
            </a:r>
            <a:endParaRPr/>
          </a:p>
        </p:txBody>
      </p:sp>
      <p:sp>
        <p:nvSpPr>
          <p:cNvPr id="336" name="Google Shape;336;p27"/>
          <p:cNvSpPr txBox="1"/>
          <p:nvPr>
            <p:ph idx="1" type="body"/>
          </p:nvPr>
        </p:nvSpPr>
        <p:spPr>
          <a:xfrm>
            <a:off x="1247375" y="1071275"/>
            <a:ext cx="1752300" cy="3795300"/>
          </a:xfrm>
          <a:prstGeom prst="rect">
            <a:avLst/>
          </a:prstGeom>
          <a:solidFill>
            <a:srgbClr val="1C4587"/>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grpSp>
        <p:nvGrpSpPr>
          <p:cNvPr id="337" name="Google Shape;337;p27"/>
          <p:cNvGrpSpPr/>
          <p:nvPr/>
        </p:nvGrpSpPr>
        <p:grpSpPr>
          <a:xfrm>
            <a:off x="1379787" y="1190832"/>
            <a:ext cx="1470975" cy="3548464"/>
            <a:chOff x="912812" y="1900237"/>
            <a:chExt cx="1527175" cy="3662363"/>
          </a:xfrm>
        </p:grpSpPr>
        <p:grpSp>
          <p:nvGrpSpPr>
            <p:cNvPr id="338" name="Google Shape;338;p27"/>
            <p:cNvGrpSpPr/>
            <p:nvPr/>
          </p:nvGrpSpPr>
          <p:grpSpPr>
            <a:xfrm>
              <a:off x="912812" y="1900237"/>
              <a:ext cx="1525587" cy="306388"/>
              <a:chOff x="912812" y="1900237"/>
              <a:chExt cx="1525587" cy="306388"/>
            </a:xfrm>
          </p:grpSpPr>
          <p:sp>
            <p:nvSpPr>
              <p:cNvPr id="339" name="Google Shape;339;p27"/>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7</a:t>
                </a:r>
                <a:endParaRPr/>
              </a:p>
            </p:txBody>
          </p:sp>
          <p:sp>
            <p:nvSpPr>
              <p:cNvPr id="340" name="Google Shape;340;p27"/>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341" name="Google Shape;341;p27"/>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8</a:t>
                </a:r>
                <a:endParaRPr/>
              </a:p>
            </p:txBody>
          </p:sp>
          <p:sp>
            <p:nvSpPr>
              <p:cNvPr id="342" name="Google Shape;342;p27"/>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343" name="Google Shape;343;p27"/>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grpSp>
        <p:cxnSp>
          <p:nvCxnSpPr>
            <p:cNvPr id="344" name="Google Shape;344;p27"/>
            <p:cNvCxnSpPr/>
            <p:nvPr/>
          </p:nvCxnSpPr>
          <p:spPr>
            <a:xfrm rot="10800000">
              <a:off x="1066800" y="22098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45" name="Google Shape;345;p27"/>
            <p:cNvCxnSpPr/>
            <p:nvPr/>
          </p:nvCxnSpPr>
          <p:spPr>
            <a:xfrm rot="10800000">
              <a:off x="1371600" y="22098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46" name="Google Shape;346;p27"/>
            <p:cNvCxnSpPr/>
            <p:nvPr/>
          </p:nvCxnSpPr>
          <p:spPr>
            <a:xfrm rot="10800000">
              <a:off x="1676400" y="22098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47" name="Google Shape;347;p27"/>
            <p:cNvCxnSpPr/>
            <p:nvPr/>
          </p:nvCxnSpPr>
          <p:spPr>
            <a:xfrm rot="10800000">
              <a:off x="1981200" y="22098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48" name="Google Shape;348;p27"/>
            <p:cNvCxnSpPr/>
            <p:nvPr/>
          </p:nvCxnSpPr>
          <p:spPr>
            <a:xfrm rot="10800000">
              <a:off x="2286000" y="2209800"/>
              <a:ext cx="0" cy="304800"/>
            </a:xfrm>
            <a:prstGeom prst="straightConnector1">
              <a:avLst/>
            </a:prstGeom>
            <a:noFill/>
            <a:ln cap="flat" cmpd="sng" w="15875">
              <a:solidFill>
                <a:srgbClr val="00BFFF"/>
              </a:solidFill>
              <a:prstDash val="solid"/>
              <a:miter lim="8000"/>
              <a:headEnd len="sm" w="sm" type="none"/>
              <a:tailEnd len="sm" w="sm" type="stealth"/>
            </a:ln>
          </p:spPr>
        </p:cxnSp>
        <p:grpSp>
          <p:nvGrpSpPr>
            <p:cNvPr id="349" name="Google Shape;349;p27"/>
            <p:cNvGrpSpPr/>
            <p:nvPr/>
          </p:nvGrpSpPr>
          <p:grpSpPr>
            <a:xfrm>
              <a:off x="914400" y="2209800"/>
              <a:ext cx="1525587" cy="838200"/>
              <a:chOff x="914400" y="2209800"/>
              <a:chExt cx="1525587" cy="838200"/>
            </a:xfrm>
          </p:grpSpPr>
          <p:grpSp>
            <p:nvGrpSpPr>
              <p:cNvPr id="350" name="Google Shape;350;p27"/>
              <p:cNvGrpSpPr/>
              <p:nvPr/>
            </p:nvGrpSpPr>
            <p:grpSpPr>
              <a:xfrm>
                <a:off x="914400" y="2741612"/>
                <a:ext cx="1525587" cy="306388"/>
                <a:chOff x="912812" y="1900237"/>
                <a:chExt cx="1525587" cy="306388"/>
              </a:xfrm>
            </p:grpSpPr>
            <p:sp>
              <p:nvSpPr>
                <p:cNvPr id="351" name="Google Shape;351;p27"/>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2</a:t>
                  </a:r>
                  <a:endParaRPr/>
                </a:p>
              </p:txBody>
            </p:sp>
            <p:sp>
              <p:nvSpPr>
                <p:cNvPr id="352" name="Google Shape;352;p27"/>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7</a:t>
                  </a:r>
                  <a:endParaRPr/>
                </a:p>
              </p:txBody>
            </p:sp>
            <p:sp>
              <p:nvSpPr>
                <p:cNvPr id="353" name="Google Shape;353;p27"/>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8</a:t>
                  </a:r>
                  <a:endParaRPr/>
                </a:p>
              </p:txBody>
            </p:sp>
            <p:sp>
              <p:nvSpPr>
                <p:cNvPr id="354" name="Google Shape;354;p27"/>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355" name="Google Shape;355;p27"/>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grpSp>
          <p:cxnSp>
            <p:nvCxnSpPr>
              <p:cNvPr id="356" name="Google Shape;356;p27"/>
              <p:cNvCxnSpPr/>
              <p:nvPr/>
            </p:nvCxnSpPr>
            <p:spPr>
              <a:xfrm>
                <a:off x="1066800" y="2209800"/>
                <a:ext cx="304800" cy="533400"/>
              </a:xfrm>
              <a:prstGeom prst="straightConnector1">
                <a:avLst/>
              </a:prstGeom>
              <a:noFill/>
              <a:ln cap="flat" cmpd="sng" w="15875">
                <a:solidFill>
                  <a:srgbClr val="FFFFFF"/>
                </a:solidFill>
                <a:prstDash val="solid"/>
                <a:miter lim="8000"/>
                <a:headEnd len="sm" w="sm" type="none"/>
                <a:tailEnd len="sm" w="sm" type="stealth"/>
              </a:ln>
            </p:spPr>
          </p:cxnSp>
          <p:cxnSp>
            <p:nvCxnSpPr>
              <p:cNvPr id="357" name="Google Shape;357;p27"/>
              <p:cNvCxnSpPr/>
              <p:nvPr/>
            </p:nvCxnSpPr>
            <p:spPr>
              <a:xfrm flipH="1">
                <a:off x="1066800" y="2209800"/>
                <a:ext cx="304800" cy="533400"/>
              </a:xfrm>
              <a:prstGeom prst="straightConnector1">
                <a:avLst/>
              </a:prstGeom>
              <a:noFill/>
              <a:ln cap="flat" cmpd="sng" w="15875">
                <a:solidFill>
                  <a:srgbClr val="FFFFFF"/>
                </a:solidFill>
                <a:prstDash val="solid"/>
                <a:miter lim="8000"/>
                <a:headEnd len="sm" w="sm" type="none"/>
                <a:tailEnd len="sm" w="sm" type="stealth"/>
              </a:ln>
            </p:spPr>
          </p:cxnSp>
        </p:grpSp>
        <p:cxnSp>
          <p:nvCxnSpPr>
            <p:cNvPr id="358" name="Google Shape;358;p27"/>
            <p:cNvCxnSpPr/>
            <p:nvPr/>
          </p:nvCxnSpPr>
          <p:spPr>
            <a:xfrm rot="10800000">
              <a:off x="1373187" y="30480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59" name="Google Shape;359;p27"/>
            <p:cNvCxnSpPr/>
            <p:nvPr/>
          </p:nvCxnSpPr>
          <p:spPr>
            <a:xfrm rot="10800000">
              <a:off x="1677987" y="30480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60" name="Google Shape;360;p27"/>
            <p:cNvCxnSpPr/>
            <p:nvPr/>
          </p:nvCxnSpPr>
          <p:spPr>
            <a:xfrm rot="10800000">
              <a:off x="1982787" y="30480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61" name="Google Shape;361;p27"/>
            <p:cNvCxnSpPr/>
            <p:nvPr/>
          </p:nvCxnSpPr>
          <p:spPr>
            <a:xfrm rot="10800000">
              <a:off x="2287587" y="3048000"/>
              <a:ext cx="0" cy="304800"/>
            </a:xfrm>
            <a:prstGeom prst="straightConnector1">
              <a:avLst/>
            </a:prstGeom>
            <a:noFill/>
            <a:ln cap="flat" cmpd="sng" w="15875">
              <a:solidFill>
                <a:srgbClr val="00BFFF"/>
              </a:solidFill>
              <a:prstDash val="solid"/>
              <a:miter lim="8000"/>
              <a:headEnd len="sm" w="sm" type="none"/>
              <a:tailEnd len="sm" w="sm" type="stealth"/>
            </a:ln>
          </p:spPr>
        </p:cxnSp>
        <p:grpSp>
          <p:nvGrpSpPr>
            <p:cNvPr id="362" name="Google Shape;362;p27"/>
            <p:cNvGrpSpPr/>
            <p:nvPr/>
          </p:nvGrpSpPr>
          <p:grpSpPr>
            <a:xfrm>
              <a:off x="914400" y="3048000"/>
              <a:ext cx="1525587" cy="838200"/>
              <a:chOff x="914400" y="3048000"/>
              <a:chExt cx="1525587" cy="838200"/>
            </a:xfrm>
          </p:grpSpPr>
          <p:grpSp>
            <p:nvGrpSpPr>
              <p:cNvPr id="363" name="Google Shape;363;p27"/>
              <p:cNvGrpSpPr/>
              <p:nvPr/>
            </p:nvGrpSpPr>
            <p:grpSpPr>
              <a:xfrm>
                <a:off x="914400" y="3579812"/>
                <a:ext cx="1525587" cy="306388"/>
                <a:chOff x="912812" y="1900237"/>
                <a:chExt cx="1525587" cy="306388"/>
              </a:xfrm>
            </p:grpSpPr>
            <p:sp>
              <p:nvSpPr>
                <p:cNvPr id="364" name="Google Shape;364;p27"/>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2</a:t>
                  </a:r>
                  <a:endParaRPr/>
                </a:p>
              </p:txBody>
            </p:sp>
            <p:sp>
              <p:nvSpPr>
                <p:cNvPr id="365" name="Google Shape;365;p27"/>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4</a:t>
                  </a:r>
                  <a:endParaRPr/>
                </a:p>
              </p:txBody>
            </p:sp>
            <p:sp>
              <p:nvSpPr>
                <p:cNvPr id="366" name="Google Shape;366;p27"/>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8</a:t>
                  </a:r>
                  <a:endParaRPr/>
                </a:p>
              </p:txBody>
            </p:sp>
            <p:sp>
              <p:nvSpPr>
                <p:cNvPr id="367" name="Google Shape;367;p27"/>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368" name="Google Shape;368;p27"/>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7</a:t>
                  </a:r>
                  <a:endParaRPr/>
                </a:p>
              </p:txBody>
            </p:sp>
          </p:grpSp>
          <p:cxnSp>
            <p:nvCxnSpPr>
              <p:cNvPr id="369" name="Google Shape;369;p27"/>
              <p:cNvCxnSpPr/>
              <p:nvPr/>
            </p:nvCxnSpPr>
            <p:spPr>
              <a:xfrm flipH="1">
                <a:off x="1371600" y="3048000"/>
                <a:ext cx="914400" cy="533400"/>
              </a:xfrm>
              <a:prstGeom prst="straightConnector1">
                <a:avLst/>
              </a:prstGeom>
              <a:noFill/>
              <a:ln cap="flat" cmpd="sng" w="15875">
                <a:solidFill>
                  <a:srgbClr val="FFFFFF"/>
                </a:solidFill>
                <a:prstDash val="solid"/>
                <a:miter lim="8000"/>
                <a:headEnd len="sm" w="sm" type="none"/>
                <a:tailEnd len="sm" w="sm" type="stealth"/>
              </a:ln>
            </p:spPr>
          </p:cxnSp>
          <p:cxnSp>
            <p:nvCxnSpPr>
              <p:cNvPr id="370" name="Google Shape;370;p27"/>
              <p:cNvCxnSpPr/>
              <p:nvPr/>
            </p:nvCxnSpPr>
            <p:spPr>
              <a:xfrm>
                <a:off x="1371600" y="3048000"/>
                <a:ext cx="914400" cy="533400"/>
              </a:xfrm>
              <a:prstGeom prst="straightConnector1">
                <a:avLst/>
              </a:prstGeom>
              <a:noFill/>
              <a:ln cap="flat" cmpd="sng" w="15875">
                <a:solidFill>
                  <a:srgbClr val="FFFFFF"/>
                </a:solidFill>
                <a:prstDash val="solid"/>
                <a:miter lim="8000"/>
                <a:headEnd len="sm" w="sm" type="none"/>
                <a:tailEnd len="sm" w="sm" type="stealth"/>
              </a:ln>
            </p:spPr>
          </p:cxnSp>
        </p:grpSp>
        <p:cxnSp>
          <p:nvCxnSpPr>
            <p:cNvPr id="371" name="Google Shape;371;p27"/>
            <p:cNvCxnSpPr/>
            <p:nvPr/>
          </p:nvCxnSpPr>
          <p:spPr>
            <a:xfrm rot="10800000">
              <a:off x="1676400" y="38862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72" name="Google Shape;372;p27"/>
            <p:cNvCxnSpPr/>
            <p:nvPr/>
          </p:nvCxnSpPr>
          <p:spPr>
            <a:xfrm rot="10800000">
              <a:off x="1981200" y="38862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73" name="Google Shape;373;p27"/>
            <p:cNvCxnSpPr/>
            <p:nvPr/>
          </p:nvCxnSpPr>
          <p:spPr>
            <a:xfrm rot="10800000">
              <a:off x="2286000" y="3886200"/>
              <a:ext cx="0" cy="304800"/>
            </a:xfrm>
            <a:prstGeom prst="straightConnector1">
              <a:avLst/>
            </a:prstGeom>
            <a:noFill/>
            <a:ln cap="flat" cmpd="sng" w="15875">
              <a:solidFill>
                <a:srgbClr val="00BFFF"/>
              </a:solidFill>
              <a:prstDash val="solid"/>
              <a:miter lim="8000"/>
              <a:headEnd len="sm" w="sm" type="none"/>
              <a:tailEnd len="sm" w="sm" type="stealth"/>
            </a:ln>
          </p:spPr>
        </p:cxnSp>
        <p:grpSp>
          <p:nvGrpSpPr>
            <p:cNvPr id="374" name="Google Shape;374;p27"/>
            <p:cNvGrpSpPr/>
            <p:nvPr/>
          </p:nvGrpSpPr>
          <p:grpSpPr>
            <a:xfrm>
              <a:off x="914400" y="3886200"/>
              <a:ext cx="1525587" cy="838200"/>
              <a:chOff x="914400" y="3886200"/>
              <a:chExt cx="1525587" cy="838200"/>
            </a:xfrm>
          </p:grpSpPr>
          <p:grpSp>
            <p:nvGrpSpPr>
              <p:cNvPr id="375" name="Google Shape;375;p27"/>
              <p:cNvGrpSpPr/>
              <p:nvPr/>
            </p:nvGrpSpPr>
            <p:grpSpPr>
              <a:xfrm>
                <a:off x="914400" y="4418012"/>
                <a:ext cx="1525587" cy="306388"/>
                <a:chOff x="912812" y="1900237"/>
                <a:chExt cx="1525587" cy="306388"/>
              </a:xfrm>
            </p:grpSpPr>
            <p:sp>
              <p:nvSpPr>
                <p:cNvPr id="376" name="Google Shape;376;p27"/>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2</a:t>
                  </a:r>
                  <a:endParaRPr/>
                </a:p>
              </p:txBody>
            </p:sp>
            <p:sp>
              <p:nvSpPr>
                <p:cNvPr id="377" name="Google Shape;377;p27"/>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4</a:t>
                  </a:r>
                  <a:endParaRPr/>
                </a:p>
              </p:txBody>
            </p:sp>
            <p:sp>
              <p:nvSpPr>
                <p:cNvPr id="378" name="Google Shape;378;p27"/>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5</a:t>
                  </a:r>
                  <a:endParaRPr/>
                </a:p>
              </p:txBody>
            </p:sp>
            <p:sp>
              <p:nvSpPr>
                <p:cNvPr id="379" name="Google Shape;379;p27"/>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8</a:t>
                  </a:r>
                  <a:endParaRPr/>
                </a:p>
              </p:txBody>
            </p:sp>
            <p:sp>
              <p:nvSpPr>
                <p:cNvPr id="380" name="Google Shape;380;p27"/>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7</a:t>
                  </a:r>
                  <a:endParaRPr/>
                </a:p>
              </p:txBody>
            </p:sp>
          </p:grpSp>
          <p:cxnSp>
            <p:nvCxnSpPr>
              <p:cNvPr id="381" name="Google Shape;381;p27"/>
              <p:cNvCxnSpPr/>
              <p:nvPr/>
            </p:nvCxnSpPr>
            <p:spPr>
              <a:xfrm flipH="1">
                <a:off x="1676400" y="3886200"/>
                <a:ext cx="304800" cy="533400"/>
              </a:xfrm>
              <a:prstGeom prst="straightConnector1">
                <a:avLst/>
              </a:prstGeom>
              <a:noFill/>
              <a:ln cap="flat" cmpd="sng" w="15875">
                <a:solidFill>
                  <a:srgbClr val="FFFFFF"/>
                </a:solidFill>
                <a:prstDash val="solid"/>
                <a:miter lim="8000"/>
                <a:headEnd len="sm" w="sm" type="none"/>
                <a:tailEnd len="sm" w="sm" type="stealth"/>
              </a:ln>
            </p:spPr>
          </p:cxnSp>
          <p:cxnSp>
            <p:nvCxnSpPr>
              <p:cNvPr id="382" name="Google Shape;382;p27"/>
              <p:cNvCxnSpPr/>
              <p:nvPr/>
            </p:nvCxnSpPr>
            <p:spPr>
              <a:xfrm>
                <a:off x="1676400" y="3886200"/>
                <a:ext cx="304800" cy="533400"/>
              </a:xfrm>
              <a:prstGeom prst="straightConnector1">
                <a:avLst/>
              </a:prstGeom>
              <a:noFill/>
              <a:ln cap="flat" cmpd="sng" w="15875">
                <a:solidFill>
                  <a:srgbClr val="FFFFFF"/>
                </a:solidFill>
                <a:prstDash val="solid"/>
                <a:miter lim="8000"/>
                <a:headEnd len="sm" w="sm" type="none"/>
                <a:tailEnd len="sm" w="sm" type="stealth"/>
              </a:ln>
            </p:spPr>
          </p:cxnSp>
        </p:grpSp>
        <p:grpSp>
          <p:nvGrpSpPr>
            <p:cNvPr id="383" name="Google Shape;383;p27"/>
            <p:cNvGrpSpPr/>
            <p:nvPr/>
          </p:nvGrpSpPr>
          <p:grpSpPr>
            <a:xfrm>
              <a:off x="914400" y="4724400"/>
              <a:ext cx="1525587" cy="838200"/>
              <a:chOff x="914400" y="4724400"/>
              <a:chExt cx="1525587" cy="838200"/>
            </a:xfrm>
          </p:grpSpPr>
          <p:grpSp>
            <p:nvGrpSpPr>
              <p:cNvPr id="384" name="Google Shape;384;p27"/>
              <p:cNvGrpSpPr/>
              <p:nvPr/>
            </p:nvGrpSpPr>
            <p:grpSpPr>
              <a:xfrm>
                <a:off x="914400" y="5256212"/>
                <a:ext cx="1525587" cy="306388"/>
                <a:chOff x="912812" y="1900237"/>
                <a:chExt cx="1525587" cy="306388"/>
              </a:xfrm>
            </p:grpSpPr>
            <p:sp>
              <p:nvSpPr>
                <p:cNvPr id="385" name="Google Shape;385;p27"/>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2</a:t>
                  </a:r>
                  <a:endParaRPr/>
                </a:p>
              </p:txBody>
            </p:sp>
            <p:sp>
              <p:nvSpPr>
                <p:cNvPr id="386" name="Google Shape;386;p27"/>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4</a:t>
                  </a:r>
                  <a:endParaRPr/>
                </a:p>
              </p:txBody>
            </p:sp>
            <p:sp>
              <p:nvSpPr>
                <p:cNvPr id="387" name="Google Shape;387;p27"/>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5</a:t>
                  </a:r>
                  <a:endParaRPr/>
                </a:p>
              </p:txBody>
            </p:sp>
            <p:sp>
              <p:nvSpPr>
                <p:cNvPr id="388" name="Google Shape;388;p27"/>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389" name="Google Shape;389;p27"/>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8</a:t>
                  </a:r>
                  <a:endParaRPr/>
                </a:p>
              </p:txBody>
            </p:sp>
          </p:grpSp>
          <p:cxnSp>
            <p:nvCxnSpPr>
              <p:cNvPr id="390" name="Google Shape;390;p27"/>
              <p:cNvCxnSpPr/>
              <p:nvPr/>
            </p:nvCxnSpPr>
            <p:spPr>
              <a:xfrm flipH="1">
                <a:off x="1981200" y="4724400"/>
                <a:ext cx="304800" cy="533400"/>
              </a:xfrm>
              <a:prstGeom prst="straightConnector1">
                <a:avLst/>
              </a:prstGeom>
              <a:noFill/>
              <a:ln cap="flat" cmpd="sng" w="15875">
                <a:solidFill>
                  <a:srgbClr val="FFFFFF"/>
                </a:solidFill>
                <a:prstDash val="solid"/>
                <a:miter lim="8000"/>
                <a:headEnd len="sm" w="sm" type="none"/>
                <a:tailEnd len="sm" w="sm" type="stealth"/>
              </a:ln>
            </p:spPr>
          </p:cxnSp>
          <p:cxnSp>
            <p:nvCxnSpPr>
              <p:cNvPr id="391" name="Google Shape;391;p27"/>
              <p:cNvCxnSpPr/>
              <p:nvPr/>
            </p:nvCxnSpPr>
            <p:spPr>
              <a:xfrm>
                <a:off x="1981200" y="4724400"/>
                <a:ext cx="304800" cy="533400"/>
              </a:xfrm>
              <a:prstGeom prst="straightConnector1">
                <a:avLst/>
              </a:prstGeom>
              <a:noFill/>
              <a:ln cap="flat" cmpd="sng" w="15875">
                <a:solidFill>
                  <a:srgbClr val="FFFFFF"/>
                </a:solidFill>
                <a:prstDash val="solid"/>
                <a:miter lim="8000"/>
                <a:headEnd len="sm" w="sm" type="none"/>
                <a:tailEnd len="sm" w="sm" type="stealth"/>
              </a:ln>
            </p:spPr>
          </p:cxnSp>
        </p:grpSp>
        <p:cxnSp>
          <p:nvCxnSpPr>
            <p:cNvPr id="392" name="Google Shape;392;p27"/>
            <p:cNvCxnSpPr/>
            <p:nvPr/>
          </p:nvCxnSpPr>
          <p:spPr>
            <a:xfrm rot="10800000">
              <a:off x="1981200" y="4724400"/>
              <a:ext cx="0" cy="304800"/>
            </a:xfrm>
            <a:prstGeom prst="straightConnector1">
              <a:avLst/>
            </a:prstGeom>
            <a:noFill/>
            <a:ln cap="flat" cmpd="sng" w="15875">
              <a:solidFill>
                <a:srgbClr val="00BFFF"/>
              </a:solidFill>
              <a:prstDash val="solid"/>
              <a:miter lim="8000"/>
              <a:headEnd len="sm" w="sm" type="none"/>
              <a:tailEnd len="sm" w="sm" type="stealth"/>
            </a:ln>
          </p:spPr>
        </p:cxnSp>
        <p:cxnSp>
          <p:nvCxnSpPr>
            <p:cNvPr id="393" name="Google Shape;393;p27"/>
            <p:cNvCxnSpPr/>
            <p:nvPr/>
          </p:nvCxnSpPr>
          <p:spPr>
            <a:xfrm rot="10800000">
              <a:off x="2286000" y="4724400"/>
              <a:ext cx="0" cy="304800"/>
            </a:xfrm>
            <a:prstGeom prst="straightConnector1">
              <a:avLst/>
            </a:prstGeom>
            <a:noFill/>
            <a:ln cap="flat" cmpd="sng" w="15875">
              <a:solidFill>
                <a:srgbClr val="00BFFF"/>
              </a:solidFill>
              <a:prstDash val="solid"/>
              <a:miter lim="8000"/>
              <a:headEnd len="sm" w="sm" type="none"/>
              <a:tailEnd len="sm" w="sm" type="stealth"/>
            </a:ln>
          </p:spPr>
        </p:cxnSp>
      </p:grpSp>
      <p:sp>
        <p:nvSpPr>
          <p:cNvPr id="394" name="Google Shape;394;p27"/>
          <p:cNvSpPr txBox="1"/>
          <p:nvPr>
            <p:ph idx="1" type="body"/>
          </p:nvPr>
        </p:nvSpPr>
        <p:spPr>
          <a:xfrm>
            <a:off x="3178350" y="1071275"/>
            <a:ext cx="5653800" cy="3795300"/>
          </a:xfrm>
          <a:prstGeom prst="rect">
            <a:avLst/>
          </a:prstGeom>
        </p:spPr>
        <p:txBody>
          <a:bodyPr anchorCtr="0" anchor="t" bIns="91425" lIns="91425" spcFirstLastPara="1" rIns="91425" wrap="square" tIns="91425">
            <a:noAutofit/>
          </a:bodyPr>
          <a:lstStyle/>
          <a:p>
            <a:pPr indent="-247650" lvl="0" marL="342900" rtl="0" algn="l">
              <a:spcBef>
                <a:spcPts val="0"/>
              </a:spcBef>
              <a:spcAft>
                <a:spcPts val="0"/>
              </a:spcAft>
              <a:buSzPts val="1300"/>
              <a:buChar char="•"/>
            </a:pPr>
            <a:r>
              <a:rPr lang="en-GB"/>
              <a:t>The selection sort might swap an array element with itself--this is harmless, and not worth checking for</a:t>
            </a:r>
            <a:endParaRPr/>
          </a:p>
          <a:p>
            <a:pPr indent="-247650" lvl="0" marL="342900" rtl="0" algn="l">
              <a:spcBef>
                <a:spcPts val="1600"/>
              </a:spcBef>
              <a:spcAft>
                <a:spcPts val="0"/>
              </a:spcAft>
              <a:buSzPts val="1300"/>
              <a:buChar char="•"/>
            </a:pPr>
            <a:r>
              <a:rPr lang="en-GB"/>
              <a:t>Analysis:</a:t>
            </a:r>
            <a:endParaRPr/>
          </a:p>
          <a:p>
            <a:pPr indent="-203200" lvl="1" marL="742950" rtl="0" algn="l">
              <a:spcBef>
                <a:spcPts val="1600"/>
              </a:spcBef>
              <a:spcAft>
                <a:spcPts val="0"/>
              </a:spcAft>
              <a:buSzPts val="1100"/>
              <a:buChar char="–"/>
            </a:pPr>
            <a:r>
              <a:rPr lang="en-GB"/>
              <a:t>The outer loop executes n-1 times</a:t>
            </a:r>
            <a:endParaRPr/>
          </a:p>
          <a:p>
            <a:pPr indent="-203200" lvl="1" marL="742950" rtl="0" algn="l">
              <a:spcBef>
                <a:spcPts val="1600"/>
              </a:spcBef>
              <a:spcAft>
                <a:spcPts val="0"/>
              </a:spcAft>
              <a:buSzPts val="1100"/>
              <a:buChar char="–"/>
            </a:pPr>
            <a:r>
              <a:rPr lang="en-GB"/>
              <a:t>The inner loop executes about n/2 times on average (from n to 2 times)</a:t>
            </a:r>
            <a:endParaRPr/>
          </a:p>
          <a:p>
            <a:pPr indent="-203200" lvl="1" marL="742950" rtl="0" algn="l">
              <a:spcBef>
                <a:spcPts val="1600"/>
              </a:spcBef>
              <a:spcAft>
                <a:spcPts val="0"/>
              </a:spcAft>
              <a:buSzPts val="1100"/>
              <a:buChar char="–"/>
            </a:pPr>
            <a:r>
              <a:rPr lang="en-GB"/>
              <a:t>Work done in the inner loop is constant (swap two array elements)</a:t>
            </a:r>
            <a:endParaRPr/>
          </a:p>
          <a:p>
            <a:pPr indent="-203200" lvl="1" marL="742950" rtl="0" algn="l">
              <a:spcBef>
                <a:spcPts val="1600"/>
              </a:spcBef>
              <a:spcAft>
                <a:spcPts val="0"/>
              </a:spcAft>
              <a:buSzPts val="1100"/>
              <a:buChar char="–"/>
            </a:pPr>
            <a:r>
              <a:rPr lang="en-GB"/>
              <a:t>Time required is roughly (n-1)*(n/2)</a:t>
            </a:r>
            <a:endParaRPr/>
          </a:p>
          <a:p>
            <a:pPr indent="-203200" lvl="1" marL="742950" rtl="0" algn="l">
              <a:spcBef>
                <a:spcPts val="1600"/>
              </a:spcBef>
              <a:spcAft>
                <a:spcPts val="0"/>
              </a:spcAft>
              <a:buSzPts val="1100"/>
              <a:buChar char="–"/>
            </a:pPr>
            <a:r>
              <a:rPr lang="en-GB"/>
              <a:t>You should recognize this as O(n</a:t>
            </a:r>
            <a:r>
              <a:rPr baseline="30000" lang="en-GB"/>
              <a:t>2</a:t>
            </a: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1297500" y="393750"/>
            <a:ext cx="70389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for selection sort</a:t>
            </a:r>
            <a:endParaRPr/>
          </a:p>
        </p:txBody>
      </p:sp>
      <p:sp>
        <p:nvSpPr>
          <p:cNvPr id="400" name="Google Shape;400;p28"/>
          <p:cNvSpPr txBox="1"/>
          <p:nvPr>
            <p:ph idx="1" type="body"/>
          </p:nvPr>
        </p:nvSpPr>
        <p:spPr>
          <a:xfrm>
            <a:off x="1297500" y="915200"/>
            <a:ext cx="7534800" cy="40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FFFF7F"/>
              </a:buClr>
              <a:buFont typeface="Trebuchet MS"/>
              <a:buNone/>
            </a:pPr>
            <a:r>
              <a:rPr lang="en-GB" sz="1300"/>
              <a:t>public static void selectionSort(int[] a) {</a:t>
            </a:r>
            <a:br>
              <a:rPr lang="en-GB" sz="1300"/>
            </a:br>
            <a:r>
              <a:rPr lang="en-GB" sz="1300"/>
              <a:t>    int outer, inner, min;</a:t>
            </a:r>
            <a:br>
              <a:rPr lang="en-GB" sz="1300"/>
            </a:br>
            <a:r>
              <a:rPr lang="en-GB" sz="1300"/>
              <a:t>    for (outer = 0; outer &lt; a.length - 1; outer++) { // outer counts down</a:t>
            </a:r>
            <a:br>
              <a:rPr lang="en-GB" sz="1300"/>
            </a:br>
            <a:r>
              <a:rPr lang="en-GB" sz="1300"/>
              <a:t>        min = outer;</a:t>
            </a:r>
            <a:br>
              <a:rPr lang="en-GB" sz="1300"/>
            </a:br>
            <a:r>
              <a:rPr lang="en-GB" sz="1300"/>
              <a:t>        for (inner = outer + 1; inner &lt; a.length; inner++) {</a:t>
            </a:r>
            <a:br>
              <a:rPr lang="en-GB" sz="1300"/>
            </a:br>
            <a:r>
              <a:rPr lang="en-GB" sz="1300"/>
              <a:t>            if (a[inner] &lt; a[min]) {</a:t>
            </a:r>
            <a:br>
              <a:rPr lang="en-GB" sz="1300"/>
            </a:br>
            <a:r>
              <a:rPr lang="en-GB" sz="1300"/>
              <a:t>                min = inner;</a:t>
            </a:r>
            <a:br>
              <a:rPr lang="en-GB" sz="1300"/>
            </a:br>
            <a:r>
              <a:rPr lang="en-GB" sz="1300"/>
              <a:t>            }</a:t>
            </a:r>
            <a:br>
              <a:rPr lang="en-GB" sz="1300"/>
            </a:br>
            <a:r>
              <a:rPr lang="en-GB" sz="1300"/>
              <a:t>            // Invariant: for all i, if outer &lt;= i &lt;= inner, then a[min] &lt;= a[i] </a:t>
            </a:r>
            <a:br>
              <a:rPr lang="en-GB" sz="1300"/>
            </a:br>
            <a:r>
              <a:rPr lang="en-GB" sz="1300"/>
              <a:t>        }</a:t>
            </a:r>
            <a:br>
              <a:rPr lang="en-GB" sz="1300"/>
            </a:br>
            <a:r>
              <a:rPr lang="en-GB" sz="1300"/>
              <a:t>       // a[min] is least among a[outer]..a[a.length - 1]</a:t>
            </a:r>
            <a:br>
              <a:rPr lang="en-GB" sz="1300"/>
            </a:br>
            <a:r>
              <a:rPr lang="en-GB" sz="1300"/>
              <a:t>        int temp = a[outer];</a:t>
            </a:r>
            <a:br>
              <a:rPr lang="en-GB" sz="1300"/>
            </a:br>
            <a:r>
              <a:rPr lang="en-GB" sz="1300"/>
              <a:t>        a[outer] = a[min];</a:t>
            </a:r>
            <a:br>
              <a:rPr lang="en-GB" sz="1300"/>
            </a:br>
            <a:r>
              <a:rPr lang="en-GB" sz="1300"/>
              <a:t>        a[min] = temp;</a:t>
            </a:r>
            <a:br>
              <a:rPr lang="en-GB" sz="1300"/>
            </a:br>
            <a:r>
              <a:rPr lang="en-GB" sz="1300"/>
              <a:t>        // Invariant: for all i &lt;= outer, if i &lt; j then a[i] &lt;= a[j]</a:t>
            </a:r>
            <a:br>
              <a:rPr lang="en-GB" sz="1300"/>
            </a:br>
            <a:r>
              <a:rPr lang="en-GB" sz="1300"/>
              <a:t>    }</a:t>
            </a:r>
            <a:br>
              <a:rPr lang="en-GB" sz="1300"/>
            </a:br>
            <a:r>
              <a:rPr lang="en-GB" sz="1300"/>
              <a:t>}</a:t>
            </a:r>
            <a:endParaRPr sz="1300"/>
          </a:p>
          <a:p>
            <a:pPr indent="0" lvl="0" marL="0" rtl="0" algn="l">
              <a:spcBef>
                <a:spcPts val="1600"/>
              </a:spcBef>
              <a:spcAft>
                <a:spcPts val="160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Invariants for selection sort</a:t>
            </a:r>
            <a:endParaRPr/>
          </a:p>
        </p:txBody>
      </p:sp>
      <p:sp>
        <p:nvSpPr>
          <p:cNvPr id="406" name="Google Shape;406;p29"/>
          <p:cNvSpPr txBox="1"/>
          <p:nvPr>
            <p:ph idx="1" type="body"/>
          </p:nvPr>
        </p:nvSpPr>
        <p:spPr>
          <a:xfrm>
            <a:off x="1297500" y="1017800"/>
            <a:ext cx="7534800" cy="3863100"/>
          </a:xfrm>
          <a:prstGeom prst="rect">
            <a:avLst/>
          </a:prstGeom>
        </p:spPr>
        <p:txBody>
          <a:bodyPr anchorCtr="0" anchor="t" bIns="91425" lIns="91425" spcFirstLastPara="1" rIns="91425" wrap="square" tIns="91425">
            <a:noAutofit/>
          </a:bodyPr>
          <a:lstStyle/>
          <a:p>
            <a:pPr indent="-317500" lvl="0" marL="342900" rtl="0" algn="l">
              <a:spcBef>
                <a:spcPts val="0"/>
              </a:spcBef>
              <a:spcAft>
                <a:spcPts val="0"/>
              </a:spcAft>
              <a:buSzPts val="2000"/>
              <a:buChar char="•"/>
            </a:pPr>
            <a:r>
              <a:rPr lang="en-GB" sz="2000"/>
              <a:t>For the inner loop:</a:t>
            </a:r>
            <a:endParaRPr sz="2000"/>
          </a:p>
          <a:p>
            <a:pPr indent="-260350" lvl="1" marL="742950" rtl="0" algn="l">
              <a:spcBef>
                <a:spcPts val="0"/>
              </a:spcBef>
              <a:spcAft>
                <a:spcPts val="0"/>
              </a:spcAft>
              <a:buSzPts val="1600"/>
              <a:buChar char="–"/>
            </a:pPr>
            <a:r>
              <a:rPr lang="en-GB" sz="1600"/>
              <a:t>This loop searches through the array, incrementing </a:t>
            </a:r>
            <a:r>
              <a:rPr b="1" lang="en-GB" sz="1600"/>
              <a:t>inner </a:t>
            </a:r>
            <a:r>
              <a:rPr lang="en-GB" sz="1600"/>
              <a:t>from its initial value of </a:t>
            </a:r>
            <a:r>
              <a:rPr b="1" lang="en-GB" sz="1600"/>
              <a:t>outer+1</a:t>
            </a:r>
            <a:r>
              <a:rPr lang="en-GB" sz="1600"/>
              <a:t> up to </a:t>
            </a:r>
            <a:r>
              <a:rPr b="1" lang="en-GB" sz="1600"/>
              <a:t>a.length-1</a:t>
            </a:r>
            <a:endParaRPr b="1" sz="1600"/>
          </a:p>
          <a:p>
            <a:pPr indent="-260350" lvl="1" marL="742950" rtl="0" algn="l">
              <a:spcBef>
                <a:spcPts val="0"/>
              </a:spcBef>
              <a:spcAft>
                <a:spcPts val="0"/>
              </a:spcAft>
              <a:buSzPts val="1600"/>
              <a:buChar char="–"/>
            </a:pPr>
            <a:r>
              <a:rPr lang="en-GB" sz="1600"/>
              <a:t>As the loop proceeds, min is set to the index of the smallest number found so far</a:t>
            </a:r>
            <a:endParaRPr sz="1600"/>
          </a:p>
          <a:p>
            <a:pPr indent="-260350" lvl="1" marL="742950" rtl="0" algn="l">
              <a:spcBef>
                <a:spcPts val="0"/>
              </a:spcBef>
              <a:spcAft>
                <a:spcPts val="0"/>
              </a:spcAft>
              <a:buSzPts val="1600"/>
              <a:buChar char="–"/>
            </a:pPr>
            <a:r>
              <a:rPr lang="en-GB" sz="1600"/>
              <a:t>Our invariant is:</a:t>
            </a:r>
            <a:br>
              <a:rPr lang="en-GB" sz="1600"/>
            </a:br>
            <a:r>
              <a:rPr b="1" i="1" lang="en-GB" sz="1600"/>
              <a:t>for all i such that outer &lt;= i &lt;= inner, a[min] &lt;= a[i]</a:t>
            </a:r>
            <a:endParaRPr b="1" i="1" sz="1600"/>
          </a:p>
          <a:p>
            <a:pPr indent="-317500" lvl="0" marL="342900" rtl="0" algn="l">
              <a:spcBef>
                <a:spcPts val="0"/>
              </a:spcBef>
              <a:spcAft>
                <a:spcPts val="0"/>
              </a:spcAft>
              <a:buSzPts val="2000"/>
              <a:buChar char="•"/>
            </a:pPr>
            <a:r>
              <a:rPr lang="en-GB" sz="2000"/>
              <a:t>For the outer (enclosing) loop:</a:t>
            </a:r>
            <a:endParaRPr sz="2000"/>
          </a:p>
          <a:p>
            <a:pPr indent="-260350" lvl="1" marL="742950" rtl="0" algn="l">
              <a:spcBef>
                <a:spcPts val="0"/>
              </a:spcBef>
              <a:spcAft>
                <a:spcPts val="0"/>
              </a:spcAft>
              <a:buSzPts val="1600"/>
              <a:buChar char="–"/>
            </a:pPr>
            <a:r>
              <a:rPr lang="en-GB" sz="1600"/>
              <a:t>The loop counts up from </a:t>
            </a:r>
            <a:r>
              <a:rPr b="1" lang="en-GB" sz="1600"/>
              <a:t>outer = 0</a:t>
            </a:r>
            <a:endParaRPr b="1" sz="1600"/>
          </a:p>
          <a:p>
            <a:pPr indent="-260350" lvl="1" marL="742950" rtl="0" algn="l">
              <a:spcBef>
                <a:spcPts val="0"/>
              </a:spcBef>
              <a:spcAft>
                <a:spcPts val="0"/>
              </a:spcAft>
              <a:buSzPts val="1600"/>
              <a:buChar char="–"/>
            </a:pPr>
            <a:r>
              <a:rPr lang="en-GB" sz="1600"/>
              <a:t>Each time through the loop, the minimum remaining value is put in </a:t>
            </a:r>
            <a:r>
              <a:rPr b="1" lang="en-GB" sz="1600"/>
              <a:t>a[outer]</a:t>
            </a:r>
            <a:endParaRPr b="1" sz="1600"/>
          </a:p>
          <a:p>
            <a:pPr indent="-260350" lvl="1" marL="742950" rtl="0" algn="l">
              <a:spcBef>
                <a:spcPts val="0"/>
              </a:spcBef>
              <a:spcAft>
                <a:spcPts val="0"/>
              </a:spcAft>
              <a:buSzPts val="1600"/>
              <a:buChar char="–"/>
            </a:pPr>
            <a:r>
              <a:rPr lang="en-GB" sz="1600"/>
              <a:t>Our invariant is:</a:t>
            </a:r>
            <a:br>
              <a:rPr lang="en-GB" sz="1600"/>
            </a:br>
            <a:r>
              <a:rPr b="1" i="1" lang="en-GB" sz="1600"/>
              <a:t>for all i &lt;= outer, if i &lt; j then a[i] &lt;= a[j]</a:t>
            </a:r>
            <a:endParaRPr b="1" i="1" sz="1600"/>
          </a:p>
          <a:p>
            <a:pPr indent="0" lvl="0" marL="0" rtl="0" algn="l">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Insertion sort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Insertion sort</a:t>
            </a:r>
            <a:endParaRPr/>
          </a:p>
        </p:txBody>
      </p:sp>
      <p:sp>
        <p:nvSpPr>
          <p:cNvPr id="417" name="Google Shape;417;p31"/>
          <p:cNvSpPr txBox="1"/>
          <p:nvPr>
            <p:ph idx="1" type="body"/>
          </p:nvPr>
        </p:nvSpPr>
        <p:spPr>
          <a:xfrm>
            <a:off x="1297500" y="1269650"/>
            <a:ext cx="7038900" cy="320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Insertion sort is based on the idea that one element from the input elements is consumed in each iteration to find its correct position i.e, the position to which it belongs in a sorted array.</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GB"/>
              <a:t>It iterates the input elements by growing the sorted array at each iteration. It compares the current element with the largest value in the sorted array. If the current element is greater, then it leaves the element in its place and moves on to the next element else it finds its correct position in the sorted array and moves it to that position. This is done by shifting all the elements, which are larger than the current element, in the sorted array to one position ahead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lang="en-GB" sz="2500"/>
              <a:t>Definitions</a:t>
            </a:r>
            <a:endParaRPr sz="2500"/>
          </a:p>
          <a:p>
            <a:pPr indent="-387350" lvl="0" marL="457200" rtl="0" algn="l">
              <a:spcBef>
                <a:spcPts val="0"/>
              </a:spcBef>
              <a:spcAft>
                <a:spcPts val="0"/>
              </a:spcAft>
              <a:buSzPts val="2500"/>
              <a:buAutoNum type="arabicPeriod"/>
            </a:pPr>
            <a:r>
              <a:rPr lang="en-GB" sz="2500"/>
              <a:t>Bubble sort</a:t>
            </a:r>
            <a:endParaRPr sz="2500"/>
          </a:p>
          <a:p>
            <a:pPr indent="-387350" lvl="0" marL="457200" rtl="0" algn="l">
              <a:spcBef>
                <a:spcPts val="0"/>
              </a:spcBef>
              <a:spcAft>
                <a:spcPts val="0"/>
              </a:spcAft>
              <a:buSzPts val="2500"/>
              <a:buAutoNum type="arabicPeriod"/>
            </a:pPr>
            <a:r>
              <a:rPr lang="en-GB" sz="2500"/>
              <a:t>Selection sort</a:t>
            </a:r>
            <a:endParaRPr sz="2500"/>
          </a:p>
          <a:p>
            <a:pPr indent="-387350" lvl="0" marL="457200" rtl="0" algn="l">
              <a:spcBef>
                <a:spcPts val="0"/>
              </a:spcBef>
              <a:spcAft>
                <a:spcPts val="0"/>
              </a:spcAft>
              <a:buSzPts val="2500"/>
              <a:buAutoNum type="arabicPeriod"/>
            </a:pPr>
            <a:r>
              <a:rPr lang="en-GB" sz="2500"/>
              <a:t>Insertion</a:t>
            </a:r>
            <a:r>
              <a:rPr lang="en-GB" sz="2500"/>
              <a:t> sort</a:t>
            </a:r>
            <a:endParaRPr sz="2500"/>
          </a:p>
          <a:p>
            <a:pPr indent="-387350" lvl="0" marL="457200" rtl="0" algn="l">
              <a:spcBef>
                <a:spcPts val="0"/>
              </a:spcBef>
              <a:spcAft>
                <a:spcPts val="0"/>
              </a:spcAft>
              <a:buSzPts val="2500"/>
              <a:buAutoNum type="arabicPeriod"/>
            </a:pPr>
            <a:r>
              <a:rPr lang="en-GB" sz="2500"/>
              <a:t>Search</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Insertion sort</a:t>
            </a:r>
            <a:endParaRPr/>
          </a:p>
        </p:txBody>
      </p:sp>
      <p:sp>
        <p:nvSpPr>
          <p:cNvPr id="423" name="Google Shape;423;p32"/>
          <p:cNvSpPr txBox="1"/>
          <p:nvPr>
            <p:ph idx="1" type="body"/>
          </p:nvPr>
        </p:nvSpPr>
        <p:spPr>
          <a:xfrm>
            <a:off x="1297500" y="1049975"/>
            <a:ext cx="7534800" cy="3519000"/>
          </a:xfrm>
          <a:prstGeom prst="rect">
            <a:avLst/>
          </a:prstGeom>
        </p:spPr>
        <p:txBody>
          <a:bodyPr anchorCtr="0" anchor="t" bIns="91425" lIns="91425" spcFirstLastPara="1" rIns="91425" wrap="square" tIns="91425">
            <a:noAutofit/>
          </a:bodyPr>
          <a:lstStyle/>
          <a:p>
            <a:pPr indent="-292100" lvl="0" marL="342900" rtl="0" algn="l">
              <a:spcBef>
                <a:spcPts val="0"/>
              </a:spcBef>
              <a:spcAft>
                <a:spcPts val="0"/>
              </a:spcAft>
              <a:buSzPts val="1600"/>
              <a:buChar char="•"/>
            </a:pPr>
            <a:r>
              <a:rPr lang="en-GB" sz="1600"/>
              <a:t>The outer loop of insertion sort is:</a:t>
            </a:r>
            <a:br>
              <a:rPr lang="en-GB" sz="1600"/>
            </a:br>
            <a:r>
              <a:rPr lang="en-GB" sz="1600"/>
              <a:t>    for (outer = 1; outer &lt; a.length; outer++) {...}</a:t>
            </a:r>
            <a:endParaRPr sz="1600"/>
          </a:p>
          <a:p>
            <a:pPr indent="-292100" lvl="0" marL="342900" rtl="0" algn="l">
              <a:spcBef>
                <a:spcPts val="0"/>
              </a:spcBef>
              <a:spcAft>
                <a:spcPts val="0"/>
              </a:spcAft>
              <a:buSzPts val="1600"/>
              <a:buChar char="•"/>
            </a:pPr>
            <a:r>
              <a:rPr lang="en-GB" sz="1600"/>
              <a:t>The invariant is that all the elements to the left of outer are sorted with respect to one another</a:t>
            </a:r>
            <a:endParaRPr sz="1600"/>
          </a:p>
          <a:p>
            <a:pPr indent="-247650" lvl="1" marL="742950" rtl="0" algn="l">
              <a:spcBef>
                <a:spcPts val="0"/>
              </a:spcBef>
              <a:spcAft>
                <a:spcPts val="0"/>
              </a:spcAft>
              <a:buSzPts val="1400"/>
              <a:buChar char="–"/>
            </a:pPr>
            <a:r>
              <a:rPr lang="en-GB" sz="1400"/>
              <a:t>For all i &lt; outer, j &lt; outer, if i &lt; j then a[i] &lt;= a[j]</a:t>
            </a:r>
            <a:endParaRPr sz="1400"/>
          </a:p>
          <a:p>
            <a:pPr indent="-247650" lvl="1" marL="742950" rtl="0" algn="l">
              <a:spcBef>
                <a:spcPts val="0"/>
              </a:spcBef>
              <a:spcAft>
                <a:spcPts val="0"/>
              </a:spcAft>
              <a:buSzPts val="1400"/>
              <a:buChar char="–"/>
            </a:pPr>
            <a:r>
              <a:rPr lang="en-GB" sz="1400"/>
              <a:t>This does not mean they are all in their final correct place; the remaining array elements may need to be inserted</a:t>
            </a:r>
            <a:endParaRPr sz="1400"/>
          </a:p>
          <a:p>
            <a:pPr indent="-247650" lvl="1" marL="742950" rtl="0" algn="l">
              <a:spcBef>
                <a:spcPts val="0"/>
              </a:spcBef>
              <a:spcAft>
                <a:spcPts val="0"/>
              </a:spcAft>
              <a:buSzPts val="1400"/>
              <a:buChar char="–"/>
            </a:pPr>
            <a:r>
              <a:rPr lang="en-GB" sz="1400"/>
              <a:t>When we increase outer, a[outer-1] becomes to its left; we must keep the invariant true by inserting a[outer-1] into its proper place</a:t>
            </a:r>
            <a:endParaRPr sz="1400"/>
          </a:p>
          <a:p>
            <a:pPr indent="-247650" lvl="1" marL="742950" rtl="0" algn="l">
              <a:spcBef>
                <a:spcPts val="0"/>
              </a:spcBef>
              <a:spcAft>
                <a:spcPts val="0"/>
              </a:spcAft>
              <a:buSzPts val="1400"/>
              <a:buChar char="–"/>
            </a:pPr>
            <a:r>
              <a:rPr lang="en-GB" sz="1400"/>
              <a:t>This means: </a:t>
            </a:r>
            <a:endParaRPr sz="1400"/>
          </a:p>
          <a:p>
            <a:pPr indent="-203200" lvl="2" marL="1143000" rtl="0" algn="l">
              <a:spcBef>
                <a:spcPts val="0"/>
              </a:spcBef>
              <a:spcAft>
                <a:spcPts val="0"/>
              </a:spcAft>
              <a:buSzPts val="1400"/>
              <a:buChar char="•"/>
            </a:pPr>
            <a:r>
              <a:rPr lang="en-GB" sz="1400"/>
              <a:t>Finding the element’s proper place</a:t>
            </a:r>
            <a:endParaRPr sz="1400"/>
          </a:p>
          <a:p>
            <a:pPr indent="-203200" lvl="2" marL="1143000" rtl="0" algn="l">
              <a:spcBef>
                <a:spcPts val="0"/>
              </a:spcBef>
              <a:spcAft>
                <a:spcPts val="0"/>
              </a:spcAft>
              <a:buSzPts val="1400"/>
              <a:buChar char="•"/>
            </a:pPr>
            <a:r>
              <a:rPr lang="en-GB" sz="1400"/>
              <a:t>Making room for the inserted element (by shifting over other elements)</a:t>
            </a:r>
            <a:endParaRPr sz="1400"/>
          </a:p>
          <a:p>
            <a:pPr indent="-203200" lvl="2" marL="1143000" rtl="0" algn="l">
              <a:spcBef>
                <a:spcPts val="0"/>
              </a:spcBef>
              <a:spcAft>
                <a:spcPts val="0"/>
              </a:spcAft>
              <a:buSzPts val="1400"/>
              <a:buChar char="•"/>
            </a:pPr>
            <a:r>
              <a:rPr lang="en-GB" sz="1400"/>
              <a:t>Inserting the element</a:t>
            </a:r>
            <a:endParaRPr sz="1400"/>
          </a:p>
          <a:p>
            <a:pPr indent="0" lvl="0" marL="0" rtl="0" algn="l">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step of insertion sort</a:t>
            </a:r>
            <a:endParaRPr/>
          </a:p>
        </p:txBody>
      </p:sp>
      <p:sp>
        <p:nvSpPr>
          <p:cNvPr id="429" name="Google Shape;429;p33"/>
          <p:cNvSpPr txBox="1"/>
          <p:nvPr>
            <p:ph idx="1" type="body"/>
          </p:nvPr>
        </p:nvSpPr>
        <p:spPr>
          <a:xfrm>
            <a:off x="1177175" y="1360225"/>
            <a:ext cx="7725900" cy="3339000"/>
          </a:xfrm>
          <a:prstGeom prst="rect">
            <a:avLst/>
          </a:prstGeom>
          <a:solidFill>
            <a:srgbClr val="1C4587"/>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grpSp>
        <p:nvGrpSpPr>
          <p:cNvPr id="430" name="Google Shape;430;p33"/>
          <p:cNvGrpSpPr/>
          <p:nvPr/>
        </p:nvGrpSpPr>
        <p:grpSpPr>
          <a:xfrm>
            <a:off x="1281500" y="1419400"/>
            <a:ext cx="7543800" cy="3397250"/>
            <a:chOff x="838200" y="1746250"/>
            <a:chExt cx="7543800" cy="3397250"/>
          </a:xfrm>
        </p:grpSpPr>
        <p:grpSp>
          <p:nvGrpSpPr>
            <p:cNvPr id="431" name="Google Shape;431;p33"/>
            <p:cNvGrpSpPr/>
            <p:nvPr/>
          </p:nvGrpSpPr>
          <p:grpSpPr>
            <a:xfrm>
              <a:off x="838200" y="1746250"/>
              <a:ext cx="7162800" cy="996825"/>
              <a:chOff x="838200" y="1517650"/>
              <a:chExt cx="7162800" cy="996825"/>
            </a:xfrm>
          </p:grpSpPr>
          <p:sp>
            <p:nvSpPr>
              <p:cNvPr id="432" name="Google Shape;432;p33"/>
              <p:cNvSpPr txBox="1"/>
              <p:nvPr/>
            </p:nvSpPr>
            <p:spPr>
              <a:xfrm>
                <a:off x="839787" y="2198687"/>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3</a:t>
                </a:r>
                <a:endParaRPr sz="1200"/>
              </a:p>
            </p:txBody>
          </p:sp>
          <p:sp>
            <p:nvSpPr>
              <p:cNvPr id="433" name="Google Shape;433;p33"/>
              <p:cNvSpPr txBox="1"/>
              <p:nvPr/>
            </p:nvSpPr>
            <p:spPr>
              <a:xfrm>
                <a:off x="1216025" y="22034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4</a:t>
                </a:r>
                <a:endParaRPr sz="1200"/>
              </a:p>
            </p:txBody>
          </p:sp>
          <p:sp>
            <p:nvSpPr>
              <p:cNvPr id="434" name="Google Shape;434;p33"/>
              <p:cNvSpPr txBox="1"/>
              <p:nvPr/>
            </p:nvSpPr>
            <p:spPr>
              <a:xfrm>
                <a:off x="1597025" y="22034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7</a:t>
                </a:r>
                <a:endParaRPr sz="1200"/>
              </a:p>
            </p:txBody>
          </p:sp>
          <p:sp>
            <p:nvSpPr>
              <p:cNvPr id="435" name="Google Shape;435;p33"/>
              <p:cNvSpPr txBox="1"/>
              <p:nvPr/>
            </p:nvSpPr>
            <p:spPr>
              <a:xfrm>
                <a:off x="1982774" y="22034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lang="en-GB" sz="1200">
                    <a:solidFill>
                      <a:srgbClr val="00FD00"/>
                    </a:solidFill>
                    <a:latin typeface="Trebuchet MS"/>
                    <a:ea typeface="Trebuchet MS"/>
                    <a:cs typeface="Trebuchet MS"/>
                    <a:sym typeface="Trebuchet MS"/>
                  </a:rPr>
                  <a:t>1</a:t>
                </a:r>
                <a:r>
                  <a:rPr b="0" i="0" lang="en-GB" sz="1200" u="none">
                    <a:solidFill>
                      <a:srgbClr val="00FD00"/>
                    </a:solidFill>
                    <a:latin typeface="Trebuchet MS"/>
                    <a:ea typeface="Trebuchet MS"/>
                    <a:cs typeface="Trebuchet MS"/>
                    <a:sym typeface="Trebuchet MS"/>
                  </a:rPr>
                  <a:t>2</a:t>
                </a:r>
                <a:endParaRPr sz="1200"/>
              </a:p>
            </p:txBody>
          </p:sp>
          <p:sp>
            <p:nvSpPr>
              <p:cNvPr id="436" name="Google Shape;436;p33"/>
              <p:cNvSpPr txBox="1"/>
              <p:nvPr/>
            </p:nvSpPr>
            <p:spPr>
              <a:xfrm>
                <a:off x="2359025" y="22034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14</a:t>
                </a:r>
                <a:endParaRPr sz="1200"/>
              </a:p>
            </p:txBody>
          </p:sp>
          <p:sp>
            <p:nvSpPr>
              <p:cNvPr id="437" name="Google Shape;437;p33"/>
              <p:cNvSpPr txBox="1"/>
              <p:nvPr/>
            </p:nvSpPr>
            <p:spPr>
              <a:xfrm>
                <a:off x="2735262"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14</a:t>
                </a:r>
                <a:endParaRPr sz="1200"/>
              </a:p>
            </p:txBody>
          </p:sp>
          <p:sp>
            <p:nvSpPr>
              <p:cNvPr id="438" name="Google Shape;438;p33"/>
              <p:cNvSpPr txBox="1"/>
              <p:nvPr/>
            </p:nvSpPr>
            <p:spPr>
              <a:xfrm>
                <a:off x="3116262"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20</a:t>
                </a:r>
                <a:endParaRPr sz="1200"/>
              </a:p>
            </p:txBody>
          </p:sp>
          <p:sp>
            <p:nvSpPr>
              <p:cNvPr id="439" name="Google Shape;439;p33"/>
              <p:cNvSpPr txBox="1"/>
              <p:nvPr/>
            </p:nvSpPr>
            <p:spPr>
              <a:xfrm>
                <a:off x="3502025"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21</a:t>
                </a:r>
                <a:endParaRPr sz="1200"/>
              </a:p>
            </p:txBody>
          </p:sp>
          <p:sp>
            <p:nvSpPr>
              <p:cNvPr id="440" name="Google Shape;440;p33"/>
              <p:cNvSpPr txBox="1"/>
              <p:nvPr/>
            </p:nvSpPr>
            <p:spPr>
              <a:xfrm>
                <a:off x="3886200" y="22034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33</a:t>
                </a:r>
                <a:endParaRPr sz="1200"/>
              </a:p>
            </p:txBody>
          </p:sp>
          <p:sp>
            <p:nvSpPr>
              <p:cNvPr id="441" name="Google Shape;441;p33"/>
              <p:cNvSpPr txBox="1"/>
              <p:nvPr/>
            </p:nvSpPr>
            <p:spPr>
              <a:xfrm>
                <a:off x="4262437"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1200" u="none">
                    <a:solidFill>
                      <a:srgbClr val="00FD00"/>
                    </a:solidFill>
                    <a:latin typeface="Trebuchet MS"/>
                    <a:ea typeface="Trebuchet MS"/>
                    <a:cs typeface="Trebuchet MS"/>
                    <a:sym typeface="Trebuchet MS"/>
                  </a:rPr>
                  <a:t>38</a:t>
                </a:r>
                <a:endParaRPr sz="1200"/>
              </a:p>
            </p:txBody>
          </p:sp>
          <p:sp>
            <p:nvSpPr>
              <p:cNvPr id="442" name="Google Shape;442;p33"/>
              <p:cNvSpPr txBox="1"/>
              <p:nvPr/>
            </p:nvSpPr>
            <p:spPr>
              <a:xfrm>
                <a:off x="4643437"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u="none">
                    <a:solidFill>
                      <a:srgbClr val="FF7FFF"/>
                    </a:solidFill>
                    <a:latin typeface="Trebuchet MS"/>
                    <a:ea typeface="Trebuchet MS"/>
                    <a:cs typeface="Trebuchet MS"/>
                    <a:sym typeface="Trebuchet MS"/>
                  </a:rPr>
                  <a:t>10</a:t>
                </a:r>
                <a:endParaRPr/>
              </a:p>
            </p:txBody>
          </p:sp>
          <p:sp>
            <p:nvSpPr>
              <p:cNvPr id="443" name="Google Shape;443;p33"/>
              <p:cNvSpPr txBox="1"/>
              <p:nvPr/>
            </p:nvSpPr>
            <p:spPr>
              <a:xfrm>
                <a:off x="5029200"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55</a:t>
                </a:r>
                <a:endParaRPr/>
              </a:p>
            </p:txBody>
          </p:sp>
          <p:sp>
            <p:nvSpPr>
              <p:cNvPr id="444" name="Google Shape;444;p33"/>
              <p:cNvSpPr txBox="1"/>
              <p:nvPr/>
            </p:nvSpPr>
            <p:spPr>
              <a:xfrm>
                <a:off x="5405437" y="22082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9</a:t>
                </a:r>
                <a:endParaRPr/>
              </a:p>
            </p:txBody>
          </p:sp>
          <p:sp>
            <p:nvSpPr>
              <p:cNvPr id="445" name="Google Shape;445;p33"/>
              <p:cNvSpPr txBox="1"/>
              <p:nvPr/>
            </p:nvSpPr>
            <p:spPr>
              <a:xfrm>
                <a:off x="5781675" y="2212975"/>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23</a:t>
                </a:r>
                <a:endParaRPr/>
              </a:p>
            </p:txBody>
          </p:sp>
          <p:sp>
            <p:nvSpPr>
              <p:cNvPr id="446" name="Google Shape;446;p33"/>
              <p:cNvSpPr txBox="1"/>
              <p:nvPr/>
            </p:nvSpPr>
            <p:spPr>
              <a:xfrm>
                <a:off x="6162675" y="2212975"/>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28</a:t>
                </a:r>
                <a:endParaRPr/>
              </a:p>
            </p:txBody>
          </p:sp>
          <p:sp>
            <p:nvSpPr>
              <p:cNvPr id="447" name="Google Shape;447;p33"/>
              <p:cNvSpPr txBox="1"/>
              <p:nvPr/>
            </p:nvSpPr>
            <p:spPr>
              <a:xfrm>
                <a:off x="6548437" y="2212975"/>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16</a:t>
                </a:r>
                <a:endParaRPr/>
              </a:p>
            </p:txBody>
          </p:sp>
          <p:sp>
            <p:nvSpPr>
              <p:cNvPr id="448" name="Google Shape;448;p33"/>
              <p:cNvSpPr/>
              <p:nvPr/>
            </p:nvSpPr>
            <p:spPr>
              <a:xfrm rot="5400000">
                <a:off x="2590800" y="146050"/>
                <a:ext cx="228600" cy="3733800"/>
              </a:xfrm>
              <a:prstGeom prst="leftBrace">
                <a:avLst>
                  <a:gd fmla="val 8333" name="adj1"/>
                  <a:gd fmla="val 50000" name="adj2"/>
                </a:avLst>
              </a:prstGeom>
              <a:noFill/>
              <a:ln cap="flat" cmpd="sng" w="19050">
                <a:solidFill>
                  <a:srgbClr val="00FD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49" name="Google Shape;449;p33"/>
              <p:cNvSpPr txBox="1"/>
              <p:nvPr/>
            </p:nvSpPr>
            <p:spPr>
              <a:xfrm>
                <a:off x="2209800" y="151765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Times New Roman"/>
                  <a:buNone/>
                </a:pPr>
                <a:r>
                  <a:rPr b="0" i="0" lang="en-GB" sz="2400" u="none">
                    <a:solidFill>
                      <a:srgbClr val="FFFFFF"/>
                    </a:solidFill>
                    <a:latin typeface="Times New Roman"/>
                    <a:ea typeface="Times New Roman"/>
                    <a:cs typeface="Times New Roman"/>
                    <a:sym typeface="Times New Roman"/>
                  </a:rPr>
                  <a:t>sorted</a:t>
                </a:r>
                <a:endParaRPr/>
              </a:p>
            </p:txBody>
          </p:sp>
          <p:sp>
            <p:nvSpPr>
              <p:cNvPr id="450" name="Google Shape;450;p33"/>
              <p:cNvSpPr txBox="1"/>
              <p:nvPr/>
            </p:nvSpPr>
            <p:spPr>
              <a:xfrm>
                <a:off x="5257800" y="1517650"/>
                <a:ext cx="2743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Times New Roman"/>
                  <a:buNone/>
                </a:pPr>
                <a:r>
                  <a:rPr b="0" i="0" lang="en-GB" sz="2400" u="none">
                    <a:solidFill>
                      <a:srgbClr val="FFFFFF"/>
                    </a:solidFill>
                    <a:latin typeface="Times New Roman"/>
                    <a:ea typeface="Times New Roman"/>
                    <a:cs typeface="Times New Roman"/>
                    <a:sym typeface="Times New Roman"/>
                  </a:rPr>
                  <a:t>next to be inserted</a:t>
                </a:r>
                <a:endParaRPr/>
              </a:p>
            </p:txBody>
          </p:sp>
          <p:sp>
            <p:nvSpPr>
              <p:cNvPr id="451" name="Google Shape;451;p33"/>
              <p:cNvSpPr/>
              <p:nvPr/>
            </p:nvSpPr>
            <p:spPr>
              <a:xfrm>
                <a:off x="4867275" y="1768475"/>
                <a:ext cx="444600" cy="435000"/>
              </a:xfrm>
              <a:custGeom>
                <a:rect b="b" l="l" r="r" t="t"/>
                <a:pathLst>
                  <a:path extrusionOk="0" h="120000" w="120000">
                    <a:moveTo>
                      <a:pt x="120000" y="2189"/>
                    </a:moveTo>
                    <a:cubicBezTo>
                      <a:pt x="110571" y="3065"/>
                      <a:pt x="81000" y="0"/>
                      <a:pt x="62571" y="7007"/>
                    </a:cubicBezTo>
                    <a:cubicBezTo>
                      <a:pt x="44142" y="14014"/>
                      <a:pt x="19714" y="30218"/>
                      <a:pt x="9857" y="45547"/>
                    </a:cubicBezTo>
                    <a:cubicBezTo>
                      <a:pt x="0" y="60875"/>
                      <a:pt x="3857" y="86715"/>
                      <a:pt x="2571" y="98978"/>
                    </a:cubicBezTo>
                    <a:cubicBezTo>
                      <a:pt x="1285" y="111240"/>
                      <a:pt x="857" y="116496"/>
                      <a:pt x="2571" y="120000"/>
                    </a:cubicBezTo>
                  </a:path>
                </a:pathLst>
              </a:custGeom>
              <a:noFill/>
              <a:ln cap="flat" cmpd="sng" w="15875">
                <a:solidFill>
                  <a:srgbClr val="FF7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grpSp>
        <p:grpSp>
          <p:nvGrpSpPr>
            <p:cNvPr id="452" name="Google Shape;452;p33"/>
            <p:cNvGrpSpPr/>
            <p:nvPr/>
          </p:nvGrpSpPr>
          <p:grpSpPr>
            <a:xfrm>
              <a:off x="841375" y="3657600"/>
              <a:ext cx="6092950" cy="315788"/>
              <a:chOff x="841375" y="4179887"/>
              <a:chExt cx="6092950" cy="315788"/>
            </a:xfrm>
          </p:grpSpPr>
          <p:sp>
            <p:nvSpPr>
              <p:cNvPr id="453" name="Google Shape;453;p33"/>
              <p:cNvSpPr txBox="1"/>
              <p:nvPr/>
            </p:nvSpPr>
            <p:spPr>
              <a:xfrm>
                <a:off x="841375" y="4179887"/>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3</a:t>
                </a:r>
                <a:endParaRPr/>
              </a:p>
            </p:txBody>
          </p:sp>
          <p:sp>
            <p:nvSpPr>
              <p:cNvPr id="454" name="Google Shape;454;p33"/>
              <p:cNvSpPr txBox="1"/>
              <p:nvPr/>
            </p:nvSpPr>
            <p:spPr>
              <a:xfrm>
                <a:off x="1217612" y="41846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4</a:t>
                </a:r>
                <a:endParaRPr/>
              </a:p>
            </p:txBody>
          </p:sp>
          <p:sp>
            <p:nvSpPr>
              <p:cNvPr id="455" name="Google Shape;455;p33"/>
              <p:cNvSpPr txBox="1"/>
              <p:nvPr/>
            </p:nvSpPr>
            <p:spPr>
              <a:xfrm>
                <a:off x="1598612" y="41846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7</a:t>
                </a:r>
                <a:endParaRPr/>
              </a:p>
            </p:txBody>
          </p:sp>
          <p:sp>
            <p:nvSpPr>
              <p:cNvPr id="456" name="Google Shape;456;p33"/>
              <p:cNvSpPr txBox="1"/>
              <p:nvPr/>
            </p:nvSpPr>
            <p:spPr>
              <a:xfrm>
                <a:off x="1984375" y="41846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57" name="Google Shape;457;p33"/>
              <p:cNvSpPr txBox="1"/>
              <p:nvPr/>
            </p:nvSpPr>
            <p:spPr>
              <a:xfrm>
                <a:off x="2360612" y="41846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58" name="Google Shape;458;p33"/>
              <p:cNvSpPr txBox="1"/>
              <p:nvPr/>
            </p:nvSpPr>
            <p:spPr>
              <a:xfrm>
                <a:off x="2736850"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59" name="Google Shape;459;p33"/>
              <p:cNvSpPr txBox="1"/>
              <p:nvPr/>
            </p:nvSpPr>
            <p:spPr>
              <a:xfrm>
                <a:off x="3117850"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60" name="Google Shape;460;p33"/>
              <p:cNvSpPr txBox="1"/>
              <p:nvPr/>
            </p:nvSpPr>
            <p:spPr>
              <a:xfrm>
                <a:off x="3503612"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61" name="Google Shape;461;p33"/>
              <p:cNvSpPr txBox="1"/>
              <p:nvPr/>
            </p:nvSpPr>
            <p:spPr>
              <a:xfrm>
                <a:off x="3887787" y="418465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62" name="Google Shape;462;p33"/>
              <p:cNvSpPr txBox="1"/>
              <p:nvPr/>
            </p:nvSpPr>
            <p:spPr>
              <a:xfrm>
                <a:off x="4264025"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63" name="Google Shape;463;p33"/>
              <p:cNvSpPr txBox="1"/>
              <p:nvPr/>
            </p:nvSpPr>
            <p:spPr>
              <a:xfrm>
                <a:off x="4645025"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64" name="Google Shape;464;p33"/>
              <p:cNvSpPr txBox="1"/>
              <p:nvPr/>
            </p:nvSpPr>
            <p:spPr>
              <a:xfrm>
                <a:off x="5030787"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55</a:t>
                </a:r>
                <a:endParaRPr/>
              </a:p>
            </p:txBody>
          </p:sp>
          <p:sp>
            <p:nvSpPr>
              <p:cNvPr id="465" name="Google Shape;465;p33"/>
              <p:cNvSpPr txBox="1"/>
              <p:nvPr/>
            </p:nvSpPr>
            <p:spPr>
              <a:xfrm>
                <a:off x="5407025" y="4189412"/>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9</a:t>
                </a:r>
                <a:endParaRPr/>
              </a:p>
            </p:txBody>
          </p:sp>
          <p:sp>
            <p:nvSpPr>
              <p:cNvPr id="466" name="Google Shape;466;p33"/>
              <p:cNvSpPr txBox="1"/>
              <p:nvPr/>
            </p:nvSpPr>
            <p:spPr>
              <a:xfrm>
                <a:off x="5783262" y="4194175"/>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23</a:t>
                </a:r>
                <a:endParaRPr/>
              </a:p>
            </p:txBody>
          </p:sp>
          <p:sp>
            <p:nvSpPr>
              <p:cNvPr id="467" name="Google Shape;467;p33"/>
              <p:cNvSpPr txBox="1"/>
              <p:nvPr/>
            </p:nvSpPr>
            <p:spPr>
              <a:xfrm>
                <a:off x="6164262" y="4194175"/>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28</a:t>
                </a:r>
                <a:endParaRPr/>
              </a:p>
            </p:txBody>
          </p:sp>
          <p:sp>
            <p:nvSpPr>
              <p:cNvPr id="468" name="Google Shape;468;p33"/>
              <p:cNvSpPr txBox="1"/>
              <p:nvPr/>
            </p:nvSpPr>
            <p:spPr>
              <a:xfrm>
                <a:off x="6550025" y="4194175"/>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u="none">
                    <a:solidFill>
                      <a:srgbClr val="FFFFFF"/>
                    </a:solidFill>
                    <a:latin typeface="Trebuchet MS"/>
                    <a:ea typeface="Trebuchet MS"/>
                    <a:cs typeface="Trebuchet MS"/>
                    <a:sym typeface="Trebuchet MS"/>
                  </a:rPr>
                  <a:t>16</a:t>
                </a:r>
                <a:endParaRPr/>
              </a:p>
            </p:txBody>
          </p:sp>
        </p:grpSp>
        <p:grpSp>
          <p:nvGrpSpPr>
            <p:cNvPr id="469" name="Google Shape;469;p33"/>
            <p:cNvGrpSpPr/>
            <p:nvPr/>
          </p:nvGrpSpPr>
          <p:grpSpPr>
            <a:xfrm>
              <a:off x="4876800" y="2667000"/>
              <a:ext cx="3505200" cy="762000"/>
              <a:chOff x="4876800" y="2667000"/>
              <a:chExt cx="3505200" cy="762000"/>
            </a:xfrm>
          </p:grpSpPr>
          <p:sp>
            <p:nvSpPr>
              <p:cNvPr id="470" name="Google Shape;470;p33"/>
              <p:cNvSpPr txBox="1"/>
              <p:nvPr/>
            </p:nvSpPr>
            <p:spPr>
              <a:xfrm>
                <a:off x="7620000" y="3124200"/>
                <a:ext cx="457200" cy="3048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u="none">
                    <a:solidFill>
                      <a:srgbClr val="FF7FFF"/>
                    </a:solidFill>
                    <a:latin typeface="Trebuchet MS"/>
                    <a:ea typeface="Trebuchet MS"/>
                    <a:cs typeface="Trebuchet MS"/>
                    <a:sym typeface="Trebuchet MS"/>
                  </a:rPr>
                  <a:t>10</a:t>
                </a:r>
                <a:endParaRPr/>
              </a:p>
            </p:txBody>
          </p:sp>
          <p:sp>
            <p:nvSpPr>
              <p:cNvPr id="471" name="Google Shape;471;p33"/>
              <p:cNvSpPr txBox="1"/>
              <p:nvPr/>
            </p:nvSpPr>
            <p:spPr>
              <a:xfrm>
                <a:off x="7467600" y="2667000"/>
                <a:ext cx="91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7F"/>
                  </a:buClr>
                  <a:buFont typeface="Trebuchet MS"/>
                  <a:buNone/>
                </a:pPr>
                <a:r>
                  <a:rPr b="0" i="0" lang="en-GB" sz="2400" u="none">
                    <a:solidFill>
                      <a:srgbClr val="FFFF7F"/>
                    </a:solidFill>
                    <a:latin typeface="Trebuchet MS"/>
                    <a:ea typeface="Trebuchet MS"/>
                    <a:cs typeface="Trebuchet MS"/>
                    <a:sym typeface="Trebuchet MS"/>
                  </a:rPr>
                  <a:t>temp</a:t>
                </a:r>
                <a:endParaRPr/>
              </a:p>
            </p:txBody>
          </p:sp>
          <p:sp>
            <p:nvSpPr>
              <p:cNvPr id="472" name="Google Shape;472;p33"/>
              <p:cNvSpPr/>
              <p:nvPr/>
            </p:nvSpPr>
            <p:spPr>
              <a:xfrm>
                <a:off x="4876800" y="2743200"/>
                <a:ext cx="2800200" cy="543000"/>
              </a:xfrm>
              <a:custGeom>
                <a:rect b="b" l="l" r="r" t="t"/>
                <a:pathLst>
                  <a:path extrusionOk="0" h="120000" w="120000">
                    <a:moveTo>
                      <a:pt x="0" y="0"/>
                    </a:moveTo>
                    <a:cubicBezTo>
                      <a:pt x="476" y="9122"/>
                      <a:pt x="204" y="40000"/>
                      <a:pt x="2721" y="55438"/>
                    </a:cubicBezTo>
                    <a:cubicBezTo>
                      <a:pt x="5238" y="70877"/>
                      <a:pt x="8979" y="84210"/>
                      <a:pt x="15102" y="92280"/>
                    </a:cubicBezTo>
                    <a:cubicBezTo>
                      <a:pt x="21224" y="100350"/>
                      <a:pt x="28231" y="100350"/>
                      <a:pt x="39319" y="104561"/>
                    </a:cubicBezTo>
                    <a:cubicBezTo>
                      <a:pt x="50408" y="108771"/>
                      <a:pt x="69115" y="115789"/>
                      <a:pt x="81632" y="117894"/>
                    </a:cubicBezTo>
                    <a:cubicBezTo>
                      <a:pt x="94149" y="120000"/>
                      <a:pt x="108571" y="118245"/>
                      <a:pt x="114285" y="117894"/>
                    </a:cubicBezTo>
                    <a:cubicBezTo>
                      <a:pt x="119999" y="117543"/>
                      <a:pt x="115646" y="115789"/>
                      <a:pt x="115986" y="115087"/>
                    </a:cubicBezTo>
                  </a:path>
                </a:pathLst>
              </a:custGeom>
              <a:noFill/>
              <a:ln cap="flat" cmpd="sng" w="15875">
                <a:solidFill>
                  <a:srgbClr val="FF7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grpSp>
        <p:grpSp>
          <p:nvGrpSpPr>
            <p:cNvPr id="473" name="Google Shape;473;p33"/>
            <p:cNvGrpSpPr/>
            <p:nvPr/>
          </p:nvGrpSpPr>
          <p:grpSpPr>
            <a:xfrm>
              <a:off x="4495800" y="2743200"/>
              <a:ext cx="536700" cy="1215900"/>
              <a:chOff x="4495800" y="2743200"/>
              <a:chExt cx="536700" cy="1215900"/>
            </a:xfrm>
          </p:grpSpPr>
          <p:sp>
            <p:nvSpPr>
              <p:cNvPr id="474" name="Google Shape;474;p33"/>
              <p:cNvSpPr txBox="1"/>
              <p:nvPr/>
            </p:nvSpPr>
            <p:spPr>
              <a:xfrm>
                <a:off x="4648200" y="365760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38</a:t>
                </a:r>
                <a:endParaRPr/>
              </a:p>
            </p:txBody>
          </p:sp>
          <p:cxnSp>
            <p:nvCxnSpPr>
              <p:cNvPr id="475" name="Google Shape;475;p33"/>
              <p:cNvCxnSpPr/>
              <p:nvPr/>
            </p:nvCxnSpPr>
            <p:spPr>
              <a:xfrm>
                <a:off x="4495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76" name="Google Shape;476;p33"/>
            <p:cNvGrpSpPr/>
            <p:nvPr/>
          </p:nvGrpSpPr>
          <p:grpSpPr>
            <a:xfrm>
              <a:off x="4114800" y="2743200"/>
              <a:ext cx="536700" cy="1215900"/>
              <a:chOff x="4114800" y="2743200"/>
              <a:chExt cx="536700" cy="1215900"/>
            </a:xfrm>
          </p:grpSpPr>
          <p:sp>
            <p:nvSpPr>
              <p:cNvPr id="477" name="Google Shape;477;p33"/>
              <p:cNvSpPr txBox="1"/>
              <p:nvPr/>
            </p:nvSpPr>
            <p:spPr>
              <a:xfrm>
                <a:off x="4267200" y="365760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33</a:t>
                </a:r>
                <a:endParaRPr/>
              </a:p>
            </p:txBody>
          </p:sp>
          <p:cxnSp>
            <p:nvCxnSpPr>
              <p:cNvPr id="478" name="Google Shape;478;p33"/>
              <p:cNvCxnSpPr/>
              <p:nvPr/>
            </p:nvCxnSpPr>
            <p:spPr>
              <a:xfrm>
                <a:off x="4114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79" name="Google Shape;479;p33"/>
            <p:cNvGrpSpPr/>
            <p:nvPr/>
          </p:nvGrpSpPr>
          <p:grpSpPr>
            <a:xfrm>
              <a:off x="3733800" y="2743200"/>
              <a:ext cx="541462" cy="1211137"/>
              <a:chOff x="3733800" y="2743200"/>
              <a:chExt cx="541462" cy="1211137"/>
            </a:xfrm>
          </p:grpSpPr>
          <p:sp>
            <p:nvSpPr>
              <p:cNvPr id="480" name="Google Shape;480;p33"/>
              <p:cNvSpPr txBox="1"/>
              <p:nvPr/>
            </p:nvSpPr>
            <p:spPr>
              <a:xfrm>
                <a:off x="3890962" y="3652837"/>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21</a:t>
                </a:r>
                <a:endParaRPr/>
              </a:p>
            </p:txBody>
          </p:sp>
          <p:cxnSp>
            <p:nvCxnSpPr>
              <p:cNvPr id="481" name="Google Shape;481;p33"/>
              <p:cNvCxnSpPr/>
              <p:nvPr/>
            </p:nvCxnSpPr>
            <p:spPr>
              <a:xfrm>
                <a:off x="3733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82" name="Google Shape;482;p33"/>
            <p:cNvGrpSpPr/>
            <p:nvPr/>
          </p:nvGrpSpPr>
          <p:grpSpPr>
            <a:xfrm>
              <a:off x="3352800" y="2743200"/>
              <a:ext cx="538287" cy="1215900"/>
              <a:chOff x="3352800" y="2743200"/>
              <a:chExt cx="538287" cy="1215900"/>
            </a:xfrm>
          </p:grpSpPr>
          <p:sp>
            <p:nvSpPr>
              <p:cNvPr id="483" name="Google Shape;483;p33"/>
              <p:cNvSpPr txBox="1"/>
              <p:nvPr/>
            </p:nvSpPr>
            <p:spPr>
              <a:xfrm>
                <a:off x="3506787" y="365760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20</a:t>
                </a:r>
                <a:endParaRPr/>
              </a:p>
            </p:txBody>
          </p:sp>
          <p:cxnSp>
            <p:nvCxnSpPr>
              <p:cNvPr id="484" name="Google Shape;484;p33"/>
              <p:cNvCxnSpPr/>
              <p:nvPr/>
            </p:nvCxnSpPr>
            <p:spPr>
              <a:xfrm>
                <a:off x="3352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85" name="Google Shape;485;p33"/>
            <p:cNvGrpSpPr/>
            <p:nvPr/>
          </p:nvGrpSpPr>
          <p:grpSpPr>
            <a:xfrm>
              <a:off x="2971800" y="2743200"/>
              <a:ext cx="533525" cy="1215900"/>
              <a:chOff x="2971800" y="2743200"/>
              <a:chExt cx="533525" cy="1215900"/>
            </a:xfrm>
          </p:grpSpPr>
          <p:sp>
            <p:nvSpPr>
              <p:cNvPr id="486" name="Google Shape;486;p33"/>
              <p:cNvSpPr txBox="1"/>
              <p:nvPr/>
            </p:nvSpPr>
            <p:spPr>
              <a:xfrm>
                <a:off x="3121025" y="365760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14</a:t>
                </a:r>
                <a:endParaRPr/>
              </a:p>
            </p:txBody>
          </p:sp>
          <p:cxnSp>
            <p:nvCxnSpPr>
              <p:cNvPr id="487" name="Google Shape;487;p33"/>
              <p:cNvCxnSpPr/>
              <p:nvPr/>
            </p:nvCxnSpPr>
            <p:spPr>
              <a:xfrm>
                <a:off x="2971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88" name="Google Shape;488;p33"/>
            <p:cNvGrpSpPr/>
            <p:nvPr/>
          </p:nvGrpSpPr>
          <p:grpSpPr>
            <a:xfrm>
              <a:off x="2590800" y="2743200"/>
              <a:ext cx="533525" cy="1215900"/>
              <a:chOff x="2590800" y="2743200"/>
              <a:chExt cx="533525" cy="1215900"/>
            </a:xfrm>
          </p:grpSpPr>
          <p:sp>
            <p:nvSpPr>
              <p:cNvPr id="489" name="Google Shape;489;p33"/>
              <p:cNvSpPr txBox="1"/>
              <p:nvPr/>
            </p:nvSpPr>
            <p:spPr>
              <a:xfrm>
                <a:off x="2740025" y="3657600"/>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14</a:t>
                </a:r>
                <a:endParaRPr/>
              </a:p>
            </p:txBody>
          </p:sp>
          <p:cxnSp>
            <p:nvCxnSpPr>
              <p:cNvPr id="490" name="Google Shape;490;p33"/>
              <p:cNvCxnSpPr/>
              <p:nvPr/>
            </p:nvCxnSpPr>
            <p:spPr>
              <a:xfrm>
                <a:off x="2590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91" name="Google Shape;491;p33"/>
            <p:cNvGrpSpPr/>
            <p:nvPr/>
          </p:nvGrpSpPr>
          <p:grpSpPr>
            <a:xfrm>
              <a:off x="2209800" y="2743200"/>
              <a:ext cx="538287" cy="1211137"/>
              <a:chOff x="2209800" y="2743200"/>
              <a:chExt cx="538287" cy="1211137"/>
            </a:xfrm>
          </p:grpSpPr>
          <p:sp>
            <p:nvSpPr>
              <p:cNvPr id="492" name="Google Shape;492;p33"/>
              <p:cNvSpPr txBox="1"/>
              <p:nvPr/>
            </p:nvSpPr>
            <p:spPr>
              <a:xfrm>
                <a:off x="2363787" y="3652837"/>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u="none">
                    <a:solidFill>
                      <a:srgbClr val="00FD00"/>
                    </a:solidFill>
                    <a:latin typeface="Trebuchet MS"/>
                    <a:ea typeface="Trebuchet MS"/>
                    <a:cs typeface="Trebuchet MS"/>
                    <a:sym typeface="Trebuchet MS"/>
                  </a:rPr>
                  <a:t>12</a:t>
                </a:r>
                <a:endParaRPr/>
              </a:p>
            </p:txBody>
          </p:sp>
          <p:cxnSp>
            <p:nvCxnSpPr>
              <p:cNvPr id="493" name="Google Shape;493;p33"/>
              <p:cNvCxnSpPr/>
              <p:nvPr/>
            </p:nvCxnSpPr>
            <p:spPr>
              <a:xfrm>
                <a:off x="2209800" y="2743200"/>
                <a:ext cx="304800" cy="914400"/>
              </a:xfrm>
              <a:prstGeom prst="straightConnector1">
                <a:avLst/>
              </a:prstGeom>
              <a:noFill/>
              <a:ln cap="flat" cmpd="sng" w="15875">
                <a:solidFill>
                  <a:srgbClr val="00FD00"/>
                </a:solidFill>
                <a:prstDash val="solid"/>
                <a:miter lim="8000"/>
                <a:headEnd len="sm" w="sm" type="none"/>
                <a:tailEnd len="med" w="med" type="stealth"/>
              </a:ln>
            </p:spPr>
          </p:cxnSp>
        </p:grpSp>
        <p:grpSp>
          <p:nvGrpSpPr>
            <p:cNvPr id="494" name="Google Shape;494;p33"/>
            <p:cNvGrpSpPr/>
            <p:nvPr/>
          </p:nvGrpSpPr>
          <p:grpSpPr>
            <a:xfrm>
              <a:off x="1987550" y="3652837"/>
              <a:ext cx="5863000" cy="1490663"/>
              <a:chOff x="1987550" y="3652837"/>
              <a:chExt cx="5863000" cy="1490663"/>
            </a:xfrm>
          </p:grpSpPr>
          <p:sp>
            <p:nvSpPr>
              <p:cNvPr id="495" name="Google Shape;495;p33"/>
              <p:cNvSpPr txBox="1"/>
              <p:nvPr/>
            </p:nvSpPr>
            <p:spPr>
              <a:xfrm>
                <a:off x="1987550" y="3652837"/>
                <a:ext cx="384300" cy="301500"/>
              </a:xfrm>
              <a:prstGeom prst="rect">
                <a:avLst/>
              </a:prstGeom>
              <a:noFill/>
              <a:ln cap="flat" cmpd="sng" w="158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u="none">
                    <a:solidFill>
                      <a:srgbClr val="FF7FFF"/>
                    </a:solidFill>
                    <a:latin typeface="Trebuchet MS"/>
                    <a:ea typeface="Trebuchet MS"/>
                    <a:cs typeface="Trebuchet MS"/>
                    <a:sym typeface="Trebuchet MS"/>
                  </a:rPr>
                  <a:t>10</a:t>
                </a:r>
                <a:endParaRPr/>
              </a:p>
            </p:txBody>
          </p:sp>
          <p:sp>
            <p:nvSpPr>
              <p:cNvPr id="496" name="Google Shape;496;p33"/>
              <p:cNvSpPr/>
              <p:nvPr/>
            </p:nvSpPr>
            <p:spPr>
              <a:xfrm>
                <a:off x="2134050" y="3657600"/>
                <a:ext cx="5716500" cy="1485900"/>
              </a:xfrm>
              <a:custGeom>
                <a:rect b="b" l="l" r="r" t="t"/>
                <a:pathLst>
                  <a:path extrusionOk="0" h="120000" w="120000">
                    <a:moveTo>
                      <a:pt x="119966" y="0"/>
                    </a:moveTo>
                    <a:cubicBezTo>
                      <a:pt x="119700" y="5256"/>
                      <a:pt x="120000" y="19871"/>
                      <a:pt x="118300" y="31538"/>
                    </a:cubicBezTo>
                    <a:cubicBezTo>
                      <a:pt x="116600" y="43205"/>
                      <a:pt x="114934" y="56282"/>
                      <a:pt x="109736" y="69743"/>
                    </a:cubicBezTo>
                    <a:cubicBezTo>
                      <a:pt x="104537" y="83205"/>
                      <a:pt x="99039" y="104871"/>
                      <a:pt x="87142" y="112435"/>
                    </a:cubicBezTo>
                    <a:cubicBezTo>
                      <a:pt x="75245" y="120000"/>
                      <a:pt x="50852" y="116410"/>
                      <a:pt x="38289" y="115384"/>
                    </a:cubicBezTo>
                    <a:cubicBezTo>
                      <a:pt x="25726" y="114358"/>
                      <a:pt x="17895" y="112435"/>
                      <a:pt x="11830" y="106410"/>
                    </a:cubicBezTo>
                    <a:cubicBezTo>
                      <a:pt x="5765" y="100384"/>
                      <a:pt x="3798" y="90000"/>
                      <a:pt x="1899" y="79487"/>
                    </a:cubicBezTo>
                    <a:cubicBezTo>
                      <a:pt x="0" y="68974"/>
                      <a:pt x="699" y="51025"/>
                      <a:pt x="366" y="43461"/>
                    </a:cubicBezTo>
                  </a:path>
                </a:pathLst>
              </a:custGeom>
              <a:noFill/>
              <a:ln cap="flat" cmpd="sng" w="15875">
                <a:solidFill>
                  <a:srgbClr val="FF7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grpSp>
        <p:grpSp>
          <p:nvGrpSpPr>
            <p:cNvPr id="497" name="Google Shape;497;p33"/>
            <p:cNvGrpSpPr/>
            <p:nvPr/>
          </p:nvGrpSpPr>
          <p:grpSpPr>
            <a:xfrm>
              <a:off x="838200" y="4038600"/>
              <a:ext cx="4191000" cy="685800"/>
              <a:chOff x="838200" y="4038600"/>
              <a:chExt cx="4191000" cy="685800"/>
            </a:xfrm>
          </p:grpSpPr>
          <p:sp>
            <p:nvSpPr>
              <p:cNvPr id="498" name="Google Shape;498;p33"/>
              <p:cNvSpPr/>
              <p:nvPr/>
            </p:nvSpPr>
            <p:spPr>
              <a:xfrm rot="-5400000">
                <a:off x="2781300" y="2095500"/>
                <a:ext cx="304800" cy="4191000"/>
              </a:xfrm>
              <a:prstGeom prst="leftBrace">
                <a:avLst>
                  <a:gd fmla="val 8333" name="adj1"/>
                  <a:gd fmla="val 50000" name="adj2"/>
                </a:avLst>
              </a:prstGeom>
              <a:noFill/>
              <a:ln cap="flat" cmpd="sng" w="15875">
                <a:solidFill>
                  <a:srgbClr val="00FD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99" name="Google Shape;499;p33"/>
              <p:cNvSpPr txBox="1"/>
              <p:nvPr/>
            </p:nvSpPr>
            <p:spPr>
              <a:xfrm>
                <a:off x="2514600" y="4267200"/>
                <a:ext cx="1295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Times New Roman"/>
                  <a:buNone/>
                </a:pPr>
                <a:r>
                  <a:rPr b="0" i="0" lang="en-GB" sz="2400" u="none">
                    <a:solidFill>
                      <a:srgbClr val="FFFFFF"/>
                    </a:solidFill>
                    <a:latin typeface="Times New Roman"/>
                    <a:ea typeface="Times New Roman"/>
                    <a:cs typeface="Times New Roman"/>
                    <a:sym typeface="Times New Roman"/>
                  </a:rPr>
                  <a:t>sorted</a:t>
                </a:r>
                <a:endParaRPr/>
              </a:p>
            </p:txBody>
          </p:sp>
        </p:grpSp>
        <p:grpSp>
          <p:nvGrpSpPr>
            <p:cNvPr id="500" name="Google Shape;500;p33"/>
            <p:cNvGrpSpPr/>
            <p:nvPr/>
          </p:nvGrpSpPr>
          <p:grpSpPr>
            <a:xfrm>
              <a:off x="990600" y="2743200"/>
              <a:ext cx="1447800" cy="549300"/>
              <a:chOff x="990600" y="2743200"/>
              <a:chExt cx="1447800" cy="549300"/>
            </a:xfrm>
          </p:grpSpPr>
          <p:cxnSp>
            <p:nvCxnSpPr>
              <p:cNvPr id="501" name="Google Shape;501;p33"/>
              <p:cNvCxnSpPr/>
              <p:nvPr/>
            </p:nvCxnSpPr>
            <p:spPr>
              <a:xfrm rot="10800000">
                <a:off x="1752600" y="2743200"/>
                <a:ext cx="0" cy="228600"/>
              </a:xfrm>
              <a:prstGeom prst="straightConnector1">
                <a:avLst/>
              </a:prstGeom>
              <a:noFill/>
              <a:ln cap="flat" cmpd="sng" w="22225">
                <a:solidFill>
                  <a:srgbClr val="FFFFFF"/>
                </a:solidFill>
                <a:prstDash val="solid"/>
                <a:miter lim="8000"/>
                <a:headEnd len="sm" w="sm" type="none"/>
                <a:tailEnd len="lg" w="lg" type="triangle"/>
              </a:ln>
            </p:spPr>
          </p:cxnSp>
          <p:sp>
            <p:nvSpPr>
              <p:cNvPr id="502" name="Google Shape;502;p33"/>
              <p:cNvSpPr txBox="1"/>
              <p:nvPr/>
            </p:nvSpPr>
            <p:spPr>
              <a:xfrm>
                <a:off x="990600" y="2895600"/>
                <a:ext cx="14478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Times New Roman"/>
                  <a:buNone/>
                </a:pPr>
                <a:r>
                  <a:rPr b="0" i="0" lang="en-GB" sz="2000" u="none">
                    <a:solidFill>
                      <a:srgbClr val="FFFFFF"/>
                    </a:solidFill>
                    <a:latin typeface="Times New Roman"/>
                    <a:ea typeface="Times New Roman"/>
                    <a:cs typeface="Times New Roman"/>
                    <a:sym typeface="Times New Roman"/>
                  </a:rPr>
                  <a:t>less than 10</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insertion sort</a:t>
            </a:r>
            <a:endParaRPr/>
          </a:p>
        </p:txBody>
      </p:sp>
      <p:pic>
        <p:nvPicPr>
          <p:cNvPr id="508" name="Google Shape;508;p34"/>
          <p:cNvPicPr preferRelativeResize="0"/>
          <p:nvPr/>
        </p:nvPicPr>
        <p:blipFill>
          <a:blip r:embed="rId3">
            <a:alphaModFix/>
          </a:blip>
          <a:stretch>
            <a:fillRect/>
          </a:stretch>
        </p:blipFill>
        <p:spPr>
          <a:xfrm>
            <a:off x="1297500" y="1307850"/>
            <a:ext cx="6082341" cy="353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35"/>
          <p:cNvSpPr txBox="1"/>
          <p:nvPr>
            <p:ph type="title"/>
          </p:nvPr>
        </p:nvSpPr>
        <p:spPr>
          <a:xfrm>
            <a:off x="1297500" y="285525"/>
            <a:ext cx="7038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Code for insertion sort</a:t>
            </a:r>
            <a:endParaRPr/>
          </a:p>
          <a:p>
            <a:pPr indent="0" lvl="0" marL="0" rtl="0" algn="l">
              <a:spcBef>
                <a:spcPts val="0"/>
              </a:spcBef>
              <a:spcAft>
                <a:spcPts val="0"/>
              </a:spcAft>
              <a:buNone/>
            </a:pPr>
            <a:r>
              <a:t/>
            </a:r>
            <a:endParaRPr/>
          </a:p>
        </p:txBody>
      </p:sp>
      <p:sp>
        <p:nvSpPr>
          <p:cNvPr id="514" name="Google Shape;514;p35"/>
          <p:cNvSpPr txBox="1"/>
          <p:nvPr>
            <p:ph idx="1" type="body"/>
          </p:nvPr>
        </p:nvSpPr>
        <p:spPr>
          <a:xfrm>
            <a:off x="1297500" y="1017150"/>
            <a:ext cx="7640400" cy="401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void insertion_sort ( int A[ ] , int n) </a:t>
            </a:r>
            <a:br>
              <a:rPr lang="en-GB"/>
            </a:br>
            <a:r>
              <a:rPr lang="en-GB"/>
              <a:t>{</a:t>
            </a:r>
            <a:br>
              <a:rPr lang="en-GB"/>
            </a:br>
            <a:r>
              <a:rPr lang="en-GB"/>
              <a:t>     for( int i = 0 ;i &lt; n ; i++ ) {</a:t>
            </a:r>
            <a:br>
              <a:rPr lang="en-GB"/>
            </a:br>
            <a:r>
              <a:rPr lang="en-GB"/>
              <a:t>    </a:t>
            </a:r>
            <a:r>
              <a:rPr lang="en-GB">
                <a:solidFill>
                  <a:srgbClr val="B6D7A8"/>
                </a:solidFill>
              </a:rPr>
              <a:t>/*storing current element whose left side is checked for its  correct position .*/</a:t>
            </a:r>
            <a:br>
              <a:rPr lang="en-GB">
                <a:solidFill>
                  <a:srgbClr val="B6D7A8"/>
                </a:solidFill>
              </a:rPr>
            </a:br>
            <a:r>
              <a:rPr lang="en-GB"/>
              <a:t>      int temp = A[ i ];    </a:t>
            </a:r>
            <a:br>
              <a:rPr lang="en-GB"/>
            </a:br>
            <a:r>
              <a:rPr lang="en-GB"/>
              <a:t>      int j = i;</a:t>
            </a:r>
            <a:br>
              <a:rPr lang="en-GB"/>
            </a:br>
            <a:r>
              <a:rPr lang="en-GB"/>
              <a:t>       </a:t>
            </a:r>
            <a:r>
              <a:rPr lang="en-GB">
                <a:solidFill>
                  <a:srgbClr val="B6D7A8"/>
                </a:solidFill>
              </a:rPr>
              <a:t>/* check whether the adjacent element in left side is greater or less than the current element. */</a:t>
            </a:r>
            <a:br>
              <a:rPr lang="en-GB">
                <a:solidFill>
                  <a:srgbClr val="B6D7A8"/>
                </a:solidFill>
              </a:rPr>
            </a:br>
            <a:r>
              <a:rPr lang="en-GB"/>
              <a:t>          while(  j &gt; 0  &amp;&amp; temp &lt; A[ j -1]) {</a:t>
            </a:r>
            <a:br>
              <a:rPr lang="en-GB"/>
            </a:br>
            <a:r>
              <a:rPr lang="en-GB"/>
              <a:t>           </a:t>
            </a:r>
            <a:r>
              <a:rPr lang="en-GB">
                <a:solidFill>
                  <a:srgbClr val="B6D7A8"/>
                </a:solidFill>
              </a:rPr>
              <a:t>// moving the left side element to one position forward.</a:t>
            </a:r>
            <a:br>
              <a:rPr lang="en-GB">
                <a:solidFill>
                  <a:srgbClr val="B6D7A8"/>
                </a:solidFill>
              </a:rPr>
            </a:br>
            <a:r>
              <a:rPr lang="en-GB"/>
              <a:t>                A[ j ] = A[ j-1];   </a:t>
            </a:r>
            <a:br>
              <a:rPr lang="en-GB"/>
            </a:br>
            <a:r>
              <a:rPr lang="en-GB"/>
              <a:t>                j= j - 1;</a:t>
            </a:r>
            <a:br>
              <a:rPr lang="en-GB"/>
            </a:br>
            <a:r>
              <a:rPr lang="en-GB"/>
              <a:t>           }</a:t>
            </a:r>
            <a:br>
              <a:rPr lang="en-GB"/>
            </a:br>
            <a:r>
              <a:rPr lang="en-GB"/>
              <a:t>         </a:t>
            </a:r>
            <a:r>
              <a:rPr lang="en-GB">
                <a:solidFill>
                  <a:srgbClr val="B6D7A8"/>
                </a:solidFill>
              </a:rPr>
              <a:t>// moving current element to its  correct position.</a:t>
            </a:r>
            <a:br>
              <a:rPr lang="en-GB">
                <a:solidFill>
                  <a:srgbClr val="B6D7A8"/>
                </a:solidFill>
              </a:rPr>
            </a:br>
            <a:r>
              <a:rPr lang="en-GB"/>
              <a:t>           A[ j ] = temp;       </a:t>
            </a:r>
            <a:br>
              <a:rPr lang="en-GB"/>
            </a:br>
            <a:r>
              <a:rPr lang="en-GB"/>
              <a:t>     }  </a:t>
            </a:r>
            <a:br>
              <a:rPr lang="en-GB"/>
            </a:br>
            <a:r>
              <a:rPr lang="en-GB"/>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of insertion sort</a:t>
            </a:r>
            <a:endParaRPr/>
          </a:p>
        </p:txBody>
      </p:sp>
      <p:sp>
        <p:nvSpPr>
          <p:cNvPr id="520" name="Google Shape;520;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2100" lvl="0" marL="342900" rtl="0" algn="l">
              <a:spcBef>
                <a:spcPts val="0"/>
              </a:spcBef>
              <a:spcAft>
                <a:spcPts val="0"/>
              </a:spcAft>
              <a:buSzPts val="2000"/>
              <a:buChar char="•"/>
            </a:pPr>
            <a:r>
              <a:rPr lang="en-GB" sz="2000"/>
              <a:t>We run once through the outer loop, inserting each of n elements; this is a factor of n</a:t>
            </a:r>
            <a:endParaRPr sz="2000"/>
          </a:p>
          <a:p>
            <a:pPr indent="-292100" lvl="0" marL="342900" rtl="0" algn="l">
              <a:spcBef>
                <a:spcPts val="0"/>
              </a:spcBef>
              <a:spcAft>
                <a:spcPts val="0"/>
              </a:spcAft>
              <a:buSzPts val="2000"/>
              <a:buChar char="•"/>
            </a:pPr>
            <a:r>
              <a:rPr lang="en-GB" sz="2000"/>
              <a:t>On average, there are n/2 elements already sorted</a:t>
            </a:r>
            <a:endParaRPr sz="2000"/>
          </a:p>
          <a:p>
            <a:pPr indent="-234950" lvl="1" marL="742950" rtl="0" algn="l">
              <a:spcBef>
                <a:spcPts val="0"/>
              </a:spcBef>
              <a:spcAft>
                <a:spcPts val="0"/>
              </a:spcAft>
              <a:buSzPts val="1600"/>
              <a:buChar char="–"/>
            </a:pPr>
            <a:r>
              <a:rPr lang="en-GB" sz="1600"/>
              <a:t>The inner loop looks at (and moves) half of these</a:t>
            </a:r>
            <a:endParaRPr sz="1600"/>
          </a:p>
          <a:p>
            <a:pPr indent="-234950" lvl="1" marL="742950" rtl="0" algn="l">
              <a:spcBef>
                <a:spcPts val="0"/>
              </a:spcBef>
              <a:spcAft>
                <a:spcPts val="0"/>
              </a:spcAft>
              <a:buSzPts val="1600"/>
              <a:buChar char="–"/>
            </a:pPr>
            <a:r>
              <a:rPr lang="en-GB" sz="1600"/>
              <a:t>This gives a second factor of n/4</a:t>
            </a:r>
            <a:endParaRPr sz="1600"/>
          </a:p>
          <a:p>
            <a:pPr indent="-292100" lvl="0" marL="342900" rtl="0" algn="l">
              <a:spcBef>
                <a:spcPts val="0"/>
              </a:spcBef>
              <a:spcAft>
                <a:spcPts val="0"/>
              </a:spcAft>
              <a:buSzPts val="2000"/>
              <a:buChar char="•"/>
            </a:pPr>
            <a:r>
              <a:rPr lang="en-GB" sz="2000"/>
              <a:t>Hence, the time required for an insertion sort of an array of n elements is proportional to n</a:t>
            </a:r>
            <a:r>
              <a:rPr baseline="30000" lang="en-GB" sz="2000"/>
              <a:t>2</a:t>
            </a:r>
            <a:r>
              <a:rPr lang="en-GB" sz="2000"/>
              <a:t>/4</a:t>
            </a:r>
            <a:endParaRPr sz="2000"/>
          </a:p>
          <a:p>
            <a:pPr indent="-292100" lvl="0" marL="342900" rtl="0" algn="l">
              <a:spcBef>
                <a:spcPts val="0"/>
              </a:spcBef>
              <a:spcAft>
                <a:spcPts val="0"/>
              </a:spcAft>
              <a:buSzPts val="2000"/>
              <a:buChar char="•"/>
            </a:pPr>
            <a:r>
              <a:rPr lang="en-GB" sz="2000"/>
              <a:t>Discarding constants, we find that insertion sort is O(n</a:t>
            </a:r>
            <a:r>
              <a:rPr baseline="30000" lang="en-GB" sz="2000"/>
              <a:t>2</a:t>
            </a:r>
            <a:r>
              <a:rPr lang="en-GB" sz="2000"/>
              <a:t>)</a:t>
            </a:r>
            <a:endParaRPr sz="2000"/>
          </a:p>
          <a:p>
            <a:pPr indent="0" lvl="0" marL="0" rtl="0" algn="l">
              <a:spcBef>
                <a:spcPts val="0"/>
              </a:spcBef>
              <a:spcAft>
                <a:spcPts val="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Merge</a:t>
            </a:r>
            <a:r>
              <a:rPr lang="en-GB" sz="2400"/>
              <a:t> sort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Merge sort</a:t>
            </a:r>
            <a:endParaRPr/>
          </a:p>
        </p:txBody>
      </p:sp>
      <p:sp>
        <p:nvSpPr>
          <p:cNvPr id="531" name="Google Shape;531;p38"/>
          <p:cNvSpPr txBox="1"/>
          <p:nvPr>
            <p:ph idx="1" type="body"/>
          </p:nvPr>
        </p:nvSpPr>
        <p:spPr>
          <a:xfrm>
            <a:off x="1297500" y="1255225"/>
            <a:ext cx="7038900" cy="3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Merge sort is a divide-and-conquer algorithm based on the idea of breaking down a list into several sub-lists until each sublist consists of a single element and merging those sublists in a manner that results into a sorted list.</a:t>
            </a:r>
            <a:endParaRPr/>
          </a:p>
          <a:p>
            <a:pPr indent="0" lvl="0" marL="0" rtl="0" algn="l">
              <a:spcBef>
                <a:spcPts val="1600"/>
              </a:spcBef>
              <a:spcAft>
                <a:spcPts val="0"/>
              </a:spcAft>
              <a:buNone/>
            </a:pPr>
            <a:r>
              <a:rPr lang="en-GB"/>
              <a:t>Idea:</a:t>
            </a:r>
            <a:endParaRPr/>
          </a:p>
          <a:p>
            <a:pPr indent="-311150" lvl="0" marL="457200" rtl="0" algn="l">
              <a:spcBef>
                <a:spcPts val="1600"/>
              </a:spcBef>
              <a:spcAft>
                <a:spcPts val="0"/>
              </a:spcAft>
              <a:buSzPts val="1300"/>
              <a:buChar char="●"/>
            </a:pPr>
            <a:r>
              <a:rPr lang="en-GB"/>
              <a:t>Divide the unsorted list into  sublists, each containing  element.</a:t>
            </a:r>
            <a:endParaRPr/>
          </a:p>
          <a:p>
            <a:pPr indent="-311150" lvl="0" marL="457200" rtl="0" algn="l">
              <a:spcBef>
                <a:spcPts val="0"/>
              </a:spcBef>
              <a:spcAft>
                <a:spcPts val="0"/>
              </a:spcAft>
              <a:buSzPts val="1300"/>
              <a:buChar char="●"/>
            </a:pPr>
            <a:r>
              <a:rPr lang="en-GB"/>
              <a:t>Take adjacent pairs of two singleton lists and merge them to form a list of 2 elements.  will now convert into  lists of size 2.</a:t>
            </a:r>
            <a:endParaRPr/>
          </a:p>
          <a:p>
            <a:pPr indent="-311150" lvl="0" marL="457200" rtl="0" algn="l">
              <a:spcBef>
                <a:spcPts val="0"/>
              </a:spcBef>
              <a:spcAft>
                <a:spcPts val="0"/>
              </a:spcAft>
              <a:buSzPts val="1300"/>
              <a:buChar char="●"/>
            </a:pPr>
            <a:r>
              <a:rPr lang="en-GB"/>
              <a:t>Repeat the process till a single sorted list of obtained.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u="sng">
                <a:solidFill>
                  <a:schemeClr val="hlink"/>
                </a:solidFill>
                <a:hlinkClick r:id="rId3"/>
              </a:rPr>
              <a:t>https://www.hackerearth.com/practice/algorithms/sorting/merge-sort/tutorial/</a:t>
            </a:r>
            <a:r>
              <a:rPr lang="en-GB"/>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Merge sort</a:t>
            </a:r>
            <a:endParaRPr/>
          </a:p>
        </p:txBody>
      </p:sp>
      <p:pic>
        <p:nvPicPr>
          <p:cNvPr id="537" name="Google Shape;537;p39"/>
          <p:cNvPicPr preferRelativeResize="0"/>
          <p:nvPr/>
        </p:nvPicPr>
        <p:blipFill>
          <a:blip r:embed="rId3">
            <a:alphaModFix/>
          </a:blip>
          <a:stretch>
            <a:fillRect/>
          </a:stretch>
        </p:blipFill>
        <p:spPr>
          <a:xfrm>
            <a:off x="4079782" y="0"/>
            <a:ext cx="4634585"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4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Heap sort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Heap sort</a:t>
            </a:r>
            <a:endParaRPr/>
          </a:p>
        </p:txBody>
      </p:sp>
      <p:sp>
        <p:nvSpPr>
          <p:cNvPr id="548" name="Google Shape;548;p41"/>
          <p:cNvSpPr txBox="1"/>
          <p:nvPr>
            <p:ph idx="1" type="body"/>
          </p:nvPr>
        </p:nvSpPr>
        <p:spPr>
          <a:xfrm>
            <a:off x="1297500" y="1262425"/>
            <a:ext cx="7038900" cy="32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Heaps can be used in sorting an array. In max-heaps, maximum element will always be at the root. Heap Sort uses this property of heap to sort the array.</a:t>
            </a:r>
            <a:endParaRPr/>
          </a:p>
          <a:p>
            <a:pPr indent="0" lvl="0" marL="0" rtl="0" algn="l">
              <a:spcBef>
                <a:spcPts val="1600"/>
              </a:spcBef>
              <a:spcAft>
                <a:spcPts val="0"/>
              </a:spcAft>
              <a:buNone/>
            </a:pPr>
            <a:r>
              <a:rPr lang="en-GB"/>
              <a:t>Consider an array  which is to be sorted using Heap Sort.</a:t>
            </a:r>
            <a:endParaRPr/>
          </a:p>
          <a:p>
            <a:pPr indent="-311150" lvl="0" marL="457200" rtl="0" algn="l">
              <a:spcBef>
                <a:spcPts val="1600"/>
              </a:spcBef>
              <a:spcAft>
                <a:spcPts val="0"/>
              </a:spcAft>
              <a:buSzPts val="1300"/>
              <a:buChar char="●"/>
            </a:pPr>
            <a:r>
              <a:rPr lang="en-GB"/>
              <a:t>Initially build a max heap of elements in </a:t>
            </a:r>
            <a:r>
              <a:rPr b="1" lang="en-GB">
                <a:solidFill>
                  <a:schemeClr val="accent6"/>
                </a:solidFill>
              </a:rPr>
              <a:t>Arr</a:t>
            </a:r>
            <a:r>
              <a:rPr lang="en-GB"/>
              <a:t>.</a:t>
            </a:r>
            <a:endParaRPr/>
          </a:p>
          <a:p>
            <a:pPr indent="-311150" lvl="0" marL="457200" rtl="0" algn="l">
              <a:spcBef>
                <a:spcPts val="0"/>
              </a:spcBef>
              <a:spcAft>
                <a:spcPts val="0"/>
              </a:spcAft>
              <a:buSzPts val="1300"/>
              <a:buChar char="●"/>
            </a:pPr>
            <a:r>
              <a:rPr lang="en-GB"/>
              <a:t>The root element, that is </a:t>
            </a:r>
            <a:r>
              <a:rPr b="1" lang="en-GB">
                <a:solidFill>
                  <a:schemeClr val="accent6"/>
                </a:solidFill>
              </a:rPr>
              <a:t>Arr[1]</a:t>
            </a:r>
            <a:r>
              <a:rPr lang="en-GB"/>
              <a:t>, will contain maximum element of </a:t>
            </a:r>
            <a:r>
              <a:rPr b="1" lang="en-GB"/>
              <a:t>Arr</a:t>
            </a:r>
            <a:r>
              <a:rPr lang="en-GB"/>
              <a:t>. After that, swap this element with the last element of </a:t>
            </a:r>
            <a:r>
              <a:rPr b="1" lang="en-GB">
                <a:solidFill>
                  <a:schemeClr val="accent6"/>
                </a:solidFill>
              </a:rPr>
              <a:t>Arr </a:t>
            </a:r>
            <a:r>
              <a:rPr lang="en-GB"/>
              <a:t>and heapify the max heap excluding the last element which is already in its correct position and then decrease the length of heap by one.</a:t>
            </a:r>
            <a:endParaRPr/>
          </a:p>
          <a:p>
            <a:pPr indent="-311150" lvl="0" marL="457200" rtl="0" algn="l">
              <a:spcBef>
                <a:spcPts val="0"/>
              </a:spcBef>
              <a:spcAft>
                <a:spcPts val="0"/>
              </a:spcAft>
              <a:buSzPts val="1300"/>
              <a:buChar char="●"/>
            </a:pPr>
            <a:r>
              <a:rPr lang="en-GB"/>
              <a:t>Repeat the step 2, until all the elements are in their correct position.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u="sng">
                <a:solidFill>
                  <a:schemeClr val="hlink"/>
                </a:solidFill>
                <a:hlinkClick r:id="rId3"/>
              </a:rPr>
              <a:t>https://www.hackerearth.com/practice/algorithms/sorting/heap-sort/tutorial/</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Sorting and Searching</a:t>
            </a:r>
            <a:endParaRPr/>
          </a:p>
        </p:txBody>
      </p:sp>
      <p:sp>
        <p:nvSpPr>
          <p:cNvPr id="147" name="Google Shape;147;p15"/>
          <p:cNvSpPr txBox="1"/>
          <p:nvPr>
            <p:ph idx="1" type="body"/>
          </p:nvPr>
        </p:nvSpPr>
        <p:spPr>
          <a:xfrm>
            <a:off x="1297500" y="1262425"/>
            <a:ext cx="7038900" cy="35781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GB" sz="2300"/>
              <a:t>Fundamental problems in computer science and programming</a:t>
            </a:r>
            <a:endParaRPr sz="2300"/>
          </a:p>
          <a:p>
            <a:pPr indent="-374650" lvl="0" marL="457200" rtl="0" algn="l">
              <a:spcBef>
                <a:spcPts val="0"/>
              </a:spcBef>
              <a:spcAft>
                <a:spcPts val="0"/>
              </a:spcAft>
              <a:buSzPts val="2300"/>
              <a:buChar char="●"/>
            </a:pPr>
            <a:r>
              <a:rPr lang="en-GB" sz="2300"/>
              <a:t>Sorting is done to make searching easier</a:t>
            </a:r>
            <a:endParaRPr sz="2300"/>
          </a:p>
          <a:p>
            <a:pPr indent="-374650" lvl="0" marL="457200" rtl="0" algn="l">
              <a:spcBef>
                <a:spcPts val="0"/>
              </a:spcBef>
              <a:spcAft>
                <a:spcPts val="0"/>
              </a:spcAft>
              <a:buSzPts val="2300"/>
              <a:buChar char="●"/>
            </a:pPr>
            <a:r>
              <a:rPr lang="en-GB" sz="2300"/>
              <a:t>Multiple different algorithms to solve the same problem</a:t>
            </a:r>
            <a:endParaRPr sz="2300"/>
          </a:p>
          <a:p>
            <a:pPr indent="-374650" lvl="0" marL="457200" rtl="0" algn="l">
              <a:spcBef>
                <a:spcPts val="0"/>
              </a:spcBef>
              <a:spcAft>
                <a:spcPts val="0"/>
              </a:spcAft>
              <a:buSzPts val="2300"/>
              <a:buChar char="●"/>
            </a:pPr>
            <a:r>
              <a:rPr lang="en-GB" sz="2300"/>
              <a:t>Examples will use arrays of ints to illustrate algorithms</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Search algorithms</a:t>
            </a:r>
            <a:endParaRPr/>
          </a:p>
        </p:txBody>
      </p:sp>
      <p:sp>
        <p:nvSpPr>
          <p:cNvPr id="554" name="Google Shape;554;p42"/>
          <p:cNvSpPr txBox="1"/>
          <p:nvPr>
            <p:ph idx="1" type="body"/>
          </p:nvPr>
        </p:nvSpPr>
        <p:spPr>
          <a:xfrm>
            <a:off x="1297500" y="1110925"/>
            <a:ext cx="7038900" cy="371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Linear search</a:t>
            </a:r>
            <a:endParaRPr sz="2200"/>
          </a:p>
          <a:p>
            <a:pPr indent="-368300" lvl="0" marL="457200" rtl="0" algn="l">
              <a:spcBef>
                <a:spcPts val="0"/>
              </a:spcBef>
              <a:spcAft>
                <a:spcPts val="0"/>
              </a:spcAft>
              <a:buSzPts val="2200"/>
              <a:buChar char="-"/>
            </a:pPr>
            <a:r>
              <a:rPr lang="en-GB" sz="2200"/>
              <a:t>Binary Search</a:t>
            </a:r>
            <a:endParaRPr sz="2200"/>
          </a:p>
          <a:p>
            <a:pPr indent="-355600" lvl="1" marL="914400" rtl="0" algn="l">
              <a:spcBef>
                <a:spcPts val="0"/>
              </a:spcBef>
              <a:spcAft>
                <a:spcPts val="0"/>
              </a:spcAft>
              <a:buSzPts val="2000"/>
              <a:buChar char="-"/>
            </a:pPr>
            <a:r>
              <a:rPr lang="en-GB" sz="2000"/>
              <a:t>Binary Search</a:t>
            </a:r>
            <a:endParaRPr sz="2000"/>
          </a:p>
          <a:p>
            <a:pPr indent="-355600" lvl="1" marL="914400" rtl="0" algn="l">
              <a:spcBef>
                <a:spcPts val="0"/>
              </a:spcBef>
              <a:spcAft>
                <a:spcPts val="0"/>
              </a:spcAft>
              <a:buSzPts val="2000"/>
              <a:buChar char="-"/>
            </a:pPr>
            <a:r>
              <a:rPr lang="en-GB" sz="2000"/>
              <a:t>Recursive Binary Search</a:t>
            </a:r>
            <a:endParaRPr sz="2000"/>
          </a:p>
          <a:p>
            <a:pPr indent="-368300" lvl="0" marL="457200" rtl="0" algn="l">
              <a:spcBef>
                <a:spcPts val="0"/>
              </a:spcBef>
              <a:spcAft>
                <a:spcPts val="0"/>
              </a:spcAft>
              <a:buSzPts val="2200"/>
              <a:buChar char="-"/>
            </a:pPr>
            <a:r>
              <a:rPr lang="en-GB" sz="2200"/>
              <a:t>Interpolation Search</a:t>
            </a:r>
            <a:endParaRPr sz="2200"/>
          </a:p>
          <a:p>
            <a:pPr indent="-368300" lvl="0" marL="457200" rtl="0" algn="l">
              <a:spcBef>
                <a:spcPts val="0"/>
              </a:spcBef>
              <a:spcAft>
                <a:spcPts val="0"/>
              </a:spcAft>
              <a:buSzPts val="2200"/>
              <a:buChar char="-"/>
            </a:pPr>
            <a:r>
              <a:rPr lang="en-GB" sz="2200"/>
              <a:t>Indexed Searching</a:t>
            </a:r>
            <a:endParaRPr sz="2200"/>
          </a:p>
          <a:p>
            <a:pPr indent="-368300" lvl="0" marL="457200" rtl="0" algn="l">
              <a:spcBef>
                <a:spcPts val="0"/>
              </a:spcBef>
              <a:spcAft>
                <a:spcPts val="0"/>
              </a:spcAft>
              <a:buSzPts val="2200"/>
              <a:buChar char="-"/>
            </a:pPr>
            <a:r>
              <a:rPr lang="en-GB" sz="2200"/>
              <a:t>Binary Search Trees</a:t>
            </a:r>
            <a:endParaRPr sz="2200"/>
          </a:p>
          <a:p>
            <a:pPr indent="-368300" lvl="0" marL="457200" rtl="0" algn="l">
              <a:spcBef>
                <a:spcPts val="0"/>
              </a:spcBef>
              <a:spcAft>
                <a:spcPts val="0"/>
              </a:spcAft>
              <a:buSzPts val="2200"/>
              <a:buChar char="-"/>
            </a:pPr>
            <a:r>
              <a:rPr lang="en-GB" sz="2200"/>
              <a:t>Hash Table Searching</a:t>
            </a:r>
            <a:endParaRPr sz="2200"/>
          </a:p>
          <a:p>
            <a:pPr indent="-368300" lvl="0" marL="457200" rtl="0" algn="l">
              <a:spcBef>
                <a:spcPts val="0"/>
              </a:spcBef>
              <a:spcAft>
                <a:spcPts val="0"/>
              </a:spcAft>
              <a:buSzPts val="2200"/>
              <a:buChar char="-"/>
            </a:pPr>
            <a:r>
              <a:rPr lang="en-GB" sz="2200"/>
              <a:t>Grover's Algorithm</a:t>
            </a:r>
            <a:endParaRPr sz="2200"/>
          </a:p>
          <a:p>
            <a:pPr indent="-368300" lvl="0" marL="457200" rtl="0" algn="l">
              <a:spcBef>
                <a:spcPts val="0"/>
              </a:spcBef>
              <a:spcAft>
                <a:spcPts val="0"/>
              </a:spcAft>
              <a:buSzPts val="2200"/>
              <a:buChar char="-"/>
            </a:pPr>
            <a:r>
              <a:rPr lang="en-GB" sz="2200"/>
              <a:t>Best-first</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search</a:t>
            </a:r>
            <a:endParaRPr/>
          </a:p>
        </p:txBody>
      </p:sp>
      <p:sp>
        <p:nvSpPr>
          <p:cNvPr id="560" name="Google Shape;560;p43"/>
          <p:cNvSpPr txBox="1"/>
          <p:nvPr>
            <p:ph idx="1" type="body"/>
          </p:nvPr>
        </p:nvSpPr>
        <p:spPr>
          <a:xfrm>
            <a:off x="1297500" y="1226350"/>
            <a:ext cx="7038900" cy="32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search is used on a collections of items. It relies on the technique of traversing a list from start to end by exploring properties of all the elements that are found on the way.</a:t>
            </a:r>
            <a:endParaRPr/>
          </a:p>
          <a:p>
            <a:pPr indent="0" lvl="0" marL="0" rtl="0" algn="l">
              <a:spcBef>
                <a:spcPts val="1600"/>
              </a:spcBef>
              <a:spcAft>
                <a:spcPts val="0"/>
              </a:spcAft>
              <a:buNone/>
            </a:pPr>
            <a:br>
              <a:rPr lang="en-GB"/>
            </a:br>
            <a:r>
              <a:rPr lang="en-GB"/>
              <a:t>Example pseudo code: </a:t>
            </a:r>
            <a:endParaRPr/>
          </a:p>
          <a:p>
            <a:pPr indent="0" lvl="0" marL="0" rtl="0" algn="l">
              <a:spcBef>
                <a:spcPts val="1600"/>
              </a:spcBef>
              <a:spcAft>
                <a:spcPts val="1600"/>
              </a:spcAft>
              <a:buNone/>
            </a:pPr>
            <a:r>
              <a:rPr lang="en-GB"/>
              <a:t>for(start to end of array)</a:t>
            </a:r>
            <a:br>
              <a:rPr lang="en-GB"/>
            </a:br>
            <a:r>
              <a:rPr lang="en-GB"/>
              <a:t>{</a:t>
            </a:r>
            <a:br>
              <a:rPr lang="en-GB"/>
            </a:br>
            <a:r>
              <a:rPr lang="en-GB"/>
              <a:t>    if (current_element equals to 5)  </a:t>
            </a:r>
            <a:br>
              <a:rPr lang="en-GB"/>
            </a:br>
            <a:r>
              <a:rPr lang="en-GB"/>
              <a:t>    {</a:t>
            </a:r>
            <a:br>
              <a:rPr lang="en-GB"/>
            </a:br>
            <a:r>
              <a:rPr lang="en-GB"/>
              <a:t>        print (current_index);</a:t>
            </a:r>
            <a:br>
              <a:rPr lang="en-GB"/>
            </a:br>
            <a:r>
              <a:rPr lang="en-GB"/>
              <a:t>    }</a:t>
            </a:r>
            <a:br>
              <a:rPr lang="en-GB"/>
            </a:br>
            <a:r>
              <a:rPr lang="en-GB"/>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Binary Search</a:t>
            </a:r>
            <a:endParaRPr/>
          </a:p>
        </p:txBody>
      </p:sp>
      <p:sp>
        <p:nvSpPr>
          <p:cNvPr id="566" name="Google Shape;566;p44"/>
          <p:cNvSpPr txBox="1"/>
          <p:nvPr>
            <p:ph idx="1" type="body"/>
          </p:nvPr>
        </p:nvSpPr>
        <p:spPr>
          <a:xfrm>
            <a:off x="1297500" y="1560323"/>
            <a:ext cx="7705500" cy="3366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Binary search is the most popular Search algorithm.It is efficient and also one of the most commonly used techniques that is used to solve problems.</a:t>
            </a:r>
            <a:endParaRPr sz="1700"/>
          </a:p>
          <a:p>
            <a:pPr indent="-336550" lvl="0" marL="457200" rtl="0" algn="l">
              <a:spcBef>
                <a:spcPts val="0"/>
              </a:spcBef>
              <a:spcAft>
                <a:spcPts val="0"/>
              </a:spcAft>
              <a:buSzPts val="1700"/>
              <a:buChar char="●"/>
            </a:pPr>
            <a:r>
              <a:rPr lang="en-GB" sz="1700"/>
              <a:t>If all the names in the world are written down together in order and you want to search for the position of a specific name, binary search will accomplish this in a maximum of 35 iterations.</a:t>
            </a:r>
            <a:endParaRPr sz="1700"/>
          </a:p>
          <a:p>
            <a:pPr indent="-336550" lvl="0" marL="457200" rtl="0" algn="l">
              <a:spcBef>
                <a:spcPts val="0"/>
              </a:spcBef>
              <a:spcAft>
                <a:spcPts val="0"/>
              </a:spcAft>
              <a:buSzPts val="1700"/>
              <a:buChar char="●"/>
            </a:pPr>
            <a:r>
              <a:rPr lang="en-GB" sz="1700">
                <a:solidFill>
                  <a:schemeClr val="accent6"/>
                </a:solidFill>
              </a:rPr>
              <a:t>Binary search</a:t>
            </a:r>
            <a:r>
              <a:rPr lang="en-GB" sz="1700"/>
              <a:t> works only on a </a:t>
            </a:r>
            <a:r>
              <a:rPr lang="en-GB" sz="1700">
                <a:solidFill>
                  <a:schemeClr val="accent6"/>
                </a:solidFill>
              </a:rPr>
              <a:t>sorted set</a:t>
            </a:r>
            <a:r>
              <a:rPr lang="en-GB" sz="1700"/>
              <a:t> of elements. To use binary search on a collection, the collection must first be sorted.</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rPr lang="en-GB" sz="1600" u="sng">
                <a:solidFill>
                  <a:schemeClr val="hlink"/>
                </a:solidFill>
                <a:hlinkClick r:id="rId3"/>
              </a:rPr>
              <a:t>https://www.hackerearth.com/practice/algorithms/searching/binary-search/tutorial/</a:t>
            </a:r>
            <a:r>
              <a:rPr lang="en-GB" sz="1600"/>
              <a:t>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Binary search</a:t>
            </a:r>
            <a:endParaRPr/>
          </a:p>
        </p:txBody>
      </p:sp>
      <p:pic>
        <p:nvPicPr>
          <p:cNvPr id="572" name="Google Shape;572;p45"/>
          <p:cNvPicPr preferRelativeResize="0"/>
          <p:nvPr/>
        </p:nvPicPr>
        <p:blipFill>
          <a:blip r:embed="rId3">
            <a:alphaModFix/>
          </a:blip>
          <a:stretch>
            <a:fillRect/>
          </a:stretch>
        </p:blipFill>
        <p:spPr>
          <a:xfrm>
            <a:off x="1297500" y="1041850"/>
            <a:ext cx="7219950" cy="2762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Summary</a:t>
            </a:r>
            <a:endParaRPr/>
          </a:p>
        </p:txBody>
      </p:sp>
      <p:sp>
        <p:nvSpPr>
          <p:cNvPr id="578" name="Google Shape;578;p46"/>
          <p:cNvSpPr txBox="1"/>
          <p:nvPr>
            <p:ph idx="1" type="body"/>
          </p:nvPr>
        </p:nvSpPr>
        <p:spPr>
          <a:xfrm>
            <a:off x="1297500" y="950650"/>
            <a:ext cx="7534800" cy="3940200"/>
          </a:xfrm>
          <a:prstGeom prst="rect">
            <a:avLst/>
          </a:prstGeom>
        </p:spPr>
        <p:txBody>
          <a:bodyPr anchorCtr="0" anchor="t" bIns="91425" lIns="91425" spcFirstLastPara="1" rIns="91425" wrap="square" tIns="91425">
            <a:noAutofit/>
          </a:bodyPr>
          <a:lstStyle/>
          <a:p>
            <a:pPr indent="-317500" lvl="0" marL="342900" rtl="0" algn="l">
              <a:spcBef>
                <a:spcPts val="0"/>
              </a:spcBef>
              <a:spcAft>
                <a:spcPts val="0"/>
              </a:spcAft>
              <a:buSzPts val="2000"/>
              <a:buChar char="•"/>
            </a:pPr>
            <a:r>
              <a:rPr lang="en-GB" sz="2000"/>
              <a:t>Bubble sort, selection sort, and insertion sort are all O(n</a:t>
            </a:r>
            <a:r>
              <a:rPr baseline="30000" lang="en-GB" sz="2000"/>
              <a:t>2</a:t>
            </a:r>
            <a:r>
              <a:rPr lang="en-GB" sz="2000"/>
              <a:t>)</a:t>
            </a:r>
            <a:endParaRPr sz="2000"/>
          </a:p>
          <a:p>
            <a:pPr indent="-317500" lvl="0" marL="342900" rtl="0" algn="l">
              <a:spcBef>
                <a:spcPts val="0"/>
              </a:spcBef>
              <a:spcAft>
                <a:spcPts val="0"/>
              </a:spcAft>
              <a:buSzPts val="2000"/>
              <a:buChar char="•"/>
            </a:pPr>
            <a:r>
              <a:rPr lang="en-GB" sz="2000"/>
              <a:t>We can do much better than this with somewhat more complicated sorting algorithms</a:t>
            </a:r>
            <a:endParaRPr sz="2000"/>
          </a:p>
          <a:p>
            <a:pPr indent="-317500" lvl="0" marL="342900" rtl="0" algn="l">
              <a:spcBef>
                <a:spcPts val="0"/>
              </a:spcBef>
              <a:spcAft>
                <a:spcPts val="0"/>
              </a:spcAft>
              <a:buSzPts val="2000"/>
              <a:buChar char="•"/>
            </a:pPr>
            <a:r>
              <a:rPr lang="en-GB" sz="2000"/>
              <a:t>Within O(n</a:t>
            </a:r>
            <a:r>
              <a:rPr baseline="30000" lang="en-GB" sz="2000"/>
              <a:t>2</a:t>
            </a:r>
            <a:r>
              <a:rPr lang="en-GB" sz="2000"/>
              <a:t>), </a:t>
            </a:r>
            <a:endParaRPr sz="2000"/>
          </a:p>
          <a:p>
            <a:pPr indent="-260350" lvl="1" marL="742950" rtl="0" algn="l">
              <a:spcBef>
                <a:spcPts val="0"/>
              </a:spcBef>
              <a:spcAft>
                <a:spcPts val="0"/>
              </a:spcAft>
              <a:buSzPts val="1600"/>
              <a:buChar char="–"/>
            </a:pPr>
            <a:r>
              <a:rPr lang="en-GB" sz="1600"/>
              <a:t>Bubble sort is very slow, and should probably never be used for anything</a:t>
            </a:r>
            <a:endParaRPr sz="1600"/>
          </a:p>
          <a:p>
            <a:pPr indent="-260350" lvl="1" marL="742950" rtl="0" algn="l">
              <a:spcBef>
                <a:spcPts val="0"/>
              </a:spcBef>
              <a:spcAft>
                <a:spcPts val="0"/>
              </a:spcAft>
              <a:buSzPts val="1600"/>
              <a:buChar char="–"/>
            </a:pPr>
            <a:r>
              <a:rPr lang="en-GB" sz="1600"/>
              <a:t>Selection sort is intermediate in speed</a:t>
            </a:r>
            <a:endParaRPr sz="1600"/>
          </a:p>
          <a:p>
            <a:pPr indent="-260350" lvl="1" marL="742950" rtl="0" algn="l">
              <a:spcBef>
                <a:spcPts val="0"/>
              </a:spcBef>
              <a:spcAft>
                <a:spcPts val="0"/>
              </a:spcAft>
              <a:buSzPts val="1600"/>
              <a:buChar char="–"/>
            </a:pPr>
            <a:r>
              <a:rPr lang="en-GB" sz="1600"/>
              <a:t>Insertion sort is usually the fastest of the three--in fact, for small arrays (say, 10 or 15 elements), insertion sort is faster than more complicated sorting algorithms</a:t>
            </a:r>
            <a:endParaRPr sz="1600"/>
          </a:p>
          <a:p>
            <a:pPr indent="-317500" lvl="0" marL="342900" rtl="0" algn="l">
              <a:spcBef>
                <a:spcPts val="0"/>
              </a:spcBef>
              <a:spcAft>
                <a:spcPts val="0"/>
              </a:spcAft>
              <a:buSzPts val="2000"/>
              <a:buChar char="•"/>
            </a:pPr>
            <a:r>
              <a:rPr lang="en-GB" sz="2000"/>
              <a:t>Selection sort and insertion sort are “good enough” for small arrays</a:t>
            </a:r>
            <a:endParaRPr sz="2000"/>
          </a:p>
          <a:p>
            <a:pPr indent="0" lvl="0" marL="0" rtl="0" algn="l">
              <a:spcBef>
                <a:spcPts val="0"/>
              </a:spcBef>
              <a:spcAft>
                <a:spcPts val="0"/>
              </a:spcAft>
              <a:buNone/>
            </a:pPr>
            <a:r>
              <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a:t>
            </a:r>
            <a:endParaRPr/>
          </a:p>
        </p:txBody>
      </p:sp>
      <p:sp>
        <p:nvSpPr>
          <p:cNvPr id="584" name="Google Shape;584;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http://www.sorting-algorithms.com/</a:t>
            </a:r>
            <a:endParaRPr/>
          </a:p>
          <a:p>
            <a:pPr indent="0" lvl="0" marL="0" rtl="0" algn="l">
              <a:spcBef>
                <a:spcPts val="1600"/>
              </a:spcBef>
              <a:spcAft>
                <a:spcPts val="0"/>
              </a:spcAft>
              <a:buNone/>
            </a:pPr>
            <a:r>
              <a:rPr lang="en-GB" u="sng">
                <a:solidFill>
                  <a:schemeClr val="hlink"/>
                </a:solidFill>
                <a:hlinkClick r:id="rId4"/>
              </a:rPr>
              <a:t>https://www.cs.usfca.edu/~galles/visualization/Algorithms.html</a:t>
            </a:r>
            <a:endParaRPr/>
          </a:p>
          <a:p>
            <a:pPr indent="0" lvl="0" marL="0" rtl="0" algn="l">
              <a:spcBef>
                <a:spcPts val="1600"/>
              </a:spcBef>
              <a:spcAft>
                <a:spcPts val="0"/>
              </a:spcAft>
              <a:buNone/>
            </a:pPr>
            <a:r>
              <a:rPr lang="en-GB" u="sng">
                <a:solidFill>
                  <a:schemeClr val="hlink"/>
                </a:solidFill>
                <a:hlinkClick r:id="rId5"/>
              </a:rPr>
              <a:t>https://visualgo.net/bn/sorting</a:t>
            </a:r>
            <a:r>
              <a:rPr lang="en-GB"/>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Bubble sort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Bubble</a:t>
            </a:r>
            <a:r>
              <a:rPr lang="en-GB"/>
              <a:t> sort</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t>Sorting Algorithms are concepts that every competitive programmer must know. Sorting algorithms can be used for collections of numbers, strings, characters, or a structure of any of these types.</a:t>
            </a:r>
            <a:br>
              <a:rPr lang="en-GB" sz="1600"/>
            </a:br>
            <a:br>
              <a:rPr lang="en-GB" sz="1600"/>
            </a:br>
            <a:r>
              <a:rPr lang="en-GB" sz="1600"/>
              <a:t>Bubble sort is based on the idea of repeatedly comparing pairs of adjacent elements and then swapping their positions if they exist in the wrong order.</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Bubble sort</a:t>
            </a:r>
            <a:endParaRPr/>
          </a:p>
        </p:txBody>
      </p:sp>
      <p:sp>
        <p:nvSpPr>
          <p:cNvPr id="164" name="Google Shape;164;p18"/>
          <p:cNvSpPr txBox="1"/>
          <p:nvPr>
            <p:ph idx="1" type="body"/>
          </p:nvPr>
        </p:nvSpPr>
        <p:spPr>
          <a:xfrm>
            <a:off x="1032700" y="1030700"/>
            <a:ext cx="7900800" cy="386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Compare each element (except the last one) with its neighbor to the right</a:t>
            </a:r>
            <a:endParaRPr sz="1800"/>
          </a:p>
          <a:p>
            <a:pPr indent="-330200" lvl="1" marL="914400" rtl="0" algn="l">
              <a:spcBef>
                <a:spcPts val="0"/>
              </a:spcBef>
              <a:spcAft>
                <a:spcPts val="0"/>
              </a:spcAft>
              <a:buSzPts val="1600"/>
              <a:buChar char="○"/>
            </a:pPr>
            <a:r>
              <a:rPr lang="en-GB" sz="1600"/>
              <a:t>If they are out of order, swap them</a:t>
            </a:r>
            <a:endParaRPr sz="1600"/>
          </a:p>
          <a:p>
            <a:pPr indent="-330200" lvl="1" marL="914400" rtl="0" algn="l">
              <a:spcBef>
                <a:spcPts val="0"/>
              </a:spcBef>
              <a:spcAft>
                <a:spcPts val="0"/>
              </a:spcAft>
              <a:buSzPts val="1600"/>
              <a:buChar char="○"/>
            </a:pPr>
            <a:r>
              <a:rPr lang="en-GB" sz="1600"/>
              <a:t>This puts the largest element at the very end</a:t>
            </a:r>
            <a:endParaRPr sz="1600"/>
          </a:p>
          <a:p>
            <a:pPr indent="-330200" lvl="1" marL="914400" rtl="0" algn="l">
              <a:spcBef>
                <a:spcPts val="0"/>
              </a:spcBef>
              <a:spcAft>
                <a:spcPts val="0"/>
              </a:spcAft>
              <a:buSzPts val="1600"/>
              <a:buChar char="○"/>
            </a:pPr>
            <a:r>
              <a:rPr lang="en-GB" sz="1600"/>
              <a:t>The last element is now in the correct and final place</a:t>
            </a:r>
            <a:endParaRPr sz="1600"/>
          </a:p>
          <a:p>
            <a:pPr indent="-342900" lvl="0" marL="457200" rtl="0" algn="l">
              <a:spcBef>
                <a:spcPts val="0"/>
              </a:spcBef>
              <a:spcAft>
                <a:spcPts val="0"/>
              </a:spcAft>
              <a:buSzPts val="1800"/>
              <a:buChar char="●"/>
            </a:pPr>
            <a:r>
              <a:rPr lang="en-GB" sz="1800"/>
              <a:t>Compare each element (except the last two) with its neighbor to the right</a:t>
            </a:r>
            <a:endParaRPr sz="1800"/>
          </a:p>
          <a:p>
            <a:pPr indent="-330200" lvl="1" marL="914400" rtl="0" algn="l">
              <a:spcBef>
                <a:spcPts val="0"/>
              </a:spcBef>
              <a:spcAft>
                <a:spcPts val="0"/>
              </a:spcAft>
              <a:buSzPts val="1600"/>
              <a:buChar char="○"/>
            </a:pPr>
            <a:r>
              <a:rPr lang="en-GB" sz="1600"/>
              <a:t>If they are out of order, swap them</a:t>
            </a:r>
            <a:endParaRPr sz="1600"/>
          </a:p>
          <a:p>
            <a:pPr indent="-330200" lvl="1" marL="914400" rtl="0" algn="l">
              <a:spcBef>
                <a:spcPts val="0"/>
              </a:spcBef>
              <a:spcAft>
                <a:spcPts val="0"/>
              </a:spcAft>
              <a:buSzPts val="1600"/>
              <a:buChar char="○"/>
            </a:pPr>
            <a:r>
              <a:rPr lang="en-GB" sz="1600"/>
              <a:t>This puts the second largest element next to last</a:t>
            </a:r>
            <a:endParaRPr sz="1600"/>
          </a:p>
          <a:p>
            <a:pPr indent="-330200" lvl="1" marL="914400" rtl="0" algn="l">
              <a:spcBef>
                <a:spcPts val="0"/>
              </a:spcBef>
              <a:spcAft>
                <a:spcPts val="0"/>
              </a:spcAft>
              <a:buSzPts val="1600"/>
              <a:buChar char="○"/>
            </a:pPr>
            <a:r>
              <a:rPr lang="en-GB" sz="1600"/>
              <a:t>The last two elements are now in their correct and final places</a:t>
            </a:r>
            <a:endParaRPr sz="1600"/>
          </a:p>
          <a:p>
            <a:pPr indent="-342900" lvl="0" marL="457200" rtl="0" algn="l">
              <a:spcBef>
                <a:spcPts val="0"/>
              </a:spcBef>
              <a:spcAft>
                <a:spcPts val="0"/>
              </a:spcAft>
              <a:buSzPts val="1800"/>
              <a:buChar char="●"/>
            </a:pPr>
            <a:r>
              <a:rPr lang="en-GB" sz="1800"/>
              <a:t>Compare each element (except the last three) with its neighbor to the right</a:t>
            </a:r>
            <a:endParaRPr sz="1800"/>
          </a:p>
          <a:p>
            <a:pPr indent="-342900" lvl="0" marL="457200" rtl="0" algn="l">
              <a:spcBef>
                <a:spcPts val="0"/>
              </a:spcBef>
              <a:spcAft>
                <a:spcPts val="0"/>
              </a:spcAft>
              <a:buSzPts val="1800"/>
              <a:buChar char="●"/>
            </a:pPr>
            <a:r>
              <a:rPr lang="en-GB" sz="1800"/>
              <a:t>Continue as above until you have no unsorted elements on the left</a:t>
            </a:r>
            <a:endParaRPr sz="1800"/>
          </a:p>
          <a:p>
            <a:pPr indent="0" lvl="0" marL="0" rtl="0" algn="l">
              <a:spcBef>
                <a:spcPts val="1600"/>
              </a:spcBef>
              <a:spcAft>
                <a:spcPts val="0"/>
              </a:spcAft>
              <a:buNone/>
            </a:pPr>
            <a:r>
              <a:rPr lang="en-GB" sz="1700" u="sng">
                <a:solidFill>
                  <a:schemeClr val="hlink"/>
                </a:solidFill>
                <a:hlinkClick r:id="rId3"/>
              </a:rPr>
              <a:t>https://www.hackerearth.com/practice/algorithms/sorting/bubble-sort/tutorial/</a:t>
            </a:r>
            <a:r>
              <a:rPr lang="en-GB" sz="1700"/>
              <a:t> </a:t>
            </a:r>
            <a:endParaRPr sz="17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bubble sort</a:t>
            </a:r>
            <a:endParaRPr/>
          </a:p>
        </p:txBody>
      </p:sp>
      <p:sp>
        <p:nvSpPr>
          <p:cNvPr id="170" name="Google Shape;170;p19"/>
          <p:cNvSpPr txBox="1"/>
          <p:nvPr>
            <p:ph idx="1" type="body"/>
          </p:nvPr>
        </p:nvSpPr>
        <p:spPr>
          <a:xfrm>
            <a:off x="1086950" y="1490550"/>
            <a:ext cx="7925100" cy="3048000"/>
          </a:xfrm>
          <a:prstGeom prst="rect">
            <a:avLst/>
          </a:prstGeom>
          <a:solidFill>
            <a:srgbClr val="1C4587"/>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grpSp>
        <p:nvGrpSpPr>
          <p:cNvPr id="171" name="Google Shape;171;p19"/>
          <p:cNvGrpSpPr/>
          <p:nvPr/>
        </p:nvGrpSpPr>
        <p:grpSpPr>
          <a:xfrm>
            <a:off x="1262387" y="1635912"/>
            <a:ext cx="1525587" cy="306388"/>
            <a:chOff x="912812" y="1900237"/>
            <a:chExt cx="1525587" cy="306388"/>
          </a:xfrm>
        </p:grpSpPr>
        <p:sp>
          <p:nvSpPr>
            <p:cNvPr id="172" name="Google Shape;172;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7</a:t>
              </a:r>
              <a:endParaRPr/>
            </a:p>
          </p:txBody>
        </p:sp>
        <p:sp>
          <p:nvSpPr>
            <p:cNvPr id="173" name="Google Shape;173;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2</a:t>
              </a:r>
              <a:endParaRPr/>
            </a:p>
          </p:txBody>
        </p:sp>
        <p:sp>
          <p:nvSpPr>
            <p:cNvPr id="174" name="Google Shape;174;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8</a:t>
              </a:r>
              <a:endParaRPr/>
            </a:p>
          </p:txBody>
        </p:sp>
        <p:sp>
          <p:nvSpPr>
            <p:cNvPr id="175" name="Google Shape;175;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176" name="Google Shape;176;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grpSp>
      <p:grpSp>
        <p:nvGrpSpPr>
          <p:cNvPr id="177" name="Google Shape;177;p19"/>
          <p:cNvGrpSpPr/>
          <p:nvPr/>
        </p:nvGrpSpPr>
        <p:grpSpPr>
          <a:xfrm>
            <a:off x="1263975" y="1945475"/>
            <a:ext cx="1525587" cy="609600"/>
            <a:chOff x="914400" y="2209800"/>
            <a:chExt cx="1525587" cy="609600"/>
          </a:xfrm>
        </p:grpSpPr>
        <p:grpSp>
          <p:nvGrpSpPr>
            <p:cNvPr id="178" name="Google Shape;178;p19"/>
            <p:cNvGrpSpPr/>
            <p:nvPr/>
          </p:nvGrpSpPr>
          <p:grpSpPr>
            <a:xfrm>
              <a:off x="914400" y="2513012"/>
              <a:ext cx="1525587" cy="306388"/>
              <a:chOff x="912812" y="1900237"/>
              <a:chExt cx="1525587" cy="306388"/>
            </a:xfrm>
          </p:grpSpPr>
          <p:sp>
            <p:nvSpPr>
              <p:cNvPr id="179" name="Google Shape;179;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180" name="Google Shape;180;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7</a:t>
                </a:r>
                <a:endParaRPr/>
              </a:p>
            </p:txBody>
          </p:sp>
          <p:sp>
            <p:nvSpPr>
              <p:cNvPr id="181" name="Google Shape;181;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8</a:t>
                </a:r>
                <a:endParaRPr/>
              </a:p>
            </p:txBody>
          </p:sp>
          <p:sp>
            <p:nvSpPr>
              <p:cNvPr id="182" name="Google Shape;182;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183" name="Google Shape;183;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grpSp>
        <p:grpSp>
          <p:nvGrpSpPr>
            <p:cNvPr id="184" name="Google Shape;184;p19"/>
            <p:cNvGrpSpPr/>
            <p:nvPr/>
          </p:nvGrpSpPr>
          <p:grpSpPr>
            <a:xfrm>
              <a:off x="990600" y="2209800"/>
              <a:ext cx="381000" cy="304887"/>
              <a:chOff x="990600" y="2209800"/>
              <a:chExt cx="381000" cy="304887"/>
            </a:xfrm>
          </p:grpSpPr>
          <p:cxnSp>
            <p:nvCxnSpPr>
              <p:cNvPr id="185" name="Google Shape;185;p19"/>
              <p:cNvCxnSpPr/>
              <p:nvPr/>
            </p:nvCxnSpPr>
            <p:spPr>
              <a:xfrm>
                <a:off x="1066800" y="2209800"/>
                <a:ext cx="304800" cy="304800"/>
              </a:xfrm>
              <a:prstGeom prst="straightConnector1">
                <a:avLst/>
              </a:prstGeom>
              <a:noFill/>
              <a:ln cap="flat" cmpd="sng" w="19050">
                <a:solidFill>
                  <a:srgbClr val="FFFFFF"/>
                </a:solidFill>
                <a:prstDash val="solid"/>
                <a:miter lim="8000"/>
                <a:headEnd len="sm" w="sm" type="none"/>
                <a:tailEnd len="sm" w="sm" type="stealth"/>
              </a:ln>
            </p:spPr>
          </p:cxnSp>
          <p:cxnSp>
            <p:nvCxnSpPr>
              <p:cNvPr id="186" name="Google Shape;186;p19"/>
              <p:cNvCxnSpPr/>
              <p:nvPr/>
            </p:nvCxnSpPr>
            <p:spPr>
              <a:xfrm flipH="1">
                <a:off x="990600" y="2211387"/>
                <a:ext cx="381000" cy="303300"/>
              </a:xfrm>
              <a:prstGeom prst="straightConnector1">
                <a:avLst/>
              </a:prstGeom>
              <a:noFill/>
              <a:ln cap="flat" cmpd="sng" w="15875">
                <a:solidFill>
                  <a:srgbClr val="FFFFFF"/>
                </a:solidFill>
                <a:prstDash val="solid"/>
                <a:miter lim="8000"/>
                <a:headEnd len="sm" w="sm" type="none"/>
                <a:tailEnd len="sm" w="sm" type="stealth"/>
              </a:ln>
            </p:spPr>
          </p:cxnSp>
        </p:grpSp>
      </p:grpSp>
      <p:grpSp>
        <p:nvGrpSpPr>
          <p:cNvPr id="187" name="Google Shape;187;p19"/>
          <p:cNvGrpSpPr/>
          <p:nvPr/>
        </p:nvGrpSpPr>
        <p:grpSpPr>
          <a:xfrm>
            <a:off x="1263975" y="2555075"/>
            <a:ext cx="1525587" cy="609600"/>
            <a:chOff x="914400" y="2819400"/>
            <a:chExt cx="1525587" cy="609600"/>
          </a:xfrm>
        </p:grpSpPr>
        <p:grpSp>
          <p:nvGrpSpPr>
            <p:cNvPr id="188" name="Google Shape;188;p19"/>
            <p:cNvGrpSpPr/>
            <p:nvPr/>
          </p:nvGrpSpPr>
          <p:grpSpPr>
            <a:xfrm>
              <a:off x="914400" y="3122612"/>
              <a:ext cx="1525587" cy="306388"/>
              <a:chOff x="912812" y="1900237"/>
              <a:chExt cx="1525587" cy="306388"/>
            </a:xfrm>
          </p:grpSpPr>
          <p:sp>
            <p:nvSpPr>
              <p:cNvPr id="189" name="Google Shape;189;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190" name="Google Shape;190;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7</a:t>
                </a:r>
                <a:endParaRPr/>
              </a:p>
            </p:txBody>
          </p:sp>
          <p:sp>
            <p:nvSpPr>
              <p:cNvPr id="191" name="Google Shape;191;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8</a:t>
                </a:r>
                <a:endParaRPr/>
              </a:p>
            </p:txBody>
          </p:sp>
          <p:sp>
            <p:nvSpPr>
              <p:cNvPr id="192" name="Google Shape;192;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5</a:t>
                </a:r>
                <a:endParaRPr/>
              </a:p>
            </p:txBody>
          </p:sp>
          <p:sp>
            <p:nvSpPr>
              <p:cNvPr id="193" name="Google Shape;193;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grpSp>
        <p:grpSp>
          <p:nvGrpSpPr>
            <p:cNvPr id="194" name="Google Shape;194;p19"/>
            <p:cNvGrpSpPr/>
            <p:nvPr/>
          </p:nvGrpSpPr>
          <p:grpSpPr>
            <a:xfrm>
              <a:off x="1371600" y="2819400"/>
              <a:ext cx="304800" cy="304800"/>
              <a:chOff x="1371600" y="2819400"/>
              <a:chExt cx="304800" cy="304800"/>
            </a:xfrm>
          </p:grpSpPr>
          <p:cxnSp>
            <p:nvCxnSpPr>
              <p:cNvPr id="195" name="Google Shape;195;p19"/>
              <p:cNvCxnSpPr/>
              <p:nvPr/>
            </p:nvCxnSpPr>
            <p:spPr>
              <a:xfrm>
                <a:off x="1371600" y="2819400"/>
                <a:ext cx="0" cy="304800"/>
              </a:xfrm>
              <a:prstGeom prst="straightConnector1">
                <a:avLst/>
              </a:prstGeom>
              <a:noFill/>
              <a:ln cap="flat" cmpd="sng" w="15875">
                <a:solidFill>
                  <a:srgbClr val="FFFFFF"/>
                </a:solidFill>
                <a:prstDash val="solid"/>
                <a:miter lim="8000"/>
                <a:headEnd len="sm" w="sm" type="none"/>
                <a:tailEnd len="sm" w="sm" type="stealth"/>
              </a:ln>
            </p:spPr>
          </p:cxnSp>
          <p:cxnSp>
            <p:nvCxnSpPr>
              <p:cNvPr id="196" name="Google Shape;196;p19"/>
              <p:cNvCxnSpPr/>
              <p:nvPr/>
            </p:nvCxnSpPr>
            <p:spPr>
              <a:xfrm>
                <a:off x="1676400" y="2819400"/>
                <a:ext cx="0" cy="304800"/>
              </a:xfrm>
              <a:prstGeom prst="straightConnector1">
                <a:avLst/>
              </a:prstGeom>
              <a:noFill/>
              <a:ln cap="flat" cmpd="sng" w="15875">
                <a:solidFill>
                  <a:srgbClr val="FFFFFF"/>
                </a:solidFill>
                <a:prstDash val="solid"/>
                <a:miter lim="8000"/>
                <a:headEnd len="sm" w="sm" type="none"/>
                <a:tailEnd len="sm" w="sm" type="stealth"/>
              </a:ln>
            </p:spPr>
          </p:cxnSp>
        </p:grpSp>
      </p:grpSp>
      <p:grpSp>
        <p:nvGrpSpPr>
          <p:cNvPr id="197" name="Google Shape;197;p19"/>
          <p:cNvGrpSpPr/>
          <p:nvPr/>
        </p:nvGrpSpPr>
        <p:grpSpPr>
          <a:xfrm>
            <a:off x="1263975" y="3164675"/>
            <a:ext cx="1525587" cy="609600"/>
            <a:chOff x="914400" y="3429000"/>
            <a:chExt cx="1525587" cy="609600"/>
          </a:xfrm>
        </p:grpSpPr>
        <p:grpSp>
          <p:nvGrpSpPr>
            <p:cNvPr id="198" name="Google Shape;198;p19"/>
            <p:cNvGrpSpPr/>
            <p:nvPr/>
          </p:nvGrpSpPr>
          <p:grpSpPr>
            <a:xfrm>
              <a:off x="914400" y="3732212"/>
              <a:ext cx="1525587" cy="306388"/>
              <a:chOff x="912812" y="1900237"/>
              <a:chExt cx="1525587" cy="306388"/>
            </a:xfrm>
          </p:grpSpPr>
          <p:sp>
            <p:nvSpPr>
              <p:cNvPr id="199" name="Google Shape;199;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00" name="Google Shape;200;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7</a:t>
                </a:r>
                <a:endParaRPr/>
              </a:p>
            </p:txBody>
          </p:sp>
          <p:sp>
            <p:nvSpPr>
              <p:cNvPr id="201" name="Google Shape;201;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202" name="Google Shape;202;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8</a:t>
                </a:r>
                <a:endParaRPr/>
              </a:p>
            </p:txBody>
          </p:sp>
          <p:sp>
            <p:nvSpPr>
              <p:cNvPr id="203" name="Google Shape;203;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4</a:t>
                </a:r>
                <a:endParaRPr/>
              </a:p>
            </p:txBody>
          </p:sp>
        </p:grpSp>
        <p:grpSp>
          <p:nvGrpSpPr>
            <p:cNvPr id="204" name="Google Shape;204;p19"/>
            <p:cNvGrpSpPr/>
            <p:nvPr/>
          </p:nvGrpSpPr>
          <p:grpSpPr>
            <a:xfrm>
              <a:off x="1600200" y="3429000"/>
              <a:ext cx="381000" cy="304887"/>
              <a:chOff x="990600" y="2209800"/>
              <a:chExt cx="381000" cy="304887"/>
            </a:xfrm>
          </p:grpSpPr>
          <p:cxnSp>
            <p:nvCxnSpPr>
              <p:cNvPr id="205" name="Google Shape;205;p19"/>
              <p:cNvCxnSpPr/>
              <p:nvPr/>
            </p:nvCxnSpPr>
            <p:spPr>
              <a:xfrm>
                <a:off x="1066800" y="2209800"/>
                <a:ext cx="304800" cy="304800"/>
              </a:xfrm>
              <a:prstGeom prst="straightConnector1">
                <a:avLst/>
              </a:prstGeom>
              <a:noFill/>
              <a:ln cap="flat" cmpd="sng" w="19050">
                <a:solidFill>
                  <a:srgbClr val="FFFFFF"/>
                </a:solidFill>
                <a:prstDash val="solid"/>
                <a:miter lim="8000"/>
                <a:headEnd len="sm" w="sm" type="none"/>
                <a:tailEnd len="sm" w="sm" type="stealth"/>
              </a:ln>
            </p:spPr>
          </p:cxnSp>
          <p:cxnSp>
            <p:nvCxnSpPr>
              <p:cNvPr id="206" name="Google Shape;206;p19"/>
              <p:cNvCxnSpPr/>
              <p:nvPr/>
            </p:nvCxnSpPr>
            <p:spPr>
              <a:xfrm flipH="1">
                <a:off x="990600" y="2211387"/>
                <a:ext cx="381000" cy="303300"/>
              </a:xfrm>
              <a:prstGeom prst="straightConnector1">
                <a:avLst/>
              </a:prstGeom>
              <a:noFill/>
              <a:ln cap="flat" cmpd="sng" w="15875">
                <a:solidFill>
                  <a:srgbClr val="FFFFFF"/>
                </a:solidFill>
                <a:prstDash val="solid"/>
                <a:miter lim="8000"/>
                <a:headEnd len="sm" w="sm" type="none"/>
                <a:tailEnd len="sm" w="sm" type="stealth"/>
              </a:ln>
            </p:spPr>
          </p:cxnSp>
        </p:grpSp>
      </p:grpSp>
      <p:grpSp>
        <p:nvGrpSpPr>
          <p:cNvPr id="207" name="Google Shape;207;p19"/>
          <p:cNvGrpSpPr/>
          <p:nvPr/>
        </p:nvGrpSpPr>
        <p:grpSpPr>
          <a:xfrm>
            <a:off x="1263975" y="3774275"/>
            <a:ext cx="1525587" cy="609600"/>
            <a:chOff x="914400" y="4038600"/>
            <a:chExt cx="1525587" cy="609600"/>
          </a:xfrm>
        </p:grpSpPr>
        <p:grpSp>
          <p:nvGrpSpPr>
            <p:cNvPr id="208" name="Google Shape;208;p19"/>
            <p:cNvGrpSpPr/>
            <p:nvPr/>
          </p:nvGrpSpPr>
          <p:grpSpPr>
            <a:xfrm>
              <a:off x="914400" y="4341812"/>
              <a:ext cx="1525587" cy="306388"/>
              <a:chOff x="912812" y="1900237"/>
              <a:chExt cx="1525587" cy="306388"/>
            </a:xfrm>
          </p:grpSpPr>
          <p:sp>
            <p:nvSpPr>
              <p:cNvPr id="209" name="Google Shape;209;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10" name="Google Shape;210;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7</a:t>
                </a:r>
                <a:endParaRPr/>
              </a:p>
            </p:txBody>
          </p:sp>
          <p:sp>
            <p:nvSpPr>
              <p:cNvPr id="211" name="Google Shape;211;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212" name="Google Shape;212;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sp>
            <p:nvSpPr>
              <p:cNvPr id="213" name="Google Shape;213;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grpSp>
          <p:nvGrpSpPr>
            <p:cNvPr id="214" name="Google Shape;214;p19"/>
            <p:cNvGrpSpPr/>
            <p:nvPr/>
          </p:nvGrpSpPr>
          <p:grpSpPr>
            <a:xfrm>
              <a:off x="1905000" y="4038600"/>
              <a:ext cx="381000" cy="304887"/>
              <a:chOff x="990600" y="2209800"/>
              <a:chExt cx="381000" cy="304887"/>
            </a:xfrm>
          </p:grpSpPr>
          <p:cxnSp>
            <p:nvCxnSpPr>
              <p:cNvPr id="215" name="Google Shape;215;p19"/>
              <p:cNvCxnSpPr/>
              <p:nvPr/>
            </p:nvCxnSpPr>
            <p:spPr>
              <a:xfrm>
                <a:off x="1066800" y="2209800"/>
                <a:ext cx="304800" cy="304800"/>
              </a:xfrm>
              <a:prstGeom prst="straightConnector1">
                <a:avLst/>
              </a:prstGeom>
              <a:noFill/>
              <a:ln cap="flat" cmpd="sng" w="19050">
                <a:solidFill>
                  <a:srgbClr val="FFFFFF"/>
                </a:solidFill>
                <a:prstDash val="solid"/>
                <a:miter lim="8000"/>
                <a:headEnd len="sm" w="sm" type="none"/>
                <a:tailEnd len="sm" w="sm" type="stealth"/>
              </a:ln>
            </p:spPr>
          </p:cxnSp>
          <p:cxnSp>
            <p:nvCxnSpPr>
              <p:cNvPr id="216" name="Google Shape;216;p19"/>
              <p:cNvCxnSpPr/>
              <p:nvPr/>
            </p:nvCxnSpPr>
            <p:spPr>
              <a:xfrm flipH="1">
                <a:off x="990600" y="2211387"/>
                <a:ext cx="381000" cy="303300"/>
              </a:xfrm>
              <a:prstGeom prst="straightConnector1">
                <a:avLst/>
              </a:prstGeom>
              <a:noFill/>
              <a:ln cap="flat" cmpd="sng" w="15875">
                <a:solidFill>
                  <a:srgbClr val="FFFFFF"/>
                </a:solidFill>
                <a:prstDash val="solid"/>
                <a:miter lim="8000"/>
                <a:headEnd len="sm" w="sm" type="none"/>
                <a:tailEnd len="sm" w="sm" type="stealth"/>
              </a:ln>
            </p:spPr>
          </p:cxnSp>
        </p:grpSp>
      </p:grpSp>
      <p:grpSp>
        <p:nvGrpSpPr>
          <p:cNvPr id="217" name="Google Shape;217;p19"/>
          <p:cNvGrpSpPr/>
          <p:nvPr/>
        </p:nvGrpSpPr>
        <p:grpSpPr>
          <a:xfrm>
            <a:off x="3243587" y="1639087"/>
            <a:ext cx="1525587" cy="306388"/>
            <a:chOff x="912812" y="1900237"/>
            <a:chExt cx="1525587" cy="306388"/>
          </a:xfrm>
        </p:grpSpPr>
        <p:sp>
          <p:nvSpPr>
            <p:cNvPr id="218" name="Google Shape;218;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2</a:t>
              </a:r>
              <a:endParaRPr/>
            </a:p>
          </p:txBody>
        </p:sp>
        <p:sp>
          <p:nvSpPr>
            <p:cNvPr id="219" name="Google Shape;219;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7</a:t>
              </a:r>
              <a:endParaRPr/>
            </a:p>
          </p:txBody>
        </p:sp>
        <p:sp>
          <p:nvSpPr>
            <p:cNvPr id="220" name="Google Shape;220;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221" name="Google Shape;221;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sp>
          <p:nvSpPr>
            <p:cNvPr id="222" name="Google Shape;222;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grpSp>
        <p:nvGrpSpPr>
          <p:cNvPr id="223" name="Google Shape;223;p19"/>
          <p:cNvGrpSpPr/>
          <p:nvPr/>
        </p:nvGrpSpPr>
        <p:grpSpPr>
          <a:xfrm>
            <a:off x="3245175" y="2555075"/>
            <a:ext cx="1525587" cy="609600"/>
            <a:chOff x="2895600" y="2819400"/>
            <a:chExt cx="1525587" cy="609600"/>
          </a:xfrm>
        </p:grpSpPr>
        <p:grpSp>
          <p:nvGrpSpPr>
            <p:cNvPr id="224" name="Google Shape;224;p19"/>
            <p:cNvGrpSpPr/>
            <p:nvPr/>
          </p:nvGrpSpPr>
          <p:grpSpPr>
            <a:xfrm>
              <a:off x="2895600" y="3122612"/>
              <a:ext cx="1525587" cy="306388"/>
              <a:chOff x="912812" y="1900237"/>
              <a:chExt cx="1525587" cy="306388"/>
            </a:xfrm>
          </p:grpSpPr>
          <p:sp>
            <p:nvSpPr>
              <p:cNvPr id="225" name="Google Shape;225;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26" name="Google Shape;226;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227" name="Google Shape;227;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7</a:t>
                </a:r>
                <a:endParaRPr/>
              </a:p>
            </p:txBody>
          </p:sp>
          <p:sp>
            <p:nvSpPr>
              <p:cNvPr id="228" name="Google Shape;228;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4</a:t>
                </a:r>
                <a:endParaRPr/>
              </a:p>
            </p:txBody>
          </p:sp>
          <p:sp>
            <p:nvSpPr>
              <p:cNvPr id="229" name="Google Shape;229;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cxnSp>
          <p:nvCxnSpPr>
            <p:cNvPr id="230" name="Google Shape;230;p19"/>
            <p:cNvCxnSpPr/>
            <p:nvPr/>
          </p:nvCxnSpPr>
          <p:spPr>
            <a:xfrm>
              <a:off x="3348037" y="2820987"/>
              <a:ext cx="301500" cy="301500"/>
            </a:xfrm>
            <a:prstGeom prst="straightConnector1">
              <a:avLst/>
            </a:prstGeom>
            <a:noFill/>
            <a:ln cap="flat" cmpd="sng" w="15875">
              <a:solidFill>
                <a:srgbClr val="FFFFFF"/>
              </a:solidFill>
              <a:prstDash val="solid"/>
              <a:miter lim="8000"/>
              <a:headEnd len="sm" w="sm" type="none"/>
              <a:tailEnd len="sm" w="sm" type="stealth"/>
            </a:ln>
          </p:spPr>
        </p:cxnSp>
        <p:cxnSp>
          <p:nvCxnSpPr>
            <p:cNvPr id="231" name="Google Shape;231;p19"/>
            <p:cNvCxnSpPr/>
            <p:nvPr/>
          </p:nvCxnSpPr>
          <p:spPr>
            <a:xfrm flipH="1">
              <a:off x="3276600" y="2819400"/>
              <a:ext cx="381000" cy="304800"/>
            </a:xfrm>
            <a:prstGeom prst="straightConnector1">
              <a:avLst/>
            </a:prstGeom>
            <a:noFill/>
            <a:ln cap="flat" cmpd="sng" w="15875">
              <a:solidFill>
                <a:srgbClr val="FFFFFF"/>
              </a:solidFill>
              <a:prstDash val="solid"/>
              <a:miter lim="8000"/>
              <a:headEnd len="sm" w="sm" type="none"/>
              <a:tailEnd len="sm" w="sm" type="stealth"/>
            </a:ln>
          </p:spPr>
        </p:cxnSp>
      </p:grpSp>
      <p:grpSp>
        <p:nvGrpSpPr>
          <p:cNvPr id="232" name="Google Shape;232;p19"/>
          <p:cNvGrpSpPr/>
          <p:nvPr/>
        </p:nvGrpSpPr>
        <p:grpSpPr>
          <a:xfrm>
            <a:off x="3245175" y="3164675"/>
            <a:ext cx="1525587" cy="609600"/>
            <a:chOff x="2895600" y="3429000"/>
            <a:chExt cx="1525587" cy="609600"/>
          </a:xfrm>
        </p:grpSpPr>
        <p:grpSp>
          <p:nvGrpSpPr>
            <p:cNvPr id="233" name="Google Shape;233;p19"/>
            <p:cNvGrpSpPr/>
            <p:nvPr/>
          </p:nvGrpSpPr>
          <p:grpSpPr>
            <a:xfrm>
              <a:off x="2895600" y="3732212"/>
              <a:ext cx="1525587" cy="306388"/>
              <a:chOff x="912812" y="1900237"/>
              <a:chExt cx="1525587" cy="306388"/>
            </a:xfrm>
          </p:grpSpPr>
          <p:sp>
            <p:nvSpPr>
              <p:cNvPr id="234" name="Google Shape;234;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35" name="Google Shape;235;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5</a:t>
                </a:r>
                <a:endParaRPr/>
              </a:p>
            </p:txBody>
          </p:sp>
          <p:sp>
            <p:nvSpPr>
              <p:cNvPr id="236" name="Google Shape;236;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sp>
            <p:nvSpPr>
              <p:cNvPr id="237" name="Google Shape;237;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238" name="Google Shape;238;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cxnSp>
          <p:nvCxnSpPr>
            <p:cNvPr id="239" name="Google Shape;239;p19"/>
            <p:cNvCxnSpPr/>
            <p:nvPr/>
          </p:nvCxnSpPr>
          <p:spPr>
            <a:xfrm>
              <a:off x="3652837" y="3430587"/>
              <a:ext cx="301500" cy="301500"/>
            </a:xfrm>
            <a:prstGeom prst="straightConnector1">
              <a:avLst/>
            </a:prstGeom>
            <a:noFill/>
            <a:ln cap="flat" cmpd="sng" w="15875">
              <a:solidFill>
                <a:srgbClr val="FFFFFF"/>
              </a:solidFill>
              <a:prstDash val="solid"/>
              <a:miter lim="8000"/>
              <a:headEnd len="sm" w="sm" type="none"/>
              <a:tailEnd len="sm" w="sm" type="stealth"/>
            </a:ln>
          </p:spPr>
        </p:cxnSp>
        <p:cxnSp>
          <p:nvCxnSpPr>
            <p:cNvPr id="240" name="Google Shape;240;p19"/>
            <p:cNvCxnSpPr/>
            <p:nvPr/>
          </p:nvCxnSpPr>
          <p:spPr>
            <a:xfrm flipH="1">
              <a:off x="3581400" y="3429000"/>
              <a:ext cx="381000" cy="304800"/>
            </a:xfrm>
            <a:prstGeom prst="straightConnector1">
              <a:avLst/>
            </a:prstGeom>
            <a:noFill/>
            <a:ln cap="flat" cmpd="sng" w="15875">
              <a:solidFill>
                <a:srgbClr val="FFFFFF"/>
              </a:solidFill>
              <a:prstDash val="solid"/>
              <a:miter lim="8000"/>
              <a:headEnd len="sm" w="sm" type="none"/>
              <a:tailEnd len="sm" w="sm" type="stealth"/>
            </a:ln>
          </p:spPr>
        </p:cxnSp>
      </p:grpSp>
      <p:grpSp>
        <p:nvGrpSpPr>
          <p:cNvPr id="241" name="Google Shape;241;p19"/>
          <p:cNvGrpSpPr/>
          <p:nvPr/>
        </p:nvGrpSpPr>
        <p:grpSpPr>
          <a:xfrm>
            <a:off x="3245175" y="1945475"/>
            <a:ext cx="1525587" cy="609600"/>
            <a:chOff x="2895600" y="2209800"/>
            <a:chExt cx="1525587" cy="609600"/>
          </a:xfrm>
        </p:grpSpPr>
        <p:grpSp>
          <p:nvGrpSpPr>
            <p:cNvPr id="242" name="Google Shape;242;p19"/>
            <p:cNvGrpSpPr/>
            <p:nvPr/>
          </p:nvGrpSpPr>
          <p:grpSpPr>
            <a:xfrm>
              <a:off x="2895600" y="2513012"/>
              <a:ext cx="1525587" cy="306388"/>
              <a:chOff x="912812" y="1900237"/>
              <a:chExt cx="1525587" cy="306388"/>
            </a:xfrm>
          </p:grpSpPr>
          <p:sp>
            <p:nvSpPr>
              <p:cNvPr id="243" name="Google Shape;243;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44" name="Google Shape;244;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7</a:t>
                </a:r>
                <a:endParaRPr/>
              </a:p>
            </p:txBody>
          </p:sp>
          <p:sp>
            <p:nvSpPr>
              <p:cNvPr id="245" name="Google Shape;245;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5</a:t>
                </a:r>
                <a:endParaRPr/>
              </a:p>
            </p:txBody>
          </p:sp>
          <p:sp>
            <p:nvSpPr>
              <p:cNvPr id="246" name="Google Shape;246;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sp>
            <p:nvSpPr>
              <p:cNvPr id="247" name="Google Shape;247;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cxnSp>
          <p:nvCxnSpPr>
            <p:cNvPr id="248" name="Google Shape;248;p19"/>
            <p:cNvCxnSpPr/>
            <p:nvPr/>
          </p:nvCxnSpPr>
          <p:spPr>
            <a:xfrm>
              <a:off x="3048000" y="2209800"/>
              <a:ext cx="0" cy="304800"/>
            </a:xfrm>
            <a:prstGeom prst="straightConnector1">
              <a:avLst/>
            </a:prstGeom>
            <a:noFill/>
            <a:ln cap="flat" cmpd="sng" w="15875">
              <a:solidFill>
                <a:srgbClr val="FFFFFF"/>
              </a:solidFill>
              <a:prstDash val="solid"/>
              <a:miter lim="8000"/>
              <a:headEnd len="sm" w="sm" type="none"/>
              <a:tailEnd len="sm" w="sm" type="stealth"/>
            </a:ln>
          </p:spPr>
        </p:cxnSp>
        <p:cxnSp>
          <p:nvCxnSpPr>
            <p:cNvPr id="249" name="Google Shape;249;p19"/>
            <p:cNvCxnSpPr/>
            <p:nvPr/>
          </p:nvCxnSpPr>
          <p:spPr>
            <a:xfrm>
              <a:off x="3352800" y="2209800"/>
              <a:ext cx="0" cy="304800"/>
            </a:xfrm>
            <a:prstGeom prst="straightConnector1">
              <a:avLst/>
            </a:prstGeom>
            <a:noFill/>
            <a:ln cap="flat" cmpd="sng" w="15875">
              <a:solidFill>
                <a:srgbClr val="FFFFFF"/>
              </a:solidFill>
              <a:prstDash val="solid"/>
              <a:miter lim="8000"/>
              <a:headEnd len="sm" w="sm" type="none"/>
              <a:tailEnd len="sm" w="sm" type="stealth"/>
            </a:ln>
          </p:spPr>
        </p:cxnSp>
      </p:grpSp>
      <p:grpSp>
        <p:nvGrpSpPr>
          <p:cNvPr id="250" name="Google Shape;250;p19"/>
          <p:cNvGrpSpPr/>
          <p:nvPr/>
        </p:nvGrpSpPr>
        <p:grpSpPr>
          <a:xfrm>
            <a:off x="5300987" y="1640675"/>
            <a:ext cx="1525587" cy="306387"/>
            <a:chOff x="4951412" y="1905000"/>
            <a:chExt cx="1525587" cy="306387"/>
          </a:xfrm>
        </p:grpSpPr>
        <p:sp>
          <p:nvSpPr>
            <p:cNvPr id="251" name="Google Shape;251;p19"/>
            <p:cNvSpPr/>
            <p:nvPr/>
          </p:nvSpPr>
          <p:spPr>
            <a:xfrm>
              <a:off x="4951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2</a:t>
              </a:r>
              <a:endParaRPr/>
            </a:p>
          </p:txBody>
        </p:sp>
        <p:sp>
          <p:nvSpPr>
            <p:cNvPr id="252" name="Google Shape;252;p19"/>
            <p:cNvSpPr/>
            <p:nvPr/>
          </p:nvSpPr>
          <p:spPr>
            <a:xfrm>
              <a:off x="5256212" y="1909762"/>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5</a:t>
              </a:r>
              <a:endParaRPr/>
            </a:p>
          </p:txBody>
        </p:sp>
        <p:sp>
          <p:nvSpPr>
            <p:cNvPr id="253" name="Google Shape;253;p19"/>
            <p:cNvSpPr/>
            <p:nvPr/>
          </p:nvSpPr>
          <p:spPr>
            <a:xfrm>
              <a:off x="5561012" y="1909762"/>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sp>
          <p:nvSpPr>
            <p:cNvPr id="254" name="Google Shape;254;p19"/>
            <p:cNvSpPr/>
            <p:nvPr/>
          </p:nvSpPr>
          <p:spPr>
            <a:xfrm>
              <a:off x="5865812" y="1909762"/>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255" name="Google Shape;255;p19"/>
            <p:cNvSpPr/>
            <p:nvPr/>
          </p:nvSpPr>
          <p:spPr>
            <a:xfrm>
              <a:off x="6170612" y="1909762"/>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grpSp>
        <p:nvGrpSpPr>
          <p:cNvPr id="256" name="Google Shape;256;p19"/>
          <p:cNvGrpSpPr/>
          <p:nvPr/>
        </p:nvGrpSpPr>
        <p:grpSpPr>
          <a:xfrm>
            <a:off x="5302575" y="2553487"/>
            <a:ext cx="1525587" cy="611188"/>
            <a:chOff x="4953000" y="2817812"/>
            <a:chExt cx="1525587" cy="611188"/>
          </a:xfrm>
        </p:grpSpPr>
        <p:cxnSp>
          <p:nvCxnSpPr>
            <p:cNvPr id="257" name="Google Shape;257;p19"/>
            <p:cNvCxnSpPr/>
            <p:nvPr/>
          </p:nvCxnSpPr>
          <p:spPr>
            <a:xfrm>
              <a:off x="5410200" y="2819400"/>
              <a:ext cx="301500" cy="301500"/>
            </a:xfrm>
            <a:prstGeom prst="straightConnector1">
              <a:avLst/>
            </a:prstGeom>
            <a:noFill/>
            <a:ln cap="flat" cmpd="sng" w="15875">
              <a:solidFill>
                <a:srgbClr val="FFFFFF"/>
              </a:solidFill>
              <a:prstDash val="solid"/>
              <a:miter lim="8000"/>
              <a:headEnd len="sm" w="sm" type="none"/>
              <a:tailEnd len="sm" w="sm" type="stealth"/>
            </a:ln>
          </p:spPr>
        </p:cxnSp>
        <p:cxnSp>
          <p:nvCxnSpPr>
            <p:cNvPr id="258" name="Google Shape;258;p19"/>
            <p:cNvCxnSpPr/>
            <p:nvPr/>
          </p:nvCxnSpPr>
          <p:spPr>
            <a:xfrm flipH="1">
              <a:off x="5338762" y="2817812"/>
              <a:ext cx="381000" cy="304800"/>
            </a:xfrm>
            <a:prstGeom prst="straightConnector1">
              <a:avLst/>
            </a:prstGeom>
            <a:noFill/>
            <a:ln cap="flat" cmpd="sng" w="15875">
              <a:solidFill>
                <a:srgbClr val="FFFFFF"/>
              </a:solidFill>
              <a:prstDash val="solid"/>
              <a:miter lim="8000"/>
              <a:headEnd len="sm" w="sm" type="none"/>
              <a:tailEnd len="sm" w="sm" type="stealth"/>
            </a:ln>
          </p:spPr>
        </p:cxnSp>
        <p:grpSp>
          <p:nvGrpSpPr>
            <p:cNvPr id="259" name="Google Shape;259;p19"/>
            <p:cNvGrpSpPr/>
            <p:nvPr/>
          </p:nvGrpSpPr>
          <p:grpSpPr>
            <a:xfrm>
              <a:off x="4953000" y="3122612"/>
              <a:ext cx="1525587" cy="306388"/>
              <a:chOff x="912812" y="1900237"/>
              <a:chExt cx="1525587" cy="306388"/>
            </a:xfrm>
          </p:grpSpPr>
          <p:sp>
            <p:nvSpPr>
              <p:cNvPr id="260" name="Google Shape;260;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61" name="Google Shape;261;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4</a:t>
                </a:r>
                <a:endParaRPr/>
              </a:p>
            </p:txBody>
          </p:sp>
          <p:sp>
            <p:nvSpPr>
              <p:cNvPr id="262" name="Google Shape;262;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5</a:t>
                </a:r>
                <a:endParaRPr/>
              </a:p>
            </p:txBody>
          </p:sp>
          <p:sp>
            <p:nvSpPr>
              <p:cNvPr id="263" name="Google Shape;263;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264" name="Google Shape;264;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grpSp>
      <p:grpSp>
        <p:nvGrpSpPr>
          <p:cNvPr id="265" name="Google Shape;265;p19"/>
          <p:cNvGrpSpPr/>
          <p:nvPr/>
        </p:nvGrpSpPr>
        <p:grpSpPr>
          <a:xfrm>
            <a:off x="5302575" y="1945475"/>
            <a:ext cx="1525587" cy="609600"/>
            <a:chOff x="4953000" y="2209800"/>
            <a:chExt cx="1525587" cy="609600"/>
          </a:xfrm>
        </p:grpSpPr>
        <p:grpSp>
          <p:nvGrpSpPr>
            <p:cNvPr id="266" name="Google Shape;266;p19"/>
            <p:cNvGrpSpPr/>
            <p:nvPr/>
          </p:nvGrpSpPr>
          <p:grpSpPr>
            <a:xfrm>
              <a:off x="4953000" y="2513012"/>
              <a:ext cx="1525587" cy="306388"/>
              <a:chOff x="912812" y="1900237"/>
              <a:chExt cx="1525587" cy="306388"/>
            </a:xfrm>
          </p:grpSpPr>
          <p:sp>
            <p:nvSpPr>
              <p:cNvPr id="267" name="Google Shape;267;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68" name="Google Shape;268;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5</a:t>
                </a:r>
                <a:endParaRPr/>
              </a:p>
            </p:txBody>
          </p:sp>
          <p:sp>
            <p:nvSpPr>
              <p:cNvPr id="269" name="Google Shape;269;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4</a:t>
                </a:r>
                <a:endParaRPr/>
              </a:p>
            </p:txBody>
          </p:sp>
          <p:sp>
            <p:nvSpPr>
              <p:cNvPr id="270" name="Google Shape;270;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271" name="Google Shape;271;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cxnSp>
          <p:nvCxnSpPr>
            <p:cNvPr id="272" name="Google Shape;272;p19"/>
            <p:cNvCxnSpPr/>
            <p:nvPr/>
          </p:nvCxnSpPr>
          <p:spPr>
            <a:xfrm>
              <a:off x="5105400" y="2209800"/>
              <a:ext cx="0" cy="304800"/>
            </a:xfrm>
            <a:prstGeom prst="straightConnector1">
              <a:avLst/>
            </a:prstGeom>
            <a:noFill/>
            <a:ln cap="flat" cmpd="sng" w="15875">
              <a:solidFill>
                <a:srgbClr val="FFFFFF"/>
              </a:solidFill>
              <a:prstDash val="solid"/>
              <a:miter lim="8000"/>
              <a:headEnd len="sm" w="sm" type="none"/>
              <a:tailEnd len="sm" w="sm" type="stealth"/>
            </a:ln>
          </p:spPr>
        </p:cxnSp>
        <p:cxnSp>
          <p:nvCxnSpPr>
            <p:cNvPr id="273" name="Google Shape;273;p19"/>
            <p:cNvCxnSpPr/>
            <p:nvPr/>
          </p:nvCxnSpPr>
          <p:spPr>
            <a:xfrm>
              <a:off x="5410200" y="2209800"/>
              <a:ext cx="0" cy="304800"/>
            </a:xfrm>
            <a:prstGeom prst="straightConnector1">
              <a:avLst/>
            </a:prstGeom>
            <a:noFill/>
            <a:ln cap="flat" cmpd="sng" w="15875">
              <a:solidFill>
                <a:srgbClr val="FFFFFF"/>
              </a:solidFill>
              <a:prstDash val="solid"/>
              <a:miter lim="8000"/>
              <a:headEnd len="sm" w="sm" type="none"/>
              <a:tailEnd len="sm" w="sm" type="stealth"/>
            </a:ln>
          </p:spPr>
        </p:cxnSp>
      </p:grpSp>
      <p:grpSp>
        <p:nvGrpSpPr>
          <p:cNvPr id="274" name="Google Shape;274;p19"/>
          <p:cNvGrpSpPr/>
          <p:nvPr/>
        </p:nvGrpSpPr>
        <p:grpSpPr>
          <a:xfrm>
            <a:off x="7282187" y="1640675"/>
            <a:ext cx="1525587" cy="306388"/>
            <a:chOff x="912812" y="1900237"/>
            <a:chExt cx="1525587" cy="306388"/>
          </a:xfrm>
        </p:grpSpPr>
        <p:sp>
          <p:nvSpPr>
            <p:cNvPr id="275" name="Google Shape;275;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FFF"/>
                </a:buClr>
                <a:buFont typeface="Trebuchet MS"/>
                <a:buNone/>
              </a:pPr>
              <a:r>
                <a:rPr b="0" i="0" lang="en-GB" sz="2400" u="none">
                  <a:solidFill>
                    <a:srgbClr val="00BFFF"/>
                  </a:solidFill>
                  <a:latin typeface="Trebuchet MS"/>
                  <a:ea typeface="Trebuchet MS"/>
                  <a:cs typeface="Trebuchet MS"/>
                  <a:sym typeface="Trebuchet MS"/>
                </a:rPr>
                <a:t>2</a:t>
              </a:r>
              <a:endParaRPr/>
            </a:p>
          </p:txBody>
        </p:sp>
        <p:sp>
          <p:nvSpPr>
            <p:cNvPr id="276" name="Google Shape;276;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7FFF"/>
                </a:buClr>
                <a:buFont typeface="Trebuchet MS"/>
                <a:buNone/>
              </a:pPr>
              <a:r>
                <a:rPr b="0" i="0" lang="en-GB" sz="2400" u="none">
                  <a:solidFill>
                    <a:srgbClr val="FF7FFF"/>
                  </a:solidFill>
                  <a:latin typeface="Trebuchet MS"/>
                  <a:ea typeface="Trebuchet MS"/>
                  <a:cs typeface="Trebuchet MS"/>
                  <a:sym typeface="Trebuchet MS"/>
                </a:rPr>
                <a:t>4</a:t>
              </a:r>
              <a:endParaRPr/>
            </a:p>
          </p:txBody>
        </p:sp>
        <p:sp>
          <p:nvSpPr>
            <p:cNvPr id="277" name="Google Shape;277;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5</a:t>
              </a:r>
              <a:endParaRPr/>
            </a:p>
          </p:txBody>
        </p:sp>
        <p:sp>
          <p:nvSpPr>
            <p:cNvPr id="278" name="Google Shape;278;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279" name="Google Shape;279;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grpSp>
        <p:nvGrpSpPr>
          <p:cNvPr id="280" name="Google Shape;280;p19"/>
          <p:cNvGrpSpPr/>
          <p:nvPr/>
        </p:nvGrpSpPr>
        <p:grpSpPr>
          <a:xfrm>
            <a:off x="7283775" y="1945475"/>
            <a:ext cx="1525587" cy="609600"/>
            <a:chOff x="6934200" y="2209800"/>
            <a:chExt cx="1525587" cy="609600"/>
          </a:xfrm>
        </p:grpSpPr>
        <p:grpSp>
          <p:nvGrpSpPr>
            <p:cNvPr id="281" name="Google Shape;281;p19"/>
            <p:cNvGrpSpPr/>
            <p:nvPr/>
          </p:nvGrpSpPr>
          <p:grpSpPr>
            <a:xfrm>
              <a:off x="6934200" y="2513012"/>
              <a:ext cx="1525587" cy="306388"/>
              <a:chOff x="912812" y="1900237"/>
              <a:chExt cx="1525587" cy="306388"/>
            </a:xfrm>
          </p:grpSpPr>
          <p:sp>
            <p:nvSpPr>
              <p:cNvPr id="282" name="Google Shape;282;p19"/>
              <p:cNvSpPr/>
              <p:nvPr/>
            </p:nvSpPr>
            <p:spPr>
              <a:xfrm>
                <a:off x="912812" y="1900237"/>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Trebuchet MS"/>
                  <a:buNone/>
                </a:pPr>
                <a:r>
                  <a:rPr b="0" i="0" lang="en-GB" sz="2400" u="none">
                    <a:solidFill>
                      <a:srgbClr val="FFFFFF"/>
                    </a:solidFill>
                    <a:latin typeface="Trebuchet MS"/>
                    <a:ea typeface="Trebuchet MS"/>
                    <a:cs typeface="Trebuchet MS"/>
                    <a:sym typeface="Trebuchet MS"/>
                  </a:rPr>
                  <a:t>2</a:t>
                </a:r>
                <a:endParaRPr/>
              </a:p>
            </p:txBody>
          </p:sp>
          <p:sp>
            <p:nvSpPr>
              <p:cNvPr id="283" name="Google Shape;283;p19"/>
              <p:cNvSpPr/>
              <p:nvPr/>
            </p:nvSpPr>
            <p:spPr>
              <a:xfrm>
                <a:off x="12176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4</a:t>
                </a:r>
                <a:endParaRPr/>
              </a:p>
            </p:txBody>
          </p:sp>
          <p:sp>
            <p:nvSpPr>
              <p:cNvPr id="284" name="Google Shape;284;p19"/>
              <p:cNvSpPr/>
              <p:nvPr/>
            </p:nvSpPr>
            <p:spPr>
              <a:xfrm>
                <a:off x="15224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5</a:t>
                </a:r>
                <a:endParaRPr/>
              </a:p>
            </p:txBody>
          </p:sp>
          <p:sp>
            <p:nvSpPr>
              <p:cNvPr id="285" name="Google Shape;285;p19"/>
              <p:cNvSpPr/>
              <p:nvPr/>
            </p:nvSpPr>
            <p:spPr>
              <a:xfrm>
                <a:off x="18272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7</a:t>
                </a:r>
                <a:endParaRPr/>
              </a:p>
            </p:txBody>
          </p:sp>
          <p:sp>
            <p:nvSpPr>
              <p:cNvPr id="286" name="Google Shape;286;p19"/>
              <p:cNvSpPr/>
              <p:nvPr/>
            </p:nvSpPr>
            <p:spPr>
              <a:xfrm>
                <a:off x="2132012" y="1905000"/>
                <a:ext cx="306387" cy="301625"/>
              </a:xfrm>
              <a:prstGeom prst="flowChartProcess">
                <a:avLst/>
              </a:prstGeom>
              <a:noFill/>
              <a:ln cap="flat" cmpd="sng" w="1905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D00"/>
                  </a:buClr>
                  <a:buFont typeface="Trebuchet MS"/>
                  <a:buNone/>
                </a:pPr>
                <a:r>
                  <a:rPr b="0" i="0" lang="en-GB" sz="2400" u="none">
                    <a:solidFill>
                      <a:srgbClr val="00FD00"/>
                    </a:solidFill>
                    <a:latin typeface="Trebuchet MS"/>
                    <a:ea typeface="Trebuchet MS"/>
                    <a:cs typeface="Trebuchet MS"/>
                    <a:sym typeface="Trebuchet MS"/>
                  </a:rPr>
                  <a:t>8</a:t>
                </a:r>
                <a:endParaRPr/>
              </a:p>
            </p:txBody>
          </p:sp>
        </p:grpSp>
        <p:cxnSp>
          <p:nvCxnSpPr>
            <p:cNvPr id="287" name="Google Shape;287;p19"/>
            <p:cNvCxnSpPr/>
            <p:nvPr/>
          </p:nvCxnSpPr>
          <p:spPr>
            <a:xfrm>
              <a:off x="7086600" y="2209800"/>
              <a:ext cx="0" cy="304800"/>
            </a:xfrm>
            <a:prstGeom prst="straightConnector1">
              <a:avLst/>
            </a:prstGeom>
            <a:noFill/>
            <a:ln cap="flat" cmpd="sng" w="15875">
              <a:solidFill>
                <a:srgbClr val="FFFFFF"/>
              </a:solidFill>
              <a:prstDash val="solid"/>
              <a:miter lim="8000"/>
              <a:headEnd len="sm" w="sm" type="none"/>
              <a:tailEnd len="sm" w="sm" type="stealth"/>
            </a:ln>
          </p:spPr>
        </p:cxnSp>
        <p:cxnSp>
          <p:nvCxnSpPr>
            <p:cNvPr id="288" name="Google Shape;288;p19"/>
            <p:cNvCxnSpPr/>
            <p:nvPr/>
          </p:nvCxnSpPr>
          <p:spPr>
            <a:xfrm>
              <a:off x="7391400" y="2209800"/>
              <a:ext cx="0" cy="304800"/>
            </a:xfrm>
            <a:prstGeom prst="straightConnector1">
              <a:avLst/>
            </a:prstGeom>
            <a:noFill/>
            <a:ln cap="flat" cmpd="sng" w="15875">
              <a:solidFill>
                <a:srgbClr val="FFFFFF"/>
              </a:solidFill>
              <a:prstDash val="solid"/>
              <a:miter lim="8000"/>
              <a:headEnd len="sm" w="sm" type="none"/>
              <a:tailEnd len="sm" w="sm" type="stealth"/>
            </a:ln>
          </p:spPr>
        </p:cxnSp>
      </p:grpSp>
      <p:sp>
        <p:nvSpPr>
          <p:cNvPr id="289" name="Google Shape;289;p19"/>
          <p:cNvSpPr txBox="1"/>
          <p:nvPr/>
        </p:nvSpPr>
        <p:spPr>
          <a:xfrm>
            <a:off x="7664775" y="2783675"/>
            <a:ext cx="1066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Times New Roman"/>
              <a:buNone/>
            </a:pPr>
            <a:r>
              <a:rPr b="0" i="0" lang="en-GB" sz="2400" u="none">
                <a:solidFill>
                  <a:srgbClr val="FFFFFF"/>
                </a:solidFill>
                <a:latin typeface="Times New Roman"/>
                <a:ea typeface="Times New Roman"/>
                <a:cs typeface="Times New Roman"/>
                <a:sym typeface="Times New Roman"/>
              </a:rPr>
              <a:t>(done)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bubble sort</a:t>
            </a:r>
            <a:endParaRPr/>
          </a:p>
        </p:txBody>
      </p:sp>
      <p:pic>
        <p:nvPicPr>
          <p:cNvPr id="295" name="Google Shape;295;p20"/>
          <p:cNvPicPr preferRelativeResize="0"/>
          <p:nvPr/>
        </p:nvPicPr>
        <p:blipFill>
          <a:blip r:embed="rId3">
            <a:alphaModFix/>
          </a:blip>
          <a:stretch>
            <a:fillRect/>
          </a:stretch>
        </p:blipFill>
        <p:spPr>
          <a:xfrm>
            <a:off x="1297500" y="1409750"/>
            <a:ext cx="6766290"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for bubble sort</a:t>
            </a:r>
            <a:endParaRPr/>
          </a:p>
        </p:txBody>
      </p:sp>
      <p:sp>
        <p:nvSpPr>
          <p:cNvPr id="301" name="Google Shape;301;p21"/>
          <p:cNvSpPr txBox="1"/>
          <p:nvPr>
            <p:ph idx="1" type="body"/>
          </p:nvPr>
        </p:nvSpPr>
        <p:spPr>
          <a:xfrm>
            <a:off x="1297500" y="1030700"/>
            <a:ext cx="7656000" cy="4050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342900" rtl="0" algn="l">
              <a:spcBef>
                <a:spcPts val="0"/>
              </a:spcBef>
              <a:spcAft>
                <a:spcPts val="0"/>
              </a:spcAft>
              <a:buSzPts val="1700"/>
              <a:buChar char="•"/>
            </a:pPr>
            <a:r>
              <a:rPr lang="en-GB" sz="1700"/>
              <a:t>public static void bubbleSort(int[] a) {</a:t>
            </a:r>
            <a:br>
              <a:rPr lang="en-GB" sz="1700"/>
            </a:br>
            <a:r>
              <a:rPr lang="en-GB" sz="1700"/>
              <a:t>   int outer, inner;</a:t>
            </a:r>
            <a:br>
              <a:rPr lang="en-GB" sz="1700"/>
            </a:br>
            <a:r>
              <a:rPr lang="en-GB" sz="1700"/>
              <a:t>   for (outer = a.length - 1; outer &gt; 0; outer--) {  // counting down</a:t>
            </a:r>
            <a:br>
              <a:rPr lang="en-GB" sz="1700"/>
            </a:br>
            <a:r>
              <a:rPr lang="en-GB" sz="1700"/>
              <a:t>      for (inner = 0; inner &lt; outer; inner++) {        // bubbling up</a:t>
            </a:r>
            <a:br>
              <a:rPr lang="en-GB" sz="1700"/>
            </a:br>
            <a:r>
              <a:rPr lang="en-GB" sz="1700"/>
              <a:t>         if (a[inner] &gt; a[inner + 1]) {  // if out of order...</a:t>
            </a:r>
            <a:br>
              <a:rPr lang="en-GB" sz="1700"/>
            </a:br>
            <a:r>
              <a:rPr lang="en-GB" sz="1700"/>
              <a:t>            int temp = a[inner];          // ...then swap</a:t>
            </a:r>
            <a:br>
              <a:rPr lang="en-GB" sz="1700"/>
            </a:br>
            <a:r>
              <a:rPr lang="en-GB" sz="1700"/>
              <a:t>            a[inner] = a[inner + 1];</a:t>
            </a:r>
            <a:br>
              <a:rPr lang="en-GB" sz="1700"/>
            </a:br>
            <a:r>
              <a:rPr lang="en-GB" sz="1700"/>
              <a:t>            a[inner + 1] = temp;</a:t>
            </a:r>
            <a:br>
              <a:rPr lang="en-GB" sz="1700"/>
            </a:br>
            <a:r>
              <a:rPr lang="en-GB" sz="1700"/>
              <a:t>         }</a:t>
            </a:r>
            <a:br>
              <a:rPr lang="en-GB" sz="1700"/>
            </a:br>
            <a:r>
              <a:rPr lang="en-GB" sz="1700"/>
              <a:t>      }</a:t>
            </a:r>
            <a:br>
              <a:rPr lang="en-GB" sz="1700"/>
            </a:br>
            <a:r>
              <a:rPr lang="en-GB" sz="1700"/>
              <a:t>   }</a:t>
            </a:r>
            <a:br>
              <a:rPr lang="en-GB" sz="1700"/>
            </a:br>
            <a:r>
              <a:rPr lang="en-GB" sz="1700"/>
              <a:t>}</a:t>
            </a:r>
            <a:endParaRPr sz="1700"/>
          </a:p>
          <a:p>
            <a:pPr indent="0" lvl="0" marL="0" rtl="0" algn="l">
              <a:spcBef>
                <a:spcPts val="1600"/>
              </a:spcBef>
              <a:spcAft>
                <a:spcPts val="1600"/>
              </a:spcAft>
              <a:buNone/>
            </a:pPr>
            <a:r>
              <a:t/>
            </a:r>
            <a:endParaRPr i="1"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