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88825"/>
  <p:notesSz cx="6858000" cy="9144000"/>
  <p:embeddedFontLst>
    <p:embeddedFont>
      <p:font typeface="Montserrat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52C8B6-CDF3-4638-8358-39414032A1EA}">
  <a:tblStyle styleId="{4252C8B6-CDF3-4638-8358-39414032A1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46" name="Google Shape;346;p30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47" name="Google Shape;347;p30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  <a:endParaRPr/>
          </a:p>
        </p:txBody>
      </p:sp>
      <p:sp>
        <p:nvSpPr>
          <p:cNvPr id="348" name="Google Shape;348;p3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493" name="Google Shape;493;p56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94" name="Google Shape;494;p56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  <a:endParaRPr/>
          </a:p>
        </p:txBody>
      </p:sp>
      <p:sp>
        <p:nvSpPr>
          <p:cNvPr id="495" name="Google Shape;495;p5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5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461a726b8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461a726b83_0_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461a726b83_0_0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1" name="Google Shape;221;p12:notes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22" name="Google Shape;222;p12:notes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</a:t>
            </a:r>
            <a:endParaRPr/>
          </a:p>
        </p:txBody>
      </p:sp>
      <p:sp>
        <p:nvSpPr>
          <p:cNvPr id="223" name="Google Shape;223;p1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://www.introprogramming.inf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9997625" y="973"/>
            <a:ext cx="2191500" cy="21909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69889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714972" y="2104533"/>
            <a:ext cx="6688200" cy="2105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776835" y="5233233"/>
            <a:ext cx="4626300" cy="674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3731" y="0"/>
            <a:ext cx="6315221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1"/>
          <p:cNvSpPr txBox="1"/>
          <p:nvPr>
            <p:ph hasCustomPrompt="1" type="title"/>
          </p:nvPr>
        </p:nvSpPr>
        <p:spPr>
          <a:xfrm>
            <a:off x="1098181" y="1712900"/>
            <a:ext cx="63663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1098181" y="3524166"/>
            <a:ext cx="6366300" cy="1625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Slide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4366413" y="314301"/>
            <a:ext cx="73824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366413" y="2346299"/>
            <a:ext cx="738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18986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28479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047466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656959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266453" marR="0" rtl="0" algn="ctr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875946" marR="0" rtl="0" algn="ctr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2" type="body"/>
          </p:nvPr>
        </p:nvSpPr>
        <p:spPr>
          <a:xfrm>
            <a:off x="760412" y="4164083"/>
            <a:ext cx="31875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3"/>
          <p:cNvSpPr/>
          <p:nvPr>
            <p:ph idx="3" type="pic"/>
          </p:nvPr>
        </p:nvSpPr>
        <p:spPr>
          <a:xfrm>
            <a:off x="4366413" y="4191000"/>
            <a:ext cx="738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31606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31606" lvl="2" marL="914239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1606" lvl="3" marL="1218986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1606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31606" lvl="5" marL="1828479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1606" lvl="6" marL="213322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1606" lvl="7" marL="243797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1606" lvl="8" marL="274272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4" type="body"/>
          </p:nvPr>
        </p:nvSpPr>
        <p:spPr>
          <a:xfrm>
            <a:off x="760413" y="4633982"/>
            <a:ext cx="31875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5" type="body"/>
          </p:nvPr>
        </p:nvSpPr>
        <p:spPr>
          <a:xfrm>
            <a:off x="760412" y="5011671"/>
            <a:ext cx="3187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F9D9A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6" type="body"/>
          </p:nvPr>
        </p:nvSpPr>
        <p:spPr>
          <a:xfrm>
            <a:off x="760412" y="5394605"/>
            <a:ext cx="3187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7" type="body"/>
          </p:nvPr>
        </p:nvSpPr>
        <p:spPr>
          <a:xfrm>
            <a:off x="760412" y="5735767"/>
            <a:ext cx="3187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indent="-22860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idx="10" type="dt"/>
          </p:nvPr>
        </p:nvSpPr>
        <p:spPr>
          <a:xfrm>
            <a:off x="188814" y="6525002"/>
            <a:ext cx="12240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189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2847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04746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6569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87594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1" type="ftr"/>
          </p:nvPr>
        </p:nvSpPr>
        <p:spPr>
          <a:xfrm>
            <a:off x="1414412" y="6525002"/>
            <a:ext cx="101505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1898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82847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04746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6569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87594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444500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pic>
        <p:nvPicPr>
          <p:cNvPr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4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SECTION_HEADER_1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912813" y="4953000"/>
            <a:ext cx="103632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875" lIns="121875" spcFirstLastPara="1" rIns="121875" wrap="square" tIns="1218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912813" y="5754968"/>
            <a:ext cx="103632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228600" lvl="0" marL="4572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1520"/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2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5524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s Slide">
  <p:cSld name="Questions Slide">
    <p:bg>
      <p:bgPr>
        <a:blipFill rotWithShape="1">
          <a:blip r:embed="rId2">
            <a:alphaModFix/>
          </a:blip>
          <a:stretch>
            <a:fillRect b="-1999" l="0" r="0" t="-1999"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529384" y="6400802"/>
            <a:ext cx="10482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228600" lvl="0" marL="457200" marR="0" rtl="0" algn="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1160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0839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D9411"/>
              </a:buClr>
              <a:buSzPts val="224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0679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E28D10"/>
              </a:buClr>
              <a:buSzPts val="2080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50131" cy="6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58" name="Google Shape;158;p16">
            <a:hlinkClick r:id="rId4"/>
          </p:cNvPr>
          <p:cNvSpPr txBox="1"/>
          <p:nvPr/>
        </p:nvSpPr>
        <p:spPr>
          <a:xfrm rot="323359">
            <a:off x="10066458" y="2253571"/>
            <a:ext cx="303441" cy="400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0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>
            <a:hlinkClick r:id="rId5"/>
          </p:cNvPr>
          <p:cNvSpPr txBox="1"/>
          <p:nvPr/>
        </p:nvSpPr>
        <p:spPr>
          <a:xfrm rot="-968402">
            <a:off x="7568281" y="4341254"/>
            <a:ext cx="303253" cy="40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0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>
            <a:hlinkClick r:id="rId6"/>
          </p:cNvPr>
          <p:cNvSpPr txBox="1"/>
          <p:nvPr/>
        </p:nvSpPr>
        <p:spPr>
          <a:xfrm>
            <a:off x="11500162" y="4679637"/>
            <a:ext cx="25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>
            <a:hlinkClick r:id="rId7"/>
          </p:cNvPr>
          <p:cNvSpPr txBox="1"/>
          <p:nvPr/>
        </p:nvSpPr>
        <p:spPr>
          <a:xfrm rot="-626547">
            <a:off x="6094488" y="6109143"/>
            <a:ext cx="268141" cy="307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>
            <a:hlinkClick r:id="rId8"/>
          </p:cNvPr>
          <p:cNvSpPr txBox="1"/>
          <p:nvPr/>
        </p:nvSpPr>
        <p:spPr>
          <a:xfrm rot="567739">
            <a:off x="9155984" y="4032670"/>
            <a:ext cx="291973" cy="36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18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>
            <a:hlinkClick r:id="rId9"/>
          </p:cNvPr>
          <p:cNvSpPr txBox="1"/>
          <p:nvPr/>
        </p:nvSpPr>
        <p:spPr>
          <a:xfrm rot="220672">
            <a:off x="7047393" y="2560170"/>
            <a:ext cx="327374" cy="46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4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>
            <a:hlinkClick r:id="rId10"/>
          </p:cNvPr>
          <p:cNvSpPr txBox="1"/>
          <p:nvPr/>
        </p:nvSpPr>
        <p:spPr>
          <a:xfrm rot="-626547">
            <a:off x="11754495" y="2320884"/>
            <a:ext cx="268141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>
            <a:hlinkClick r:id="rId11"/>
          </p:cNvPr>
          <p:cNvSpPr txBox="1"/>
          <p:nvPr/>
        </p:nvSpPr>
        <p:spPr>
          <a:xfrm rot="560428">
            <a:off x="11774655" y="3447860"/>
            <a:ext cx="255082" cy="276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2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>
            <a:hlinkClick r:id="rId12"/>
          </p:cNvPr>
          <p:cNvSpPr txBox="1"/>
          <p:nvPr/>
        </p:nvSpPr>
        <p:spPr>
          <a:xfrm rot="572168">
            <a:off x="11136730" y="5625939"/>
            <a:ext cx="268003" cy="30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>
              <a:solidFill>
                <a:srgbClr val="603A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6">
            <a:off x="457076" y="2405125"/>
            <a:ext cx="2338944" cy="239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/>
          <p:nvPr/>
        </p:nvSpPr>
        <p:spPr>
          <a:xfrm rot="-650224">
            <a:off x="2718504" y="3306123"/>
            <a:ext cx="4541086" cy="94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4620"/>
              <a:buFont typeface="Noto Sans Symbols"/>
              <a:buNone/>
            </a:pPr>
            <a:r>
              <a:rPr b="1" lang="en-US" sz="66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6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3731" y="0"/>
            <a:ext cx="6315221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3"/>
          <p:cNvSpPr txBox="1"/>
          <p:nvPr>
            <p:ph type="title"/>
          </p:nvPr>
        </p:nvSpPr>
        <p:spPr>
          <a:xfrm>
            <a:off x="1098181" y="2737333"/>
            <a:ext cx="6114300" cy="15315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4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1729549" y="2090067"/>
            <a:ext cx="93828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729549" y="2090067"/>
            <a:ext cx="45363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6575915" y="2090067"/>
            <a:ext cx="4536300" cy="3881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7"/>
          <p:cNvSpPr txBox="1"/>
          <p:nvPr>
            <p:ph type="title"/>
          </p:nvPr>
        </p:nvSpPr>
        <p:spPr>
          <a:xfrm>
            <a:off x="1729549" y="525000"/>
            <a:ext cx="5064000" cy="19908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1729549" y="2630067"/>
            <a:ext cx="5064000" cy="32211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3731" y="0"/>
            <a:ext cx="6315221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098181" y="1155700"/>
            <a:ext cx="6114300" cy="469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454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9"/>
          <p:cNvSpPr txBox="1"/>
          <p:nvPr>
            <p:ph type="title"/>
          </p:nvPr>
        </p:nvSpPr>
        <p:spPr>
          <a:xfrm>
            <a:off x="1729549" y="2211100"/>
            <a:ext cx="4047300" cy="2335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729549" y="4717333"/>
            <a:ext cx="4047300" cy="674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195986" y="2262133"/>
            <a:ext cx="4901100" cy="3129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66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83351" y="5740500"/>
            <a:ext cx="9245700" cy="6984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492" y="593367"/>
            <a:ext cx="11357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492" y="1536633"/>
            <a:ext cx="11357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en.wikipedia.org/wiki/Eight_queens_puzzle" TargetMode="External"/><Relationship Id="rId4" Type="http://schemas.openxmlformats.org/officeDocument/2006/relationships/hyperlink" Target="http://en.wikipedia.org/wiki/Eight_queens_puzzle" TargetMode="External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introprogramming.info/english-intro-csharp-book/read-online/chapter-10-recursion/" TargetMode="External"/><Relationship Id="rId4" Type="http://schemas.openxmlformats.org/officeDocument/2006/relationships/hyperlink" Target="https://www.codeproject.com/Articles/142292/Recursive-methods-in-Csharp" TargetMode="External"/><Relationship Id="rId5" Type="http://schemas.openxmlformats.org/officeDocument/2006/relationships/hyperlink" Target="https://code-maze.com/csharp-basics-recursion/" TargetMode="External"/><Relationship Id="rId6" Type="http://schemas.openxmlformats.org/officeDocument/2006/relationships/hyperlink" Target="https://www.codeproject.com/Articles/142292/Recursive-methods-in-Cshar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nakov.com/blog/2013/01/23/indirect-recurs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ctrTitle"/>
          </p:nvPr>
        </p:nvSpPr>
        <p:spPr>
          <a:xfrm>
            <a:off x="4714972" y="2104533"/>
            <a:ext cx="66882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 b="1" i="0" sz="5400" u="none" cap="none" strike="noStrike">
              <a:solidFill>
                <a:srgbClr val="F6D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6776875" y="3816175"/>
            <a:ext cx="46263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Algorithms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 Backtracking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4294967295" type="body"/>
          </p:nvPr>
        </p:nvSpPr>
        <p:spPr>
          <a:xfrm>
            <a:off x="1376951" y="1151125"/>
            <a:ext cx="106182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920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calls are </a:t>
            </a: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slightly slower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 iteration</a:t>
            </a:r>
            <a:endParaRPr sz="1500"/>
          </a:p>
          <a:p>
            <a:pPr indent="-2189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Parameters and return values travel through the stack at each step</a:t>
            </a:r>
            <a:endParaRPr sz="1300"/>
          </a:p>
          <a:p>
            <a:pPr indent="-2189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Prefer iteration for linear calculations (without branched calls)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>
            <p:ph type="title"/>
          </p:nvPr>
        </p:nvSpPr>
        <p:spPr>
          <a:xfrm>
            <a:off x="1809749" y="70475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Performance: Recursion vs. Iteration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684211" y="3701536"/>
            <a:ext cx="5017975" cy="267765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long RecurFact(int n)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(n == 0)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1; 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n * Fact(n - 1); 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6207211" y="3701536"/>
            <a:ext cx="5297401" cy="267765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long IterFact(int num)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long result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for (int i = 1; i &lt;= n;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result *=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result;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684211" y="3124200"/>
            <a:ext cx="3249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factorial: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6207211" y="3123721"/>
            <a:ext cx="30603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Iterative factorial: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idx="1" type="body"/>
          </p:nvPr>
        </p:nvSpPr>
        <p:spPr>
          <a:xfrm>
            <a:off x="1510625" y="1786775"/>
            <a:ext cx="54963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793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Infinite recursion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== a method calls itself </a:t>
            </a:r>
            <a:r>
              <a:rPr b="0" i="0" lang="en-US" sz="30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infinitely</a:t>
            </a:r>
            <a:endParaRPr sz="1300"/>
          </a:p>
          <a:p>
            <a:pPr indent="-2062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Typically, infinite recursion == bug in the program</a:t>
            </a:r>
            <a:endParaRPr sz="1100"/>
          </a:p>
          <a:p>
            <a:pPr indent="-2062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bottom of the recursion is missing or wrong</a:t>
            </a:r>
            <a:endParaRPr sz="1100"/>
          </a:p>
          <a:p>
            <a:pPr indent="-2062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C# / Java / C++ causes "</a:t>
            </a:r>
            <a:r>
              <a:rPr b="0" i="0" lang="en-US" sz="28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stack overflow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error</a:t>
            </a:r>
            <a:endParaRPr sz="1100"/>
          </a:p>
          <a:p>
            <a:pPr indent="-6904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Infinite Recursion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7006964" y="1743900"/>
            <a:ext cx="5018100" cy="15696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long Calulate(int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return Calulate(n + 1);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214" y="5668487"/>
            <a:ext cx="7048500" cy="771525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idx="4294967295" type="body"/>
          </p:nvPr>
        </p:nvSpPr>
        <p:spPr>
          <a:xfrm>
            <a:off x="1376950" y="1743900"/>
            <a:ext cx="10618200" cy="49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8569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100"/>
              <a:buFont typeface="Noto Sans Symbols"/>
              <a:buChar char="▪"/>
            </a:pPr>
            <a:r>
              <a:rPr b="0" i="0" lang="en-US" sz="31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Direct recursion</a:t>
            </a:r>
            <a:endParaRPr sz="1400"/>
          </a:p>
          <a:p>
            <a:pPr indent="-21255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method directly calls itself</a:t>
            </a:r>
            <a:endParaRPr sz="1200"/>
          </a:p>
          <a:p>
            <a:pPr indent="-285697" lvl="0" marL="304747" marR="0" rtl="0" algn="l">
              <a:lnSpc>
                <a:spcPct val="105000"/>
              </a:lnSpc>
              <a:spcBef>
                <a:spcPts val="3000"/>
              </a:spcBef>
              <a:spcAft>
                <a:spcPts val="0"/>
              </a:spcAft>
              <a:buClr>
                <a:srgbClr val="F2B254"/>
              </a:buClr>
              <a:buSzPts val="3100"/>
              <a:buFont typeface="Noto Sans Symbols"/>
              <a:buChar char="▪"/>
            </a:pPr>
            <a:r>
              <a:rPr b="0" i="0" lang="en-US" sz="31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Indirect recursion</a:t>
            </a:r>
            <a:endParaRPr sz="1400"/>
          </a:p>
          <a:p>
            <a:pPr indent="-21255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A calls B, method B calls A</a:t>
            </a:r>
            <a:endParaRPr sz="1200"/>
          </a:p>
          <a:p>
            <a:pPr indent="-212556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even A → B → C → A</a:t>
            </a:r>
            <a:endParaRPr b="0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Direct and Indirect Recursion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9177962" y="906049"/>
            <a:ext cx="2148000" cy="15696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A()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7597262" y="3884525"/>
            <a:ext cx="2148000" cy="15696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A()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B();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9745262" y="3884525"/>
            <a:ext cx="2148000" cy="15696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B()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276" name="Google Shape;276;p28"/>
          <p:cNvCxnSpPr>
            <a:stCxn id="273" idx="3"/>
            <a:endCxn id="273" idx="0"/>
          </p:cNvCxnSpPr>
          <p:nvPr/>
        </p:nvCxnSpPr>
        <p:spPr>
          <a:xfrm rot="10800000">
            <a:off x="10251962" y="906049"/>
            <a:ext cx="1074000" cy="784800"/>
          </a:xfrm>
          <a:prstGeom prst="curvedConnector4">
            <a:avLst>
              <a:gd fmla="val -52586" name="adj1"/>
              <a:gd fmla="val 190815" name="adj2"/>
            </a:avLst>
          </a:prstGeom>
          <a:noFill/>
          <a:ln cap="flat" cmpd="sng" w="38100">
            <a:solidFill>
              <a:srgbClr val="E1D0C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7" name="Google Shape;277;p28"/>
          <p:cNvCxnSpPr>
            <a:stCxn id="274" idx="0"/>
            <a:endCxn id="275" idx="0"/>
          </p:cNvCxnSpPr>
          <p:nvPr/>
        </p:nvCxnSpPr>
        <p:spPr>
          <a:xfrm flipH="1" rot="-5400000">
            <a:off x="9744962" y="2810825"/>
            <a:ext cx="600" cy="2148000"/>
          </a:xfrm>
          <a:prstGeom prst="curvedConnector3">
            <a:avLst>
              <a:gd fmla="val -119965343" name="adj1"/>
            </a:avLst>
          </a:prstGeom>
          <a:noFill/>
          <a:ln cap="flat" cmpd="sng" w="38100">
            <a:solidFill>
              <a:srgbClr val="E1D0CB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8" name="Google Shape;278;p28"/>
          <p:cNvCxnSpPr>
            <a:stCxn id="275" idx="2"/>
            <a:endCxn id="274" idx="2"/>
          </p:cNvCxnSpPr>
          <p:nvPr/>
        </p:nvCxnSpPr>
        <p:spPr>
          <a:xfrm rot="5400000">
            <a:off x="9744962" y="4380425"/>
            <a:ext cx="600" cy="2148000"/>
          </a:xfrm>
          <a:prstGeom prst="curvedConnector3">
            <a:avLst>
              <a:gd fmla="val 119965174" name="adj1"/>
            </a:avLst>
          </a:prstGeom>
          <a:noFill/>
          <a:ln cap="flat" cmpd="sng" w="38100">
            <a:solidFill>
              <a:srgbClr val="E1D0CB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idx="4294967295" type="body"/>
          </p:nvPr>
        </p:nvSpPr>
        <p:spPr>
          <a:xfrm>
            <a:off x="1417050" y="1151125"/>
            <a:ext cx="105783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methods have 3 parts: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Pre-actions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(before calling the recursion)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Recursive calls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(step-in)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Post-actions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(after returning from recursion)</a:t>
            </a:r>
            <a:endParaRPr/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computation can be based on: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Pre-actions + recursive calls (forward way)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calls + post-actions (backward way)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Pre-actions + recursive calls + post-actions (combined way)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 txBox="1"/>
          <p:nvPr>
            <p:ph type="title"/>
          </p:nvPr>
        </p:nvSpPr>
        <p:spPr>
          <a:xfrm>
            <a:off x="1783024" y="1373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Recursion Pre-Actions and Post-Actions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Pre-Actions and Post-Actions – Example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1729549" y="1479425"/>
            <a:ext cx="9794100" cy="52629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PrintFigure(int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(n == 0) // Bottom of the recursion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Pre-action: print n asterisks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Console.WriteLine(new string('*', n));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Recursive call: print figure of size n-1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PrintFigure(n - 1);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Post-action: print n hashtags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Console.WriteLine(new string('#', n));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729550" y="525000"/>
            <a:ext cx="93828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Pre-Actions</a:t>
            </a:r>
            <a:b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and Post-Actions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1"/>
          <p:cNvSpPr txBox="1"/>
          <p:nvPr>
            <p:ph idx="4294967295" type="body"/>
          </p:nvPr>
        </p:nvSpPr>
        <p:spPr>
          <a:xfrm>
            <a:off x="1729561" y="4376991"/>
            <a:ext cx="5562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  <a:endParaRPr b="0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987" y="598432"/>
            <a:ext cx="3695700" cy="5661139"/>
          </a:xfrm>
          <a:prstGeom prst="rect">
            <a:avLst/>
          </a:prstGeom>
          <a:noFill/>
          <a:ln cap="flat" cmpd="sng" w="9525">
            <a:solidFill>
              <a:srgbClr val="CB9F9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1098181" y="2737333"/>
            <a:ext cx="6114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Generating Combinations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>
            <p:ph idx="4294967295" type="body"/>
          </p:nvPr>
        </p:nvSpPr>
        <p:spPr>
          <a:xfrm>
            <a:off x="2132024" y="5724638"/>
            <a:ext cx="79248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 Recursive Algorithm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idx="4294967295" type="body"/>
          </p:nvPr>
        </p:nvSpPr>
        <p:spPr>
          <a:xfrm>
            <a:off x="1417050" y="1151125"/>
            <a:ext cx="105780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Combinations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math represent all the ways to extract a subset from a larger set of elements</a:t>
            </a:r>
            <a:endParaRPr/>
          </a:p>
          <a:p>
            <a:pPr indent="-2316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members from a set of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elements</a:t>
            </a:r>
            <a:endParaRPr/>
          </a:p>
          <a:p>
            <a:pPr indent="-2316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 we can select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different elements from the set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{4, 5, 6, 7, 8}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10 different ways: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(4, 5, 6)     (4, 5, 7)     (4, 5, 8)     (4, 6, 7)     (4, 6, 8)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(4, 7, 8)     (5, 6, 7)     (5, 6, 8)     (5, 7, 8)     (6, 7, 8)</a:t>
            </a:r>
            <a:endParaRPr/>
          </a:p>
          <a:p>
            <a:pPr indent="-304747" lvl="0" marL="304747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Combinations with and without repetitions can be easily generated with recursion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>
            <p:ph type="title"/>
          </p:nvPr>
        </p:nvSpPr>
        <p:spPr>
          <a:xfrm>
            <a:off x="1676074" y="571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Generating Combinations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idx="4294967295" type="body"/>
          </p:nvPr>
        </p:nvSpPr>
        <p:spPr>
          <a:xfrm>
            <a:off x="1677675" y="946475"/>
            <a:ext cx="10317600" cy="5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GenCombs(k)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put the numbers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[1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n]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 position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call </a:t>
            </a:r>
            <a:r>
              <a:rPr b="1" i="0" lang="en-US" sz="32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GenCombs(k+1)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recursively for the rest of the elements: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1677674" y="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Generating Combinations (2)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6" name="Google Shape;316;p34"/>
          <p:cNvGraphicFramePr/>
          <p:nvPr/>
        </p:nvGraphicFramePr>
        <p:xfrm>
          <a:off x="911408" y="36073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455625"/>
                <a:gridCol w="457200"/>
                <a:gridCol w="455625"/>
                <a:gridCol w="455600"/>
                <a:gridCol w="457200"/>
                <a:gridCol w="455625"/>
                <a:gridCol w="455600"/>
              </a:tblGrid>
              <a:tr h="3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34"/>
          <p:cNvSpPr/>
          <p:nvPr/>
        </p:nvSpPr>
        <p:spPr>
          <a:xfrm rot="-5400000">
            <a:off x="2581464" y="2892595"/>
            <a:ext cx="287337" cy="2710617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1447150" y="4104215"/>
            <a:ext cx="2555938" cy="101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34"/>
          <p:cNvCxnSpPr/>
          <p:nvPr/>
        </p:nvCxnSpPr>
        <p:spPr>
          <a:xfrm>
            <a:off x="1132390" y="3196146"/>
            <a:ext cx="0" cy="33813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2700000" dist="17961">
              <a:srgbClr val="3F3F3F"/>
            </a:outerShdw>
          </a:effectLst>
        </p:spPr>
      </p:cxnSp>
      <p:grpSp>
        <p:nvGrpSpPr>
          <p:cNvPr id="320" name="Google Shape;320;p34"/>
          <p:cNvGrpSpPr/>
          <p:nvPr/>
        </p:nvGrpSpPr>
        <p:grpSpPr>
          <a:xfrm>
            <a:off x="610865" y="2619884"/>
            <a:ext cx="3810000" cy="2406844"/>
            <a:chOff x="610865" y="2493479"/>
            <a:chExt cx="3810000" cy="2406844"/>
          </a:xfrm>
        </p:grpSpPr>
        <p:sp>
          <p:nvSpPr>
            <p:cNvPr id="321" name="Google Shape;321;p34"/>
            <p:cNvSpPr/>
            <p:nvPr/>
          </p:nvSpPr>
          <p:spPr>
            <a:xfrm>
              <a:off x="610865" y="2950680"/>
              <a:ext cx="3810000" cy="1949643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610865" y="2493479"/>
              <a:ext cx="3810000" cy="457200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4"/>
            <p:cNvSpPr txBox="1"/>
            <p:nvPr/>
          </p:nvSpPr>
          <p:spPr>
            <a:xfrm>
              <a:off x="820426" y="2493479"/>
              <a:ext cx="230063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GenCombs(0):</a:t>
              </a:r>
              <a:endParaRPr/>
            </a:p>
          </p:txBody>
        </p:sp>
      </p:grpSp>
      <p:sp>
        <p:nvSpPr>
          <p:cNvPr id="324" name="Google Shape;324;p34"/>
          <p:cNvSpPr txBox="1"/>
          <p:nvPr/>
        </p:nvSpPr>
        <p:spPr>
          <a:xfrm>
            <a:off x="1677666" y="4388396"/>
            <a:ext cx="212429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GenCombs(1)</a:t>
            </a: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310742" y="5283072"/>
            <a:ext cx="3954870" cy="965328"/>
          </a:xfrm>
          <a:prstGeom prst="wedgeRoundRectCallout">
            <a:avLst>
              <a:gd fmla="val -29079" name="adj1"/>
              <a:gd fmla="val -16798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Put all numbers in range [1..n] at position k</a:t>
            </a:r>
            <a:endParaRPr/>
          </a:p>
        </p:txBody>
      </p:sp>
      <p:graphicFrame>
        <p:nvGraphicFramePr>
          <p:cNvPr id="326" name="Google Shape;326;p34"/>
          <p:cNvGraphicFramePr/>
          <p:nvPr/>
        </p:nvGraphicFramePr>
        <p:xfrm>
          <a:off x="5251955" y="3610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455625"/>
                <a:gridCol w="457200"/>
                <a:gridCol w="455625"/>
                <a:gridCol w="455600"/>
                <a:gridCol w="457200"/>
                <a:gridCol w="455625"/>
                <a:gridCol w="455600"/>
              </a:tblGrid>
              <a:tr h="3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34"/>
          <p:cNvSpPr/>
          <p:nvPr/>
        </p:nvSpPr>
        <p:spPr>
          <a:xfrm rot="-5400000">
            <a:off x="7152132" y="3125684"/>
            <a:ext cx="287337" cy="2250375"/>
          </a:xfrm>
          <a:prstGeom prst="leftBrace">
            <a:avLst>
              <a:gd fmla="val 91897" name="adj1"/>
              <a:gd fmla="val 50000" name="adj2"/>
            </a:avLst>
          </a:prstGeom>
          <a:noFill/>
          <a:ln cap="flat" cmpd="sng" w="31750">
            <a:solidFill>
              <a:srgbClr val="ECE9E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7961">
              <a:srgbClr val="3F3F3F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6247946" y="4107194"/>
            <a:ext cx="2095696" cy="101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34"/>
          <p:cNvCxnSpPr/>
          <p:nvPr/>
        </p:nvCxnSpPr>
        <p:spPr>
          <a:xfrm>
            <a:off x="5925187" y="3199115"/>
            <a:ext cx="0" cy="338138"/>
          </a:xfrm>
          <a:prstGeom prst="straightConnector1">
            <a:avLst/>
          </a:prstGeom>
          <a:noFill/>
          <a:ln cap="flat" cmpd="sng" w="38100">
            <a:solidFill>
              <a:srgbClr val="ECE9E2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2700000" dist="17961">
              <a:srgbClr val="3F3F3F"/>
            </a:outerShdw>
          </a:effectLst>
        </p:spPr>
      </p:cxnSp>
      <p:grpSp>
        <p:nvGrpSpPr>
          <p:cNvPr id="330" name="Google Shape;330;p34"/>
          <p:cNvGrpSpPr/>
          <p:nvPr/>
        </p:nvGrpSpPr>
        <p:grpSpPr>
          <a:xfrm>
            <a:off x="4951412" y="2622853"/>
            <a:ext cx="3810000" cy="2406844"/>
            <a:chOff x="4951412" y="2496448"/>
            <a:chExt cx="3810000" cy="2406844"/>
          </a:xfrm>
        </p:grpSpPr>
        <p:sp>
          <p:nvSpPr>
            <p:cNvPr id="331" name="Google Shape;331;p34"/>
            <p:cNvSpPr/>
            <p:nvPr/>
          </p:nvSpPr>
          <p:spPr>
            <a:xfrm>
              <a:off x="4951412" y="2953649"/>
              <a:ext cx="3810000" cy="1949643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951412" y="2496448"/>
              <a:ext cx="3810000" cy="457200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3" name="Google Shape;333;p34"/>
            <p:cNvSpPr txBox="1"/>
            <p:nvPr/>
          </p:nvSpPr>
          <p:spPr>
            <a:xfrm>
              <a:off x="5160973" y="2496448"/>
              <a:ext cx="230063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GenCombs(1):</a:t>
              </a:r>
              <a:endParaRPr/>
            </a:p>
          </p:txBody>
        </p:sp>
      </p:grpSp>
      <p:sp>
        <p:nvSpPr>
          <p:cNvPr id="334" name="Google Shape;334;p34"/>
          <p:cNvSpPr txBox="1"/>
          <p:nvPr/>
        </p:nvSpPr>
        <p:spPr>
          <a:xfrm>
            <a:off x="6244239" y="4391365"/>
            <a:ext cx="2124299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GenCombs(2)</a:t>
            </a:r>
            <a:endParaRPr/>
          </a:p>
        </p:txBody>
      </p:sp>
      <p:sp>
        <p:nvSpPr>
          <p:cNvPr id="335" name="Google Shape;335;p34"/>
          <p:cNvSpPr/>
          <p:nvPr/>
        </p:nvSpPr>
        <p:spPr>
          <a:xfrm>
            <a:off x="4722812" y="5294947"/>
            <a:ext cx="3954871" cy="953453"/>
          </a:xfrm>
          <a:prstGeom prst="wedgeRoundRectCallout">
            <a:avLst>
              <a:gd fmla="val -18828" name="adj1"/>
              <a:gd fmla="val -165185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Put all numbers in range [1..n] at position k</a:t>
            </a:r>
            <a:endParaRPr/>
          </a:p>
        </p:txBody>
      </p:sp>
      <p:grpSp>
        <p:nvGrpSpPr>
          <p:cNvPr id="336" name="Google Shape;336;p34"/>
          <p:cNvGrpSpPr/>
          <p:nvPr/>
        </p:nvGrpSpPr>
        <p:grpSpPr>
          <a:xfrm>
            <a:off x="9294812" y="2613058"/>
            <a:ext cx="2271304" cy="2413669"/>
            <a:chOff x="8968102" y="2438398"/>
            <a:chExt cx="2271304" cy="3673504"/>
          </a:xfrm>
        </p:grpSpPr>
        <p:sp>
          <p:nvSpPr>
            <p:cNvPr id="337" name="Google Shape;337;p34"/>
            <p:cNvSpPr/>
            <p:nvPr/>
          </p:nvSpPr>
          <p:spPr>
            <a:xfrm>
              <a:off x="8968102" y="3144623"/>
              <a:ext cx="2271304" cy="2967279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8968102" y="2438398"/>
              <a:ext cx="2271304" cy="706224"/>
            </a:xfrm>
            <a:prstGeom prst="rect">
              <a:avLst/>
            </a:prstGeom>
            <a:solidFill>
              <a:srgbClr val="D9D4C6">
                <a:alpha val="14901"/>
              </a:srgbClr>
            </a:solidFill>
            <a:ln cap="flat" cmpd="sng" w="12700">
              <a:solidFill>
                <a:srgbClr val="C6BE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9015720" y="2446095"/>
              <a:ext cx="2223686" cy="702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GenCombs(n):</a:t>
              </a:r>
              <a:endParaRPr b="1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0" name="Google Shape;340;p34"/>
          <p:cNvSpPr txBox="1"/>
          <p:nvPr/>
        </p:nvSpPr>
        <p:spPr>
          <a:xfrm>
            <a:off x="8789611" y="3512003"/>
            <a:ext cx="464257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4453268" y="3623459"/>
            <a:ext cx="464257" cy="45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→</a:t>
            </a:r>
            <a:endParaRPr b="1"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9444717" y="3151178"/>
            <a:ext cx="1204176" cy="90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Print;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Stop!</a:t>
            </a:r>
            <a:endParaRPr b="1"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9294812" y="5294946"/>
            <a:ext cx="2181601" cy="953453"/>
          </a:xfrm>
          <a:prstGeom prst="wedgeRoundRectCallout">
            <a:avLst>
              <a:gd fmla="val -27327" name="adj1"/>
              <a:gd fmla="val -18092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Bottom of recursion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1702799" y="571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Generating Combinations (3)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5"/>
          <p:cNvSpPr/>
          <p:nvPr/>
        </p:nvSpPr>
        <p:spPr>
          <a:xfrm>
            <a:off x="1376951" y="1208650"/>
            <a:ext cx="10051500" cy="51159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GenCombs(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int[] arr, int index, int startNum, int endNum)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(index &gt;= arr.Length) // Combination found --&gt; print it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Console.WriteLine("(" + String.Join(", ", arr) + ")");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(int i = startNum; i &lt;= endNum; i++)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arr[index] = i;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GenCombs(arr, index + 1,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i + 1, endNum);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6704012" y="4311035"/>
            <a:ext cx="4724400" cy="20136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int[] arr = new int[3];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GenCombs(arr, 0, 4, 8);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1729550" y="1622202"/>
            <a:ext cx="9382800" cy="49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514350" lvl="0" marL="5143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Recursion?</a:t>
            </a:r>
            <a:endParaRPr/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Factorial</a:t>
            </a:r>
            <a:endParaRPr/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8 Queens Problem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Finding All Paths in a Labyrinth Recursively</a:t>
            </a:r>
            <a:endParaRPr/>
          </a:p>
          <a:p>
            <a:pPr indent="-514350" lvl="0" marL="51435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Calibri"/>
              <a:buAutoNum type="arabicPeriod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Recursion or Iteration?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Harmful Recursion and Optimizing Bad Recursion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1098181" y="2737333"/>
            <a:ext cx="6114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6"/>
          <p:cNvSpPr txBox="1"/>
          <p:nvPr>
            <p:ph idx="4294967295" type="body"/>
          </p:nvPr>
        </p:nvSpPr>
        <p:spPr>
          <a:xfrm>
            <a:off x="458288" y="4940843"/>
            <a:ext cx="103632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Solving Computational Problems</a:t>
            </a:r>
            <a:b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Generating All Candidates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idx="4294967295" type="body"/>
          </p:nvPr>
        </p:nvSpPr>
        <p:spPr>
          <a:xfrm>
            <a:off x="1390325" y="1151125"/>
            <a:ext cx="10605000" cy="5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6" lvl="0" marL="30474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b="1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31606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 is a class of algorithms for finding all solutions to some combinatorial computational problem</a:t>
            </a:r>
            <a:endParaRPr/>
          </a:p>
          <a:p>
            <a:pPr indent="-231606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E.g. find all paths from Sofia to Varna</a:t>
            </a:r>
            <a:endParaRPr/>
          </a:p>
          <a:p>
            <a:pPr indent="-304746" lvl="0" marL="304746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does backtracking work?</a:t>
            </a:r>
            <a:endParaRPr/>
          </a:p>
          <a:p>
            <a:pPr indent="-231606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each step tries all perspective possibilities recursively</a:t>
            </a:r>
            <a:endParaRPr/>
          </a:p>
          <a:p>
            <a:pPr indent="-231606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Drop all non-perspective possibilities as early as possible</a:t>
            </a:r>
            <a:endParaRPr/>
          </a:p>
          <a:p>
            <a:pPr indent="-304746" lvl="0" marL="304746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 has </a:t>
            </a: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exponential running time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365" name="Google Shape;365;p37"/>
          <p:cNvSpPr txBox="1"/>
          <p:nvPr>
            <p:ph type="title"/>
          </p:nvPr>
        </p:nvSpPr>
        <p:spPr>
          <a:xfrm>
            <a:off x="1569124" y="-67775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 txBox="1"/>
          <p:nvPr>
            <p:ph type="title"/>
          </p:nvPr>
        </p:nvSpPr>
        <p:spPr>
          <a:xfrm>
            <a:off x="1702799" y="571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Backtracking Algorithm (Pseudocode)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8"/>
          <p:cNvSpPr/>
          <p:nvPr/>
        </p:nvSpPr>
        <p:spPr>
          <a:xfrm>
            <a:off x="1702801" y="1219200"/>
            <a:ext cx="9649500" cy="51159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Backtracking(Node 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is solution)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PrintSolution(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each child 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if 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is perspective candidate)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MarkPositionVisited(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Backtracking(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UnmarkPositionVisited(</a:t>
            </a:r>
            <a:r>
              <a:rPr b="1" i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1098181" y="2737333"/>
            <a:ext cx="6114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"8 Queens" Puzzle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 txBox="1"/>
          <p:nvPr>
            <p:ph idx="4294967295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Backtracking in Practice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idx="4294967295" type="body"/>
          </p:nvPr>
        </p:nvSpPr>
        <p:spPr>
          <a:xfrm>
            <a:off x="190425" y="1962475"/>
            <a:ext cx="5751600" cy="4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a program to find all possible placements of</a:t>
            </a:r>
            <a:endParaRPr/>
          </a:p>
          <a:p>
            <a:pPr indent="-2316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 queens on a chessboard</a:t>
            </a:r>
            <a:endParaRPr/>
          </a:p>
          <a:p>
            <a:pPr indent="-2316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that no two queens can attack each other</a:t>
            </a:r>
            <a:endParaRPr/>
          </a:p>
          <a:p>
            <a:pPr indent="-2316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http://en.wikipedia.org/wiki/Eight_queens_puzzle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0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"8 Queens" Puzzle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uperprofundo.com/wp-content/uploads/2011/01/8queens.png" id="384" name="Google Shape;384;p4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4012" y="1524000"/>
            <a:ext cx="4648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idx="4294967295" type="body"/>
          </p:nvPr>
        </p:nvSpPr>
        <p:spPr>
          <a:xfrm>
            <a:off x="190425" y="1827875"/>
            <a:ext cx="38067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85697" lvl="0" marL="30474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700"/>
              <a:buFont typeface="Noto Sans Symbols"/>
              <a:buChar char="▪"/>
            </a:pPr>
            <a:r>
              <a:rPr b="0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Backtracking algorithm</a:t>
            </a:r>
            <a:endParaRPr sz="1400"/>
          </a:p>
          <a:p>
            <a:pPr indent="-212555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4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finding all solutions to the</a:t>
            </a:r>
            <a:b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"8 Queens Puzzle"</a:t>
            </a:r>
            <a:endParaRPr sz="1200"/>
          </a:p>
          <a:p>
            <a:pPr indent="-285697" lvl="0" marL="304747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2700"/>
              <a:buFont typeface="Noto Sans Symbols"/>
              <a:buChar char="▪"/>
            </a:pPr>
            <a:r>
              <a:rPr b="0" i="0" lang="en-US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each step:</a:t>
            </a:r>
            <a:endParaRPr sz="1400"/>
          </a:p>
          <a:p>
            <a:pPr indent="-212555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4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 a queen at free position</a:t>
            </a:r>
            <a:endParaRPr sz="1200"/>
          </a:p>
          <a:p>
            <a:pPr indent="-212555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4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call</a:t>
            </a:r>
            <a:endParaRPr sz="1200"/>
          </a:p>
          <a:p>
            <a:pPr indent="-212555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40"/>
              <a:buFont typeface="Noto Sans Symbols"/>
              <a:buChar char="▪"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queen</a:t>
            </a:r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1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Solving The "8 Queens" Puzzle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4093162" y="1743889"/>
            <a:ext cx="7834200" cy="48936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void PutQueens(row)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(row == 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PrintSolution();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for (col = 0 … 7)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if (CanPlaceQueen(row, col))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MarkAllAttackedPositions(row, col);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PutQueens(row + 1);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UnmarkAllAttackedPositions(row, col);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>
            <p:ph type="title"/>
          </p:nvPr>
        </p:nvSpPr>
        <p:spPr>
          <a:xfrm>
            <a:off x="1098181" y="2737333"/>
            <a:ext cx="6114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"8 Queens" Puzzle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2"/>
          <p:cNvSpPr txBox="1"/>
          <p:nvPr>
            <p:ph idx="4294967295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In-Class Exercise (Lab)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>
            <p:ph idx="4294967295" type="body"/>
          </p:nvPr>
        </p:nvSpPr>
        <p:spPr>
          <a:xfrm>
            <a:off x="1443800" y="1151125"/>
            <a:ext cx="102135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given a labyrinth</a:t>
            </a:r>
            <a:endParaRPr/>
          </a:p>
          <a:p>
            <a:pPr indent="-2316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Represented as matrix of cells of size M x N</a:t>
            </a:r>
            <a:endParaRPr/>
          </a:p>
          <a:p>
            <a:pPr indent="-23160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Empty cells are passable, the others (*) are not</a:t>
            </a:r>
            <a:endParaRPr/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start from the top left corner and can move in all 4 directions: left, right, up, down</a:t>
            </a:r>
            <a:endParaRPr/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want to find all paths to the bottom right corner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3"/>
          <p:cNvSpPr txBox="1"/>
          <p:nvPr>
            <p:ph type="title"/>
          </p:nvPr>
        </p:nvSpPr>
        <p:spPr>
          <a:xfrm>
            <a:off x="1689449" y="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Finding All Paths in a Labyrinth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3"/>
          <p:cNvSpPr/>
          <p:nvPr/>
        </p:nvSpPr>
        <p:spPr>
          <a:xfrm>
            <a:off x="2589212" y="5257800"/>
            <a:ext cx="1447800" cy="914400"/>
          </a:xfrm>
          <a:prstGeom prst="wedgeRoundRectCallout">
            <a:avLst>
              <a:gd fmla="val 111261" name="adj1"/>
              <a:gd fmla="val -70717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 position</a:t>
            </a:r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7999748" y="5334000"/>
            <a:ext cx="1447800" cy="953453"/>
          </a:xfrm>
          <a:prstGeom prst="wedgeRoundRectCallout">
            <a:avLst>
              <a:gd fmla="val -108751" name="adj1"/>
              <a:gd fmla="val 53518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 position</a:t>
            </a:r>
            <a:endParaRPr/>
          </a:p>
        </p:txBody>
      </p:sp>
      <p:graphicFrame>
        <p:nvGraphicFramePr>
          <p:cNvPr id="406" name="Google Shape;406;p43"/>
          <p:cNvGraphicFramePr/>
          <p:nvPr/>
        </p:nvGraphicFramePr>
        <p:xfrm>
          <a:off x="4860141" y="48486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352650"/>
                <a:gridCol w="352650"/>
                <a:gridCol w="352650"/>
                <a:gridCol w="352650"/>
                <a:gridCol w="352650"/>
                <a:gridCol w="352650"/>
                <a:gridCol w="352650"/>
              </a:tblGrid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idx="4294967295" type="body"/>
          </p:nvPr>
        </p:nvSpPr>
        <p:spPr>
          <a:xfrm>
            <a:off x="1729550" y="1574800"/>
            <a:ext cx="10265700" cy="4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6" lvl="0" marL="30474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3 different paths from the top left corner to the bottom right corner: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4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Finding All Paths in a Labyrinth (2)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3" name="Google Shape;413;p44"/>
          <p:cNvGraphicFramePr/>
          <p:nvPr/>
        </p:nvGraphicFramePr>
        <p:xfrm>
          <a:off x="1125358" y="2957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44"/>
          <p:cNvGraphicFramePr/>
          <p:nvPr/>
        </p:nvGraphicFramePr>
        <p:xfrm>
          <a:off x="4782958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5" name="Google Shape;415;p44"/>
          <p:cNvSpPr txBox="1"/>
          <p:nvPr/>
        </p:nvSpPr>
        <p:spPr>
          <a:xfrm>
            <a:off x="608012" y="3628650"/>
            <a:ext cx="44114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</a:t>
            </a:r>
            <a:endParaRPr/>
          </a:p>
        </p:txBody>
      </p:sp>
      <p:sp>
        <p:nvSpPr>
          <p:cNvPr id="416" name="Google Shape;416;p44"/>
          <p:cNvSpPr txBox="1"/>
          <p:nvPr/>
        </p:nvSpPr>
        <p:spPr>
          <a:xfrm>
            <a:off x="4276313" y="3648888"/>
            <a:ext cx="44275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/>
          </a:p>
        </p:txBody>
      </p:sp>
      <p:graphicFrame>
        <p:nvGraphicFramePr>
          <p:cNvPr id="417" name="Google Shape;417;p44"/>
          <p:cNvGraphicFramePr/>
          <p:nvPr/>
        </p:nvGraphicFramePr>
        <p:xfrm>
          <a:off x="8493058" y="2957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ECE9E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b="1" sz="2000" u="none" cap="none" strike="noStrike">
                        <a:solidFill>
                          <a:srgbClr val="ECE9E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0" marB="0" marR="36200" marL="362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44"/>
          <p:cNvSpPr txBox="1"/>
          <p:nvPr/>
        </p:nvSpPr>
        <p:spPr>
          <a:xfrm>
            <a:off x="7956864" y="3647754"/>
            <a:ext cx="44275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/>
          <p:nvPr>
            <p:ph idx="4294967295" type="body"/>
          </p:nvPr>
        </p:nvSpPr>
        <p:spPr>
          <a:xfrm>
            <a:off x="1417050" y="999950"/>
            <a:ext cx="10534200" cy="5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Suppose we have an algorithm </a:t>
            </a:r>
            <a:r>
              <a:rPr b="1" i="0" lang="en-US" sz="3145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FindExit(x,y)</a:t>
            </a:r>
            <a:r>
              <a:rPr b="0" i="0" lang="en-US" sz="31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that finds and prints all paths to the exit (bottom right corner) starting from position (x,y)</a:t>
            </a:r>
            <a:endParaRPr b="0" i="0" sz="314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▪"/>
            </a:pPr>
            <a:r>
              <a:rPr b="0" i="0" lang="en-U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(x,y) is not passable, no paths are found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▪"/>
            </a:pPr>
            <a:r>
              <a:rPr b="0" i="0" lang="en-U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(x,y) is already visited, no paths are found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▪"/>
            </a:pPr>
            <a:r>
              <a:rPr b="0" i="0" lang="en-U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Otherwise:</a:t>
            </a:r>
            <a:endParaRPr/>
          </a:p>
          <a:p>
            <a:pPr indent="-231606" lvl="2" marL="91424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ts val="2220"/>
              <a:buFont typeface="Noto Sans Symbols"/>
              <a:buChar char="▪"/>
            </a:pPr>
            <a:r>
              <a:rPr b="0" i="0" lang="en-US" sz="27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 position (x,y) as visited (to avoid cycles)</a:t>
            </a:r>
            <a:endParaRPr/>
          </a:p>
          <a:p>
            <a:pPr indent="-231606" lvl="2" marL="91424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ts val="2220"/>
              <a:buFont typeface="Noto Sans Symbols"/>
              <a:buChar char="▪"/>
            </a:pPr>
            <a:r>
              <a:rPr b="0" i="0" lang="en-US" sz="27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 recursively all paths to the exit from all neighbor cells: (x-1,y) , (x+1,y) , (x,y+1) , (x,y-1)</a:t>
            </a:r>
            <a:endParaRPr/>
          </a:p>
          <a:p>
            <a:pPr indent="-231606" lvl="2" marL="91424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ts val="2220"/>
              <a:buFont typeface="Noto Sans Symbols"/>
              <a:buChar char="▪"/>
            </a:pPr>
            <a:r>
              <a:rPr b="0" i="0" lang="en-US" sz="277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 position (x,y) as free (can be visited again)</a:t>
            </a:r>
            <a:endParaRPr b="0" i="0" sz="277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5"/>
          <p:cNvSpPr txBox="1"/>
          <p:nvPr>
            <p:ph type="title"/>
          </p:nvPr>
        </p:nvSpPr>
        <p:spPr>
          <a:xfrm>
            <a:off x="1729550" y="110575"/>
            <a:ext cx="93828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Finding All Paths in a Labyrinth (3)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4294967295" type="body"/>
          </p:nvPr>
        </p:nvSpPr>
        <p:spPr>
          <a:xfrm>
            <a:off x="1671051" y="1151125"/>
            <a:ext cx="103242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920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small </a:t>
            </a: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fixed-size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chunk of memory (e.g. 1MB)</a:t>
            </a:r>
            <a:endParaRPr sz="1500"/>
          </a:p>
          <a:p>
            <a:pPr indent="-2189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Keeps the currently called functions in a stack data structure</a:t>
            </a:r>
            <a:endParaRPr sz="1300"/>
          </a:p>
          <a:p>
            <a:pPr indent="-2189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Changes as the program enters / exits a function</a:t>
            </a:r>
            <a:endParaRPr sz="1300"/>
          </a:p>
          <a:p>
            <a:pPr indent="-6904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04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1729549" y="110575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The Stack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912812" y="3429000"/>
            <a:ext cx="3291000" cy="132343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Print("Hello");</a:t>
            </a:r>
            <a:endParaRPr b="1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0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710333" y="4111334"/>
            <a:ext cx="2286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19"/>
          <p:cNvGraphicFramePr/>
          <p:nvPr/>
        </p:nvGraphicFramePr>
        <p:xfrm>
          <a:off x="6323012" y="4588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182880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1" i="0" sz="2200" u="none" cap="none" strike="noStrike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4C6">
                        <a:alpha val="20000"/>
                      </a:srgbClr>
                    </a:solidFill>
                  </a:tcPr>
                </a:tc>
              </a:tr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b="1" i="0" sz="2200" u="none" cap="none" strike="noStrike">
                        <a:solidFill>
                          <a:schemeClr val="l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4C6">
                        <a:alpha val="20000"/>
                      </a:srgbClr>
                    </a:solidFill>
                  </a:tcPr>
                </a:tc>
              </a:tr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4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19"/>
          <p:cNvGraphicFramePr/>
          <p:nvPr/>
        </p:nvGraphicFramePr>
        <p:xfrm>
          <a:off x="4926211" y="37892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182880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l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Print()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4C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19"/>
          <p:cNvSpPr/>
          <p:nvPr/>
        </p:nvSpPr>
        <p:spPr>
          <a:xfrm>
            <a:off x="2208212" y="5203220"/>
            <a:ext cx="3505199" cy="1012172"/>
          </a:xfrm>
          <a:prstGeom prst="wedgeRoundRectCallout">
            <a:avLst>
              <a:gd fmla="val 42915" name="adj1"/>
              <a:gd fmla="val -12072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i="0" lang="en-US" sz="2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called it is </a:t>
            </a:r>
            <a:r>
              <a:rPr b="0" i="0" lang="en-US" sz="2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pushed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onto the stack</a:t>
            </a:r>
            <a:endParaRPr b="1" i="0" sz="2400" u="none" cap="none" strike="noStrike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Google Shape;196;p19"/>
          <p:cNvCxnSpPr/>
          <p:nvPr/>
        </p:nvCxnSpPr>
        <p:spPr>
          <a:xfrm flipH="1" rot="-5400000">
            <a:off x="6579362" y="4218668"/>
            <a:ext cx="706500" cy="609600"/>
          </a:xfrm>
          <a:prstGeom prst="curvedConnector3">
            <a:avLst>
              <a:gd fmla="val -11209" name="adj1"/>
            </a:avLst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7" name="Google Shape;197;p19"/>
          <p:cNvCxnSpPr/>
          <p:nvPr/>
        </p:nvCxnSpPr>
        <p:spPr>
          <a:xfrm flipH="1" rot="10800000">
            <a:off x="7781328" y="4382467"/>
            <a:ext cx="636300" cy="440700"/>
          </a:xfrm>
          <a:prstGeom prst="curvedConnector3">
            <a:avLst>
              <a:gd fmla="val -10414" name="adj1"/>
            </a:avLst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8" name="Google Shape;198;p19"/>
          <p:cNvSpPr/>
          <p:nvPr/>
        </p:nvSpPr>
        <p:spPr>
          <a:xfrm>
            <a:off x="8334807" y="3119184"/>
            <a:ext cx="3660428" cy="1012172"/>
          </a:xfrm>
          <a:prstGeom prst="wedgeRoundRectCallout">
            <a:avLst>
              <a:gd fmla="val -41850" name="adj1"/>
              <a:gd fmla="val 6972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1" i="0" lang="en-US" sz="2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returns it gets </a:t>
            </a:r>
            <a:r>
              <a:rPr b="0" i="0" lang="en-US" sz="2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popped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from the stack</a:t>
            </a:r>
            <a:endParaRPr b="1" i="0" sz="2400" u="none" cap="none" strike="noStrike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750336" y="6127729"/>
            <a:ext cx="1600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 txBox="1"/>
          <p:nvPr>
            <p:ph idx="4294967295" type="body"/>
          </p:nvPr>
        </p:nvSpPr>
        <p:spPr>
          <a:xfrm>
            <a:off x="1742925" y="839525"/>
            <a:ext cx="10252200" cy="5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145"/>
              <a:buFont typeface="Noto Sans Symbols"/>
              <a:buChar char="▪"/>
            </a:pPr>
            <a:r>
              <a:rPr b="0" i="0" lang="en-US" sz="31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Representing the labyrinth as matrix of characters (in this example 5 rows and 7 columns):</a:t>
            </a:r>
            <a:endParaRPr/>
          </a:p>
          <a:p>
            <a:pPr indent="-81237" lvl="1" marL="60949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1237" lvl="1" marL="60949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1237" lvl="1" marL="60949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1237" lvl="1" marL="60949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1237" lvl="1" marL="60949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None/>
            </a:pPr>
            <a:r>
              <a:t/>
            </a:r>
            <a:endParaRPr b="0" i="0" sz="2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5" lvl="1" marL="60949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▪"/>
            </a:pPr>
            <a:r>
              <a:rPr b="0" i="0" lang="en-U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Spaces (' ') are passable cells</a:t>
            </a:r>
            <a:endParaRPr/>
          </a:p>
          <a:p>
            <a:pPr indent="-231605" lvl="1" marL="60949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▪"/>
            </a:pPr>
            <a:r>
              <a:rPr b="0" i="0" lang="en-U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Asterisks ('*') are  not passable</a:t>
            </a:r>
            <a:endParaRPr/>
          </a:p>
          <a:p>
            <a:pPr indent="-231605" lvl="1" marL="60949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68"/>
              <a:buFont typeface="Noto Sans Symbols"/>
              <a:buChar char="▪"/>
            </a:pPr>
            <a:r>
              <a:rPr b="0" i="0" lang="en-US" sz="29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symbol 'e' is the exit (can occur multiple times)</a:t>
            </a:r>
            <a:endParaRPr b="0" i="0" sz="296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6"/>
          <p:cNvSpPr txBox="1"/>
          <p:nvPr>
            <p:ph type="title"/>
          </p:nvPr>
        </p:nvSpPr>
        <p:spPr>
          <a:xfrm>
            <a:off x="1742925" y="137300"/>
            <a:ext cx="93828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Find All Paths: Algorithm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2114625" y="1963950"/>
            <a:ext cx="7770900" cy="29301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char[,] lab =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 ', ' ', ' ', '*', ' ', ' ', ' '},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{'*', '*', ' ', '*', ' ', '*', ' '},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 ', ' ', ' ', ' ', ' ', ' ', ' '},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 ', '*', '*', '*', '*', '*', ' '},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{' ', ' ', ' ', ' ', ' ', ' ', 'е'},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/>
          <p:nvPr>
            <p:ph type="title"/>
          </p:nvPr>
        </p:nvSpPr>
        <p:spPr>
          <a:xfrm>
            <a:off x="1756275" y="70475"/>
            <a:ext cx="93828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Find All Paths: Algorithm (2)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2208212" y="1092746"/>
            <a:ext cx="7770812" cy="543225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FindExit(int row, int col)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((col &lt; 0) || (row &lt; 0) || (col &gt;= lab.GetLength(1))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|| (row &gt;= lab.GetLength(0)))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// We are out of the labyrinth -&gt; can't find a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Check if we have found the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(lab[row, col] == 'е')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Console.WriteLine("Found the exit!");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(lab[row, col] != ' 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// The current cell is not free -&gt; can't find a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(example continues)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1729549" y="216525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Find All Paths: Algorithm (3)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8"/>
          <p:cNvSpPr/>
          <p:nvPr/>
        </p:nvSpPr>
        <p:spPr>
          <a:xfrm>
            <a:off x="2208212" y="1435418"/>
            <a:ext cx="7770812" cy="4431983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Temporaryly mark the current cell as visited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lab[row, col] = 's';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Invoke recursion to explore all possible directions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FindExit(row, col - 1); // left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FindExit(row - 1, col); //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FindExit(row, col + 1); //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FindExit(row + 1, col); // down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Mark back the current cell as free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lab[row, col] = ' 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FindExit(0,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idx="4294967295" type="body"/>
          </p:nvPr>
        </p:nvSpPr>
        <p:spPr>
          <a:xfrm>
            <a:off x="1363576" y="1151125"/>
            <a:ext cx="106317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print all paths found by our recursive algorithm?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move's direction can be stored in a list</a:t>
            </a:r>
            <a:endParaRPr/>
          </a:p>
          <a:p>
            <a:pPr indent="-6904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to pass the movement direction at each recursive call (L, R, U, or D)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the start of each recursive call the current direction is appended to the list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the end of each recursive call the last direction is removed from the list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9"/>
          <p:cNvSpPr txBox="1"/>
          <p:nvPr>
            <p:ph type="title"/>
          </p:nvPr>
        </p:nvSpPr>
        <p:spPr>
          <a:xfrm>
            <a:off x="1702824" y="571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Find All Paths and Print Them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9"/>
          <p:cNvSpPr/>
          <p:nvPr/>
        </p:nvSpPr>
        <p:spPr>
          <a:xfrm>
            <a:off x="2104063" y="2577450"/>
            <a:ext cx="8153400" cy="4002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List&lt;char&gt; path = new List&lt;char&gt;();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0"/>
          <p:cNvSpPr txBox="1"/>
          <p:nvPr>
            <p:ph type="title"/>
          </p:nvPr>
        </p:nvSpPr>
        <p:spPr>
          <a:xfrm>
            <a:off x="1729550" y="83825"/>
            <a:ext cx="93828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Find All Paths and Print Them (2)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0"/>
          <p:cNvSpPr/>
          <p:nvPr/>
        </p:nvSpPr>
        <p:spPr>
          <a:xfrm>
            <a:off x="1979624" y="1061451"/>
            <a:ext cx="8229600" cy="55860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FindPathToExit(int row, int col, char direction)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Append the current direction to the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path.Add(direction);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(lab[row, col] == 'е')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// The exit is found -&gt; print the current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Recursively explore all possible directions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FindPathToExit(row, col - 1, 'L'); // left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FindPathToExit(row - 1, col, 'U'); //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FindPathToExit(row, col + 1, 'R'); // right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FindPathToExit(row + 1, col, 'D'); // 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Remove the last direction from the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path.RemoveAt(path.Count - 1);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"/>
          <p:cNvSpPr txBox="1"/>
          <p:nvPr>
            <p:ph type="title"/>
          </p:nvPr>
        </p:nvSpPr>
        <p:spPr>
          <a:xfrm>
            <a:off x="1098181" y="2737333"/>
            <a:ext cx="6114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Recursion or Iteration?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1"/>
          <p:cNvSpPr txBox="1"/>
          <p:nvPr>
            <p:ph idx="4294967295" type="body"/>
          </p:nvPr>
        </p:nvSpPr>
        <p:spPr>
          <a:xfrm>
            <a:off x="254001" y="5741325"/>
            <a:ext cx="110220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to Use and When to Avoid Recursion?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idx="4294967295" type="body"/>
          </p:nvPr>
        </p:nvSpPr>
        <p:spPr>
          <a:xfrm>
            <a:off x="1577475" y="679125"/>
            <a:ext cx="10417800" cy="6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920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used incorrectly recursion could take too much memory and computing power</a:t>
            </a:r>
            <a:endParaRPr sz="1500"/>
          </a:p>
          <a:p>
            <a:pPr indent="-2920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2"/>
          <p:cNvSpPr txBox="1"/>
          <p:nvPr>
            <p:ph type="title"/>
          </p:nvPr>
        </p:nvSpPr>
        <p:spPr>
          <a:xfrm>
            <a:off x="1783025" y="57100"/>
            <a:ext cx="9382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Recursion Can be Harmful!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2"/>
          <p:cNvSpPr/>
          <p:nvPr/>
        </p:nvSpPr>
        <p:spPr>
          <a:xfrm>
            <a:off x="2465200" y="2283325"/>
            <a:ext cx="9101100" cy="43716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decimal Fibonacci(int 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((n == 1) || (n == 2))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Fibonacci(n - 1) + Fibonacci(n - 2);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Console.WriteLine(Fibonacci(10)); // 89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Console.WriteLine(Fibonacci(50)); // This will hang!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2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"/>
          <p:cNvSpPr txBox="1"/>
          <p:nvPr>
            <p:ph idx="4294967295" type="body"/>
          </p:nvPr>
        </p:nvSpPr>
        <p:spPr>
          <a:xfrm>
            <a:off x="1644325" y="1151125"/>
            <a:ext cx="98259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1" i="0" lang="en-US" sz="3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fib(n)</a:t>
            </a:r>
            <a:r>
              <a:rPr b="1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makes about </a:t>
            </a:r>
            <a:r>
              <a:rPr b="1" i="0" lang="en-US" sz="3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fib(n)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recursive calls</a:t>
            </a:r>
            <a:endParaRPr/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same value is calculated many, many times!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3"/>
          <p:cNvSpPr txBox="1"/>
          <p:nvPr>
            <p:ph type="title"/>
          </p:nvPr>
        </p:nvSpPr>
        <p:spPr>
          <a:xfrm>
            <a:off x="1729550" y="131000"/>
            <a:ext cx="102954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How the Recursive Fibonacci Calculation Works?</a:t>
            </a:r>
            <a:endParaRPr b="1" i="0" sz="36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Trash\Fibonacci.png" id="476" name="Google Shape;47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12" y="2667000"/>
            <a:ext cx="8534401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/>
          <p:nvPr>
            <p:ph idx="4294967295" type="body"/>
          </p:nvPr>
        </p:nvSpPr>
        <p:spPr>
          <a:xfrm>
            <a:off x="190400" y="1962475"/>
            <a:ext cx="4532400" cy="4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Fibonacci sequence member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remembered once it is calculated</a:t>
            </a:r>
            <a:endParaRPr/>
          </a:p>
          <a:p>
            <a:pPr indent="-23160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 be returned directly when needed again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4"/>
          <p:cNvSpPr txBox="1"/>
          <p:nvPr>
            <p:ph type="title"/>
          </p:nvPr>
        </p:nvSpPr>
        <p:spPr>
          <a:xfrm>
            <a:off x="1689449" y="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Fast Recursive Fibonacci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4"/>
          <p:cNvSpPr/>
          <p:nvPr/>
        </p:nvSpPr>
        <p:spPr>
          <a:xfrm>
            <a:off x="4722800" y="1962474"/>
            <a:ext cx="7000200" cy="46473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decimal[] fib = new decimal[MAX_FIB];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decimal Fib(int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(fib[n]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b="1" sz="22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// fib[n] is still not calculated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((n == 1) || (n == 2))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fib[n]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fib[n] = Fib(n - 1) + Fib(n - 2);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return fib[n];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2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latin typeface="Lato"/>
                <a:ea typeface="Lato"/>
                <a:cs typeface="Lato"/>
                <a:sym typeface="Lato"/>
              </a:rPr>
              <a:t>‹#›</a:t>
            </a:fld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55"/>
          <p:cNvSpPr txBox="1"/>
          <p:nvPr>
            <p:ph idx="4294967295" type="body"/>
          </p:nvPr>
        </p:nvSpPr>
        <p:spPr>
          <a:xfrm>
            <a:off x="190425" y="1842175"/>
            <a:ext cx="11804700" cy="4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8569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100"/>
              <a:buFont typeface="Noto Sans Symbols"/>
              <a:buChar char="▪"/>
            </a:pPr>
            <a:r>
              <a:rPr b="0" i="0" lang="en-US" sz="31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Avoid</a:t>
            </a:r>
            <a:r>
              <a:rPr b="0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recursion when an </a:t>
            </a:r>
            <a:r>
              <a:rPr b="0" i="0" lang="en-US" sz="31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obvious iterative algorithm </a:t>
            </a:r>
            <a:r>
              <a:rPr b="0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  <a:endParaRPr sz="1400"/>
          </a:p>
          <a:p>
            <a:pPr indent="-21255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 factorial, Fibonacci numbers</a:t>
            </a:r>
            <a:endParaRPr sz="1200"/>
          </a:p>
          <a:p>
            <a:pPr indent="-28569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100"/>
              <a:buFont typeface="Noto Sans Symbols"/>
              <a:buChar char="▪"/>
            </a:pPr>
            <a:r>
              <a:rPr b="0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recursion for combinatorial algorithms where</a:t>
            </a:r>
            <a:endParaRPr sz="1400"/>
          </a:p>
          <a:p>
            <a:pPr indent="-21255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each step you need to recursively explore more than one possible continuation</a:t>
            </a:r>
            <a:endParaRPr sz="1200"/>
          </a:p>
          <a:p>
            <a:pPr indent="-21255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I.e. for </a:t>
            </a:r>
            <a:r>
              <a:rPr b="0" i="0" lang="en-US" sz="29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branched recursive algorithms</a:t>
            </a:r>
            <a:endParaRPr sz="1200"/>
          </a:p>
          <a:p>
            <a:pPr indent="-21255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 permutations, all paths in a labyrinth</a:t>
            </a:r>
            <a:endParaRPr sz="1200"/>
          </a:p>
          <a:p>
            <a:pPr indent="-212555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have only one recursive call in the body of a recursive method, it can directly become iterative (like calculating factorial)</a:t>
            </a:r>
            <a:endParaRPr b="0" i="0" sz="2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5"/>
          <p:cNvSpPr txBox="1"/>
          <p:nvPr>
            <p:ph type="title"/>
          </p:nvPr>
        </p:nvSpPr>
        <p:spPr>
          <a:xfrm>
            <a:off x="1769649" y="297725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When to Use Recursion?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1098181" y="2737333"/>
            <a:ext cx="6114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is Recursion?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6"/>
          <p:cNvSpPr txBox="1"/>
          <p:nvPr>
            <p:ph idx="4294967295" type="body"/>
          </p:nvPr>
        </p:nvSpPr>
        <p:spPr>
          <a:xfrm>
            <a:off x="1430425" y="1151125"/>
            <a:ext cx="107583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9839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045"/>
              <a:buFont typeface="Noto Sans Symbols"/>
              <a:buChar char="▪"/>
            </a:pPr>
            <a:r>
              <a:rPr b="0" i="0" lang="en-US" sz="3045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r>
              <a:rPr b="0" i="0" lang="en-US" sz="30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means to </a:t>
            </a:r>
            <a:r>
              <a:rPr b="0" i="0" lang="en-US" sz="3045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call a method from itself</a:t>
            </a:r>
            <a:endParaRPr sz="1600"/>
          </a:p>
          <a:p>
            <a:pPr indent="-22525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8"/>
              <a:buFont typeface="Noto Sans Symbols"/>
              <a:buChar char="▪"/>
            </a:pPr>
            <a:r>
              <a:rPr b="0" i="0" lang="en-US" sz="28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should always have a </a:t>
            </a:r>
            <a:r>
              <a:rPr b="0" i="0" lang="en-US" sz="286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b="0" i="0" lang="en-US" sz="28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 which the recursive calls stop</a:t>
            </a:r>
            <a:endParaRPr sz="1400"/>
          </a:p>
          <a:p>
            <a:pPr indent="-22525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8"/>
              <a:buFont typeface="Noto Sans Symbols"/>
              <a:buChar char="▪"/>
            </a:pPr>
            <a:r>
              <a:rPr b="0" i="0" lang="en-US" sz="28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Very powerful technique for implementing combinatorial algorithms</a:t>
            </a:r>
            <a:endParaRPr sz="1400"/>
          </a:p>
          <a:p>
            <a:pPr indent="-22525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8"/>
              <a:buFont typeface="Noto Sans Symbols"/>
              <a:buChar char="▪"/>
            </a:pPr>
            <a:r>
              <a:rPr b="0" i="0" lang="en-US" sz="28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 generating combinatorial configurations like vectors, permutations, combinations, variations, etc.</a:t>
            </a:r>
            <a:endParaRPr sz="1400"/>
          </a:p>
          <a:p>
            <a:pPr indent="-29839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045"/>
              <a:buFont typeface="Noto Sans Symbols"/>
              <a:buChar char="▪"/>
            </a:pPr>
            <a:r>
              <a:rPr b="0" i="0" lang="en-US" sz="3045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r>
              <a:rPr b="0" i="0" lang="en-US" sz="30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finds all solutions / optimal solution of</a:t>
            </a:r>
            <a:br>
              <a:rPr b="0" i="0" lang="en-US" sz="30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0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combinatorial problem by generating all possibilities</a:t>
            </a:r>
            <a:endParaRPr sz="1600"/>
          </a:p>
          <a:p>
            <a:pPr indent="-225255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68"/>
              <a:buFont typeface="Noto Sans Symbols"/>
              <a:buChar char="▪"/>
            </a:pPr>
            <a:r>
              <a:rPr b="0" i="0" lang="en-US" sz="28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Without non-perspective candidates</a:t>
            </a:r>
            <a:endParaRPr sz="1400"/>
          </a:p>
          <a:p>
            <a:pPr indent="-29839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045"/>
              <a:buFont typeface="Noto Sans Symbols"/>
              <a:buChar char="▪"/>
            </a:pPr>
            <a:r>
              <a:rPr b="0" i="0" lang="en-US" sz="30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Recursion can be </a:t>
            </a:r>
            <a:r>
              <a:rPr b="0" i="0" lang="en-US" sz="3045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harmful</a:t>
            </a:r>
            <a:r>
              <a:rPr b="0" i="0" lang="en-US" sz="3045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when not used correctly</a:t>
            </a:r>
            <a:endParaRPr b="0" i="0" sz="304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6"/>
          <p:cNvSpPr txBox="1"/>
          <p:nvPr>
            <p:ph type="title"/>
          </p:nvPr>
        </p:nvSpPr>
        <p:spPr>
          <a:xfrm>
            <a:off x="1756274" y="83825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506" name="Google Shape;506;p57"/>
          <p:cNvSpPr txBox="1"/>
          <p:nvPr>
            <p:ph idx="12" type="sldNum"/>
          </p:nvPr>
        </p:nvSpPr>
        <p:spPr>
          <a:xfrm>
            <a:off x="11293669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57"/>
          <p:cNvSpPr txBox="1"/>
          <p:nvPr>
            <p:ph idx="4294967295" type="body"/>
          </p:nvPr>
        </p:nvSpPr>
        <p:spPr>
          <a:xfrm>
            <a:off x="1471625" y="1743900"/>
            <a:ext cx="106671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45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http://www.introprogramming.info/english-intro-csharp-book/read-online/chapter-10-recursion/</a:t>
            </a:r>
            <a:r>
              <a:rPr lang="en-US" sz="2045" u="sng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45" u="sng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45" u="sng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45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https://www.codeproject.com/Articles/142292/Recursive-methods-in-Csharp</a:t>
            </a:r>
            <a:endParaRPr sz="2045" u="sng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45" u="sng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45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https://code-maze.com/csharp-basics-recursion/</a:t>
            </a:r>
            <a:r>
              <a:rPr lang="en-US" sz="2045" u="sng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45" u="sng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45" u="sng">
              <a:solidFill>
                <a:srgbClr val="F3CC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45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https://www.codeproject.com/Articles/142292/Recursive-methods-in-Csharp</a:t>
            </a:r>
            <a:r>
              <a:rPr lang="en-US" sz="2045" u="sng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45" u="sng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45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4294967295" type="body"/>
          </p:nvPr>
        </p:nvSpPr>
        <p:spPr>
          <a:xfrm>
            <a:off x="1729551" y="1151125"/>
            <a:ext cx="102657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when a </a:t>
            </a:r>
            <a:r>
              <a:rPr b="0" i="0" lang="en-US" sz="34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method calls itself</a:t>
            </a:r>
            <a:endParaRPr/>
          </a:p>
          <a:p>
            <a:pPr indent="-231605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Powerful technique for combinatorial</a:t>
            </a:r>
            <a:b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branched search algorithms design</a:t>
            </a:r>
            <a:endParaRPr/>
          </a:p>
          <a:p>
            <a:pPr indent="-304747" lvl="0" marL="304747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Recursion should have:</a:t>
            </a:r>
            <a:endParaRPr/>
          </a:p>
          <a:p>
            <a:pPr indent="-231605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or indirect </a:t>
            </a: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recursive call</a:t>
            </a:r>
            <a:endParaRPr/>
          </a:p>
          <a:p>
            <a:pPr indent="-231606" lvl="2" marL="91424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method calls itself directly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606" lvl="2" marL="91424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Оr through other methods</a:t>
            </a:r>
            <a:endParaRPr b="0" i="0" sz="30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-231605" lvl="1" marL="609493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Exit criteria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(bottom)</a:t>
            </a:r>
            <a:endParaRPr/>
          </a:p>
          <a:p>
            <a:pPr indent="-231606" lvl="2" marL="91424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EF9A1D"/>
              </a:buClr>
              <a:buSzPts val="24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Prevents infinite recursion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1"/>
          <p:cNvSpPr txBox="1"/>
          <p:nvPr>
            <p:ph type="title"/>
          </p:nvPr>
        </p:nvSpPr>
        <p:spPr>
          <a:xfrm>
            <a:off x="1729549" y="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What is Recursion?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idx="4294967295" type="body"/>
          </p:nvPr>
        </p:nvSpPr>
        <p:spPr>
          <a:xfrm>
            <a:off x="1729551" y="1151125"/>
            <a:ext cx="10265700" cy="5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Recursive definition of </a:t>
            </a:r>
            <a:r>
              <a:rPr b="1" i="0" lang="en-US" sz="3400" u="none" cap="none" strike="noStrike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n!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(n factorial):</a:t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>
            <p:ph type="title"/>
          </p:nvPr>
        </p:nvSpPr>
        <p:spPr>
          <a:xfrm>
            <a:off x="1729549" y="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Recursive Factorial – Example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1729550" y="1926850"/>
            <a:ext cx="9167100" cy="89250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n! = n * (n–1)! for n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0! = 1</a:t>
            </a:r>
            <a:endParaRPr b="1" sz="26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1729550" y="2819350"/>
            <a:ext cx="99273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605" lvl="1" marL="60949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5! = 5 * 4! = 5 * 4 * 3 * 2 * 1 * 1 = 120</a:t>
            </a:r>
            <a:endParaRPr/>
          </a:p>
          <a:p>
            <a:pPr indent="-231605" lvl="1" marL="609493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4! = 4 * 3! = 4 * 3 * 2 * 1 * 1 = 24</a:t>
            </a:r>
            <a:endParaRPr/>
          </a:p>
          <a:p>
            <a:pPr indent="-231605" lvl="1" marL="609493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3! = 3 * 2! = 3 * 2 * 1 * 1 = 6</a:t>
            </a:r>
            <a:endParaRPr/>
          </a:p>
          <a:p>
            <a:pPr indent="-231605" lvl="1" marL="609493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2! = 2 * 1! = 2 * 1 * 1 = 2</a:t>
            </a:r>
            <a:endParaRPr/>
          </a:p>
          <a:p>
            <a:pPr indent="-231605" lvl="1" marL="609493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1! = 1 * 0! = 1 * 1 = 1</a:t>
            </a:r>
            <a:endParaRPr/>
          </a:p>
          <a:p>
            <a:pPr indent="-231605" lvl="1" marL="609493" marR="0" rtl="0" algn="l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0! =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idx="4294967295" type="body"/>
          </p:nvPr>
        </p:nvSpPr>
        <p:spPr>
          <a:xfrm>
            <a:off x="1729550" y="986600"/>
            <a:ext cx="10265700" cy="5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298396" lvl="0" marL="30474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3100"/>
              <a:buFont typeface="Noto Sans Symbols"/>
              <a:buChar char="▪"/>
            </a:pPr>
            <a:r>
              <a:rPr b="0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Calculating factorial: </a:t>
            </a:r>
            <a:endParaRPr sz="1600"/>
          </a:p>
          <a:p>
            <a:pPr indent="-225256" lvl="1" marL="609493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0! = 1</a:t>
            </a:r>
            <a:endParaRPr sz="1400"/>
          </a:p>
          <a:p>
            <a:pPr indent="-225256" lvl="1" marL="609493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▪"/>
            </a:pP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n! = n* (n-1)!, n&gt;0</a:t>
            </a:r>
            <a:endParaRPr sz="1400"/>
          </a:p>
          <a:p>
            <a:pPr indent="-88846" lvl="0" marL="304746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1729549" y="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Recursive Factorial – Example</a:t>
            </a:r>
            <a:endParaRPr b="1" i="0" sz="40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4418012" y="2819400"/>
            <a:ext cx="7008813" cy="267765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decimal Factorial(int num)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(num == 0)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1; 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num * Factorial(num - 1); </a:t>
            </a:r>
            <a:b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24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1" sz="24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8286520" y="3427942"/>
            <a:ext cx="2630992" cy="1055608"/>
          </a:xfrm>
          <a:prstGeom prst="wedgeRoundRectCallout">
            <a:avLst>
              <a:gd fmla="val -79978" name="adj1"/>
              <a:gd fmla="val 19304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the recursion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5086120" y="5197852"/>
            <a:ext cx="3200400" cy="1055608"/>
          </a:xfrm>
          <a:prstGeom prst="wedgeRoundRectCallout">
            <a:avLst>
              <a:gd fmla="val 64066" name="adj1"/>
              <a:gd fmla="val -54320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3CC5F"/>
                </a:solidFill>
                <a:latin typeface="Calibri"/>
                <a:ea typeface="Calibri"/>
                <a:cs typeface="Calibri"/>
                <a:sym typeface="Calibri"/>
              </a:rPr>
              <a:t>Recursive call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the method calls itself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Recursive Factorial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 txBox="1"/>
          <p:nvPr>
            <p:ph idx="4294967295" type="body"/>
          </p:nvPr>
        </p:nvSpPr>
        <p:spPr>
          <a:xfrm>
            <a:off x="912813" y="2100366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1729549" y="525000"/>
            <a:ext cx="9382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Recursive Array Sum</a:t>
            </a:r>
            <a:endParaRPr b="1" i="0" sz="5400" u="none" cap="none" strike="noStrik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>
            <p:ph idx="4294967295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In-Class Exercise (Lab)</a:t>
            </a:r>
            <a:endParaRPr b="0" i="0" sz="4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" name="Google Shape;243;p25"/>
          <p:cNvGraphicFramePr/>
          <p:nvPr/>
        </p:nvGraphicFramePr>
        <p:xfrm>
          <a:off x="3122392" y="314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{4252C8B6-CDF3-4638-8358-39414032A1EA}</a:tableStyleId>
              </a:tblPr>
              <a:tblGrid>
                <a:gridCol w="534900"/>
                <a:gridCol w="533025"/>
                <a:gridCol w="533025"/>
                <a:gridCol w="533025"/>
                <a:gridCol w="533025"/>
              </a:tblGrid>
              <a:tr h="37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i="0" sz="2400" u="none" cap="none" strike="noStrike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ECE9E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9E2">
                        <a:alpha val="29803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descr="http://www.magister.fi/wp-content/uploads/2012/10/process_automation_icon.png" id="244" name="Google Shape;2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7812" y="2819400"/>
            <a:ext cx="1085088" cy="1085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5"/>
          <p:cNvCxnSpPr/>
          <p:nvPr/>
        </p:nvCxnSpPr>
        <p:spPr>
          <a:xfrm>
            <a:off x="6028944" y="33528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25"/>
          <p:cNvSpPr/>
          <p:nvPr/>
        </p:nvSpPr>
        <p:spPr>
          <a:xfrm>
            <a:off x="6808157" y="2554802"/>
            <a:ext cx="724398" cy="2645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>
                  <a:noFill/>
                </a:ln>
                <a:solidFill>
                  <a:srgbClr val="F3CC5F"/>
                </a:solidFill>
                <a:latin typeface="Calibri"/>
              </a:rPr>
              <a:t>sum</a:t>
            </a:r>
          </a:p>
        </p:txBody>
      </p:sp>
      <p:sp>
        <p:nvSpPr>
          <p:cNvPr id="247" name="Google Shape;247;p25"/>
          <p:cNvSpPr txBox="1"/>
          <p:nvPr/>
        </p:nvSpPr>
        <p:spPr>
          <a:xfrm>
            <a:off x="8456392" y="3098382"/>
            <a:ext cx="685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>
            <a:off x="7846792" y="33528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