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3" r:id="rId56"/>
    <p:sldId id="314" r:id="rId57"/>
    <p:sldId id="317" r:id="rId58"/>
  </p:sldIdLst>
  <p:sldSz cx="12192000" cy="6858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Corbel" panose="020B0503020204020204" pitchFamily="34" charset="0"/>
      <p:regular r:id="rId68"/>
      <p:bold r:id="rId69"/>
      <p:italic r:id="rId70"/>
      <p:boldItalic r:id="rId71"/>
    </p:embeddedFont>
    <p:embeddedFont>
      <p:font typeface="Lato" panose="020F0502020204030203" pitchFamily="34" charset="0"/>
      <p:regular r:id="rId72"/>
      <p:bold r:id="rId73"/>
      <p:italic r:id="rId74"/>
      <p:boldItalic r:id="rId75"/>
    </p:embeddedFont>
    <p:embeddedFont>
      <p:font typeface="Montserrat" panose="00000500000000000000" pitchFamily="2" charset="-52"/>
      <p:regular r:id="rId76"/>
      <p:bold r:id="rId77"/>
      <p:italic r:id="rId78"/>
      <p:boldItalic r:id="rId79"/>
    </p:embeddedFont>
    <p:embeddedFont>
      <p:font typeface="Wingdings 2" panose="05020102010507070707" pitchFamily="18" charset="2"/>
      <p:regular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3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5.fntdata"/><Relationship Id="rId79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font" Target="fonts/font19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0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0911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582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191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8851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1A18B-6A42-44F5-AEE7-16719D3DB62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60005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04024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3438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82F59-13EB-4DFE-9A04-C92BA31E55DD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5535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0160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20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3229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3814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8095-5A07-4F3A-AA2A-EC194FBA88C5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673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63F44-2212-4A42-B1FB-1D9D5A272F65}" type="slidenum">
              <a:rPr lang="en-US"/>
              <a:pPr/>
              <a:t>53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1772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E1440-394F-4B04-859F-FDC12F82B96E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74302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B59C3-D0BF-487B-B81B-DCDB47A598B1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0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3C4F-8CF3-4037-A3E8-D75E19C775F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781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82F316-6D0B-4AA4-B90F-36FEA4EFC28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077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F467A-B514-4D71-A7C9-228D4AA3F103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098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D9D73-482A-410D-B095-F9D6DB2E026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534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0538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F56200-EAB6-4618-92EF-081BAE8E558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2884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7DA54-9B9C-4876-82E4-7680590DF1B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33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3D08F-D51A-472B-A39D-2208067B906D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698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5496290"/>
            <a:ext cx="5320684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599" y="5801090"/>
            <a:ext cx="5320684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" y="5121650"/>
            <a:ext cx="5320684" cy="670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2112200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76200"/>
            <a:ext cx="94488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14400"/>
            <a:ext cx="115824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80800" y="6553200"/>
            <a:ext cx="6096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11135B16-AB69-4966-9697-384278450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2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152400"/>
            <a:ext cx="94488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7200" y="2438401"/>
            <a:ext cx="85344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2651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/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Linear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Arrays, Lists, Stacks, Queues</a:t>
            </a:r>
            <a:br>
              <a:rPr lang="en-US"/>
            </a:br>
            <a:r>
              <a:rPr lang="en-US"/>
              <a:t> Static and Dynamic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1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– Simple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1893077" y="1611550"/>
            <a:ext cx="779729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List&lt;string&gt; list = new List&lt;string&gt;() { "C#", "Java"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list.Add("SQL");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list.Add("Python");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(string item in list)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Console.WriteLine(item);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Result: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C#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Java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SQL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  Python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22592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– Simple Example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3561680" y="3210382"/>
            <a:ext cx="5068640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20925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– Functionality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511030"/>
            <a:ext cx="9385200" cy="48897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list[index]</a:t>
            </a:r>
            <a:r>
              <a:rPr lang="en-US" sz="2800" dirty="0"/>
              <a:t> – access element by index</a:t>
            </a:r>
            <a:endParaRPr lang="bg-BG" sz="28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Insert(index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T)</a:t>
            </a:r>
            <a:r>
              <a:rPr lang="en-US" sz="2800" dirty="0"/>
              <a:t> – inserts given element to the list at a specified position</a:t>
            </a:r>
            <a:endParaRPr lang="bg-BG" sz="28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Remove(T)</a:t>
            </a:r>
            <a:r>
              <a:rPr lang="en-US" sz="2800" dirty="0"/>
              <a:t> – removes the first occurrence of given element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RemoveAt(index)</a:t>
            </a:r>
            <a:r>
              <a:rPr lang="en-US" sz="2800" dirty="0"/>
              <a:t> – removes the element at the specified position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dirty="0"/>
              <a:t> – removes all elements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determines whether an element is part of the list</a:t>
            </a:r>
          </a:p>
        </p:txBody>
      </p:sp>
    </p:spTree>
    <p:extLst>
      <p:ext uri="{BB962C8B-B14F-4D97-AF65-F5344CB8AC3E}">
        <p14:creationId xmlns:p14="http://schemas.microsoft.com/office/powerpoint/2010/main" val="12111399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– Functionality 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01821"/>
            <a:ext cx="9982102" cy="43699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sz="3000" dirty="0"/>
              <a:t> – returns the index of the first occurrence of a value</a:t>
            </a:r>
            <a:r>
              <a:rPr lang="bg-BG" sz="3000" dirty="0"/>
              <a:t> </a:t>
            </a:r>
            <a:r>
              <a:rPr lang="en-US" sz="3000" dirty="0"/>
              <a:t>in the list </a:t>
            </a:r>
            <a:r>
              <a:rPr lang="bg-BG" sz="3000" dirty="0"/>
              <a:t>(</a:t>
            </a:r>
            <a:r>
              <a:rPr lang="en-US" sz="3000" dirty="0"/>
              <a:t>zero-based</a:t>
            </a:r>
            <a:r>
              <a:rPr lang="bg-BG" sz="3000" dirty="0"/>
              <a:t>)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Reverse()</a:t>
            </a:r>
            <a:r>
              <a:rPr lang="en-US" sz="3000" dirty="0"/>
              <a:t> – reverses the order of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3000" dirty="0"/>
              <a:t> – sorts the elements in the list or a portion of it</a:t>
            </a: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000" dirty="0"/>
              <a:t> – converts the elements of the list to an array</a:t>
            </a:r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dirty="0"/>
              <a:t> – sets the capacity to the actual number of elements</a:t>
            </a:r>
            <a:endParaRPr lang="en-US" sz="3000" noProof="1"/>
          </a:p>
        </p:txBody>
      </p:sp>
    </p:spTree>
    <p:extLst>
      <p:ext uri="{BB962C8B-B14F-4D97-AF65-F5344CB8AC3E}">
        <p14:creationId xmlns:p14="http://schemas.microsoft.com/office/powerpoint/2010/main" val="8003303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List&lt;T&gt;</a:t>
            </a:r>
            <a:r>
              <a:rPr lang="en-US" dirty="0"/>
              <a:t>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30000" y="3621967"/>
            <a:ext cx="9385200" cy="2349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keeps a buffer memory, allocated in advance, to allow fast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Occasionally the capacity grows (doubles)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4385683" y="1833899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8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6179559" y="479762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8948953" y="1772781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6978866" y="-1140282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1" y="1767959"/>
            <a:ext cx="19992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= 9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 = 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65272" y="99060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50392" y="2712814"/>
            <a:ext cx="1293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(Count)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22192" y="2698583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</a:p>
        </p:txBody>
      </p:sp>
    </p:spTree>
    <p:extLst>
      <p:ext uri="{BB962C8B-B14F-4D97-AF65-F5344CB8AC3E}">
        <p14:creationId xmlns:p14="http://schemas.microsoft.com/office/powerpoint/2010/main" val="17303082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in an Interval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1730000" y="1354248"/>
            <a:ext cx="7949694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List&lt;int&gt; FindPrimes(int start, int end)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primesList = new List&lt;int&gt;();</a:t>
            </a:r>
          </a:p>
          <a:p>
            <a:pPr eaLnBrk="0" hangingPunct="0">
              <a:lnSpc>
                <a:spcPts val="21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 (int num = start; num &lt;= end; num++)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bool prime = true;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div = 2; div &lt;= Math.Sqrt(num); div++)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if (num % div == 0)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 = false;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}	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(prime)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primesList.Add(num);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primesList;</a:t>
            </a:r>
          </a:p>
          <a:p>
            <a:pPr eaLnBrk="0" hangingPunct="0">
              <a:lnSpc>
                <a:spcPts val="1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53608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/>
              <a:t>Primes</a:t>
            </a:r>
            <a:r>
              <a:rPr lang="en-US" dirty="0"/>
              <a:t> in an Interval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6322" name="Picture 2" descr="http://unihedron.com/projects/primes/full_thumbnail.jpg"/>
          <p:cNvPicPr>
            <a:picLocks noChangeAspect="1" noChangeArrowheads="1"/>
          </p:cNvPicPr>
          <p:nvPr/>
        </p:nvPicPr>
        <p:blipFill>
          <a:blip r:embed="rId3" cstate="screen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30" y="1663634"/>
            <a:ext cx="2757456" cy="4200524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273228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Union and Intersection – Example</a:t>
            </a:r>
            <a:endParaRPr lang="bg-BG" sz="3600" dirty="0"/>
          </a:p>
        </p:txBody>
      </p:sp>
      <p:sp>
        <p:nvSpPr>
          <p:cNvPr id="615430" name="Rectangle 6"/>
          <p:cNvSpPr>
            <a:spLocks noChangeArrowheads="1"/>
          </p:cNvSpPr>
          <p:nvPr/>
        </p:nvSpPr>
        <p:spPr bwMode="auto">
          <a:xfrm>
            <a:off x="1730000" y="1412133"/>
            <a:ext cx="7924800" cy="51860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Union(int[] firstArr, int[] secondArr)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union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union.AddRange(firstArray);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secondArray)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(! union.Contains(item))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union.Add(item);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union.ToArray();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Intersection(int[] firstArr, int[] secondArr)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List&lt;int&gt; intersect = new List&lt;int&gt;();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 (int item in firstArray)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(Array.IndexOf(secondArray, item) != -1)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intersect.Add(item);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intersect.ToArray();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29231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Union and Intersection</a:t>
            </a:r>
            <a:endParaRPr lang="en-US" noProof="1"/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3938162" y="3203874"/>
            <a:ext cx="49688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0955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38546" y="5734964"/>
            <a:ext cx="5324454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Linked List in .NET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376">
            <a:off x="2813488" y="1696438"/>
            <a:ext cx="7550557" cy="310030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868324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27762"/>
            <a:ext cx="9385200" cy="4344005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Lists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dirty="0"/>
              <a:t> and 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Stacks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Static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Queues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Circular and Linked Implementation</a:t>
            </a:r>
          </a:p>
          <a:p>
            <a:pPr marL="790576" lvl="1" indent="-442913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1937773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Linked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List&lt;T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abstract data structure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 using a doubly</a:t>
            </a:r>
            <a:r>
              <a:rPr lang="en-US" dirty="0">
                <a:cs typeface="Times New Roman" pitchFamily="18" charset="0"/>
              </a:rPr>
              <a:t>-linked dynamic structure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 can be any type,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LinkedList&lt;int&gt;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LinkedList&lt;string&gt;</a:t>
            </a:r>
            <a:r>
              <a:rPr lang="en-US" dirty="0"/>
              <a:t>, etc.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added at both sides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Basic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/>
              <a:t> functionality: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AddFirst(T)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AddLast(T)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AddBefore(T)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AddAfter(T)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RemoveFirst(T)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RemoveLast(T)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237446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1730000" y="1759771"/>
            <a:ext cx="79215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LinkedList&lt;string&gt; list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new LinkedList&lt;string&gt;();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list.AddFirst("First");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list.AddLast("Last");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list.AddAfter(list.First, "After First");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list.AddBefore(list.Last, "Before Last");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Console.WriteLine(String.Join(", ", list));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Result: First, After First, Before Last, Last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6525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latin typeface="Consolas" pitchFamily="49" charset="0"/>
                <a:cs typeface="Consolas" pitchFamily="49" charset="0"/>
              </a:rPr>
              <a:t>LinkedList&lt;T&gt;</a:t>
            </a:r>
            <a:endParaRPr lang="en-US" noProof="1"/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3565957" y="5908973"/>
            <a:ext cx="5068640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57" y="2090067"/>
            <a:ext cx="6464942" cy="37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975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Sorting Lists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38546" y="5874350"/>
            <a:ext cx="5324454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Several Ways to Do It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www.bigsunphotography.com/wp-content/uploads/2010/10/sort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856603"/>
            <a:ext cx="4000500" cy="3740728"/>
          </a:xfrm>
          <a:prstGeom prst="roundRect">
            <a:avLst>
              <a:gd name="adj" fmla="val 138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5900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  <a:endParaRPr lang="bg-BG" dirty="0"/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1730000" y="1743900"/>
            <a:ext cx="7769114" cy="42934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List&lt;DateTime&gt; list = new List&lt;DateTime&gt;()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</a:t>
            </a:r>
            <a:r>
              <a:rPr lang="bg-BG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3, 4, 7),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DateTime(2002, 3, 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DateTime(2012, 1, 4),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DateTime(1980, 11, 11)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list.Sort((d1, d2) =&gt; -d1.Year.CompareTo(d2.Year));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list.OrderBy(date =&gt; date.Month)));</a:t>
            </a:r>
          </a:p>
        </p:txBody>
      </p:sp>
    </p:spTree>
    <p:extLst>
      <p:ext uri="{BB962C8B-B14F-4D97-AF65-F5344CB8AC3E}">
        <p14:creationId xmlns:p14="http://schemas.microsoft.com/office/powerpoint/2010/main" val="28724281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noProof="1">
                <a:latin typeface="+mn-lt"/>
                <a:cs typeface="Consolas" pitchFamily="49" charset="0"/>
              </a:rPr>
              <a:t>Sorting Lists</a:t>
            </a:r>
            <a:endParaRPr lang="en-US" noProof="1">
              <a:latin typeface="+mn-lt"/>
            </a:endParaRPr>
          </a:p>
        </p:txBody>
      </p:sp>
      <p:sp>
        <p:nvSpPr>
          <p:cNvPr id="616451" name="Rectangle 3"/>
          <p:cNvSpPr>
            <a:spLocks noChangeArrowheads="1"/>
          </p:cNvSpPr>
          <p:nvPr/>
        </p:nvSpPr>
        <p:spPr bwMode="auto">
          <a:xfrm>
            <a:off x="3507591" y="3210382"/>
            <a:ext cx="5068640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88074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http://www.davidsuzuki.org/files/NC/newsletter/paper_stack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132981"/>
            <a:ext cx="2971800" cy="2971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Stacks</a:t>
            </a:r>
            <a:endParaRPr lang="bg-BG" dirty="0"/>
          </a:p>
        </p:txBody>
      </p:sp>
      <p:sp>
        <p:nvSpPr>
          <p:cNvPr id="730115" name="Rectangle 3"/>
          <p:cNvSpPr>
            <a:spLocks noChangeArrowheads="1"/>
          </p:cNvSpPr>
          <p:nvPr/>
        </p:nvSpPr>
        <p:spPr bwMode="auto">
          <a:xfrm>
            <a:off x="2711451" y="5493862"/>
            <a:ext cx="6480175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0708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48902"/>
            <a:ext cx="9385200" cy="5389124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LIFO (Last In First Out) structure 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inserted (push) at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Elements removed (pop) from “top”</a:t>
            </a:r>
          </a:p>
          <a:p>
            <a:pPr>
              <a:lnSpc>
                <a:spcPts val="3600"/>
              </a:lnSpc>
            </a:pPr>
            <a:r>
              <a:rPr lang="en-US" dirty="0"/>
              <a:t>Useful in many situations</a:t>
            </a:r>
            <a:endParaRPr lang="bg-BG" dirty="0"/>
          </a:p>
          <a:p>
            <a:pPr lvl="1">
              <a:lnSpc>
                <a:spcPts val="3600"/>
              </a:lnSpc>
            </a:pPr>
            <a:r>
              <a:rPr lang="en-US" dirty="0"/>
              <a:t>E.g. the execution stack of the program </a:t>
            </a:r>
          </a:p>
          <a:p>
            <a:pPr>
              <a:lnSpc>
                <a:spcPts val="36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Dynamically (linked implementation)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8237579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Stack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/>
              <a:t>Has limited (fixed) capacity</a:t>
            </a:r>
          </a:p>
          <a:p>
            <a:pPr lvl="1"/>
            <a:r>
              <a:rPr lang="en-US" dirty="0"/>
              <a:t>The current index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top</a:t>
            </a:r>
            <a:r>
              <a:rPr lang="en-US" dirty="0"/>
              <a:t>) moves left / right with each pop / push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200400" y="4531845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3730116" y="45678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856560" y="41148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V="1">
            <a:off x="5791200" y="5125496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39426" y="5532456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4034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r>
              <a:rPr lang="en-US" dirty="0"/>
              <a:t>Dynamic (pointer-based) implementation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item</a:t>
            </a:r>
            <a:r>
              <a:rPr lang="en-US" dirty="0"/>
              <a:t> has 2 fields: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lvl="1"/>
            <a:r>
              <a:rPr lang="en-US" dirty="0">
                <a:cs typeface="Times New Roman" pitchFamily="18" charset="0"/>
              </a:rPr>
              <a:t>Special pointer keeps the top element</a:t>
            </a:r>
            <a:endParaRPr lang="en-US" dirty="0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355825" y="374398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28497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4"/>
          <p:cNvGraphicFramePr>
            <a:graphicFrameLocks/>
          </p:cNvGraphicFramePr>
          <p:nvPr/>
        </p:nvGraphicFramePr>
        <p:xfrm>
          <a:off x="46023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2974826" y="3220760"/>
            <a:ext cx="776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3769940" y="4762689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6349121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5516731" y="4762689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8107530" y="4233004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7275140" y="4762689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130466" y="583738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8623673" y="5303988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114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Lists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36E8D-4AD9-4C59-B71A-94B77819B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28067" name="Rectangle 3"/>
          <p:cNvSpPr>
            <a:spLocks noChangeArrowheads="1"/>
          </p:cNvSpPr>
          <p:nvPr/>
        </p:nvSpPr>
        <p:spPr bwMode="auto">
          <a:xfrm>
            <a:off x="2238376" y="3618142"/>
            <a:ext cx="3933825" cy="911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916835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bg-BG" dirty="0"/>
              <a:t> </a:t>
            </a:r>
            <a:r>
              <a:rPr lang="en-US" dirty="0"/>
              <a:t>Class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21471" y="3210382"/>
            <a:ext cx="7749058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Standard Stack Implementation in .NET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5973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743900"/>
            <a:ext cx="9385200" cy="42278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dirty="0"/>
              <a:t> data structure using an array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 can be any type,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Queue&lt;int&gt;</a:t>
            </a:r>
            <a:r>
              <a:rPr lang="en-US" dirty="0"/>
              <a:t>   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dirty="0"/>
              <a:t>Size is dynamically increased as needed</a:t>
            </a:r>
            <a:endParaRPr lang="bg-BG" dirty="0"/>
          </a:p>
          <a:p>
            <a:pPr marL="803275" lvl="1" indent="-346075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Basic functionality: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Push(T)</a:t>
            </a:r>
            <a:r>
              <a:rPr lang="en-US" dirty="0"/>
              <a:t> – inserts elements to the stack</a:t>
            </a:r>
          </a:p>
          <a:p>
            <a:pPr marL="803275" lvl="1" indent="-346075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dirty="0"/>
              <a:t> – removes and returns the top element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10569133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Class (2)</a:t>
            </a:r>
            <a:endParaRPr lang="bg-BG" dirty="0"/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/>
              <a:t> – returns the top element of the stack without removing it</a:t>
            </a:r>
            <a:endParaRPr lang="en-US" dirty="0">
              <a:latin typeface="Courier New" pitchFamily="49" charset="0"/>
            </a:endParaRP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/>
              <a:t> – removes all elements</a:t>
            </a:r>
            <a:endParaRPr lang="bg-BG" dirty="0"/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/>
              <a:t> – determines whether given element is in the stack</a:t>
            </a: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/>
              <a:t> – converts the stack to an array</a:t>
            </a:r>
            <a:endParaRPr lang="en-US" dirty="0">
              <a:latin typeface="Courier New" pitchFamily="49" charset="0"/>
            </a:endParaRP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/>
              <a:t> – sets the capacity to</a:t>
            </a:r>
            <a:r>
              <a:rPr lang="bg-BG" dirty="0"/>
              <a:t> </a:t>
            </a:r>
            <a:r>
              <a:rPr lang="en-US" dirty="0"/>
              <a:t>the actual number of elements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845828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 – Example</a:t>
            </a:r>
            <a:endParaRPr lang="bg-BG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74843"/>
            <a:ext cx="9385200" cy="4596924"/>
          </a:xfrm>
        </p:spPr>
        <p:txBody>
          <a:bodyPr/>
          <a:lstStyle/>
          <a:p>
            <a:r>
              <a:rPr lang="en-US" sz="3000" dirty="0"/>
              <a:t>Using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Push()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000" dirty="0"/>
              <a:t> methods</a:t>
            </a:r>
            <a:endParaRPr lang="bg-BG" sz="3000" dirty="0"/>
          </a:p>
        </p:txBody>
      </p:sp>
      <p:sp>
        <p:nvSpPr>
          <p:cNvPr id="622598" name="Rectangle 6"/>
          <p:cNvSpPr>
            <a:spLocks noChangeArrowheads="1"/>
          </p:cNvSpPr>
          <p:nvPr/>
        </p:nvSpPr>
        <p:spPr bwMode="auto">
          <a:xfrm>
            <a:off x="1730000" y="2086584"/>
            <a:ext cx="7924800" cy="44525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Stack&lt;string&gt; stack = new Stack&lt;string&gt;();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stack.Push("1. Ivan");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stack.Push("2. Nikolay");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stack.Push("3. Maria");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stack.Push("4. George");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Console.WriteLine("Top = {0}", stack.Peek());</a:t>
            </a:r>
          </a:p>
          <a:p>
            <a:pPr eaLnBrk="0" hangingPunct="0">
              <a:lnSpc>
                <a:spcPts val="23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(stack.Count &gt; 0)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personName = stack.Pop();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Console.WriteLine(personName);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ts val="23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3411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Stack&lt;T&gt;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72200" y="3601364"/>
            <a:ext cx="3581400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9938" name="Picture 2" descr="http://img.photobucket.com/albums/v701/cherrycher/magazine_sta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00" t="-8823" r="-5600" b="-8823"/>
          <a:stretch>
            <a:fillRect/>
          </a:stretch>
        </p:blipFill>
        <p:spPr bwMode="auto">
          <a:xfrm>
            <a:off x="1730000" y="2237976"/>
            <a:ext cx="3048000" cy="3585882"/>
          </a:xfrm>
          <a:prstGeom prst="roundRect">
            <a:avLst>
              <a:gd name="adj" fmla="val 96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391040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Example</a:t>
            </a:r>
            <a:endParaRPr lang="bg-BG" dirty="0"/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9999" y="1374843"/>
            <a:ext cx="10247991" cy="45969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We are given an arithmetical expression with brackets that can be nested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Goal: extract all sub-expressions in brackets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 + (2 - (2+3) * 4 / (3+1)) * 5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Result: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(2+3)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(3+1)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(2 - (2+3) * 4 / (3+1))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Algorithm: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For each 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/>
              <a:t>' push its index in a stack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For each '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/>
              <a:t>' pop the corresponding start index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60764110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Brackets – Solution</a:t>
            </a:r>
            <a:endParaRPr lang="bg-BG" dirty="0"/>
          </a:p>
        </p:txBody>
      </p:sp>
      <p:sp>
        <p:nvSpPr>
          <p:cNvPr id="697349" name="Rectangle 5"/>
          <p:cNvSpPr>
            <a:spLocks noChangeArrowheads="1"/>
          </p:cNvSpPr>
          <p:nvPr/>
        </p:nvSpPr>
        <p:spPr bwMode="auto">
          <a:xfrm>
            <a:off x="1730000" y="1394299"/>
            <a:ext cx="794489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expression = "1 + (2 - (2+3) * 4 / (3+1)) * 5";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index = 0; index &lt; expression.Length; index++)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char ch = expression[index];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(ch == '(')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stack.Push(index);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length = index - startIndex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contents = </a:t>
            </a:r>
            <a:b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expression.Substring(startIndex, length);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7253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Consolas" pitchFamily="49" charset="0"/>
              </a:rPr>
              <a:t>Matching Brackets</a:t>
            </a:r>
            <a:endParaRPr lang="en-US" noProof="1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0380" y="5355237"/>
            <a:ext cx="716702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69" y="1629625"/>
            <a:ext cx="57054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48363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Queues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2703512" y="165416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and Dynamic Implementation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cybershack.com.au/img/2008/News/August_2008/queue512x28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500718"/>
            <a:ext cx="4724400" cy="2657476"/>
          </a:xfrm>
          <a:prstGeom prst="roundRect">
            <a:avLst>
              <a:gd name="adj" fmla="val 9707"/>
            </a:avLst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12053623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  <a:endParaRPr lang="bg-BG"/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98060"/>
            <a:ext cx="9385200" cy="44737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FIFO (First In First Out) 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inserted at the tail (Enqueue)</a:t>
            </a:r>
          </a:p>
          <a:p>
            <a:pPr>
              <a:lnSpc>
                <a:spcPct val="100000"/>
              </a:lnSpc>
            </a:pPr>
            <a:r>
              <a:rPr lang="en-US" dirty="0"/>
              <a:t>Elements removed from the head (</a:t>
            </a:r>
            <a:r>
              <a:rPr lang="en-US" noProof="1"/>
              <a:t>Dequeue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in many situations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Print queues, message queues, etc.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Can be implemented in several ways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Statically (using array)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Dynamically (using pointers)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9685541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  <a:endParaRPr lang="bg-BG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"?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data structure (container) that contains a sequence of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Can have variable size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Elements are arranged linearly, in sequence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Can be implemented in several ways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Statically (using array </a:t>
            </a:r>
            <a:r>
              <a:rPr lang="en-US" dirty="0">
                <a:sym typeface="Wingdings" pitchFamily="2" charset="2"/>
              </a:rPr>
              <a:t> fixed size</a:t>
            </a:r>
            <a:r>
              <a:rPr lang="en-US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Dynamically (linked implementation)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Using resizable array (the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class)</a:t>
            </a:r>
          </a:p>
        </p:txBody>
      </p:sp>
    </p:spTree>
    <p:extLst>
      <p:ext uri="{BB962C8B-B14F-4D97-AF65-F5344CB8AC3E}">
        <p14:creationId xmlns:p14="http://schemas.microsoft.com/office/powerpoint/2010/main" val="167885289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Queue</a:t>
            </a:r>
            <a:endParaRPr lang="bg-BG"/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(array-based) implementation</a:t>
            </a:r>
          </a:p>
          <a:p>
            <a:pPr lvl="1"/>
            <a:r>
              <a:rPr lang="en-US" dirty="0">
                <a:cs typeface="Times New Roman" pitchFamily="18" charset="0"/>
              </a:rPr>
              <a:t>Has limited (fixed) capacity</a:t>
            </a:r>
          </a:p>
          <a:p>
            <a:pPr lvl="1"/>
            <a:r>
              <a:rPr lang="en-US" dirty="0">
                <a:cs typeface="Times New Roman" pitchFamily="18" charset="0"/>
              </a:rPr>
              <a:t>Implement as a “circular array”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tail</a:t>
            </a:r>
            <a:r>
              <a:rPr lang="en-US" dirty="0"/>
              <a:t> indices, pointing to the head and the tail of the cyclic queue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073452" y="4866921"/>
            <a:ext cx="457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3603168" y="4902892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729612" y="4449876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5055571" y="5470620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67309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6824568" y="5460572"/>
            <a:ext cx="0" cy="437104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40513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5666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Queue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40732"/>
            <a:ext cx="9385200" cy="48443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 (pointer-based) implementation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item has 2 fields: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Dynamically create and delete objects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3355825" y="3784172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28497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4"/>
          <p:cNvGraphicFramePr>
            <a:graphicFrameLocks/>
          </p:cNvGraphicFramePr>
          <p:nvPr/>
        </p:nvGraphicFramePr>
        <p:xfrm>
          <a:off x="46023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2865457" y="32609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3769940" y="48028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4" name="Group 134"/>
          <p:cNvGraphicFramePr>
            <a:graphicFrameLocks/>
          </p:cNvGraphicFramePr>
          <p:nvPr/>
        </p:nvGraphicFramePr>
        <p:xfrm>
          <a:off x="6349121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5516731" y="48028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6" name="Group 134"/>
          <p:cNvGraphicFramePr>
            <a:graphicFrameLocks/>
          </p:cNvGraphicFramePr>
          <p:nvPr/>
        </p:nvGraphicFramePr>
        <p:xfrm>
          <a:off x="8107530" y="4273196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7275140" y="4802881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130466" y="58775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8623673" y="5344180"/>
            <a:ext cx="0" cy="5334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8604922" y="3784040"/>
            <a:ext cx="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124602" y="326082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9847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ww.patricktaylor.com/uploads/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924" y="1879464"/>
            <a:ext cx="4583288" cy="2762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2642682" y="5430164"/>
            <a:ext cx="6882318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Queue Implementation in .NET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505476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queue data structure using a circular resizable array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Elements are from the same type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 can be any type,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Queue&lt;int&gt;</a:t>
            </a:r>
            <a:r>
              <a:rPr lang="en-US" dirty="0"/>
              <a:t> 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Basic functionality: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Enqueue(T)</a:t>
            </a:r>
            <a:r>
              <a:rPr lang="en-US" dirty="0"/>
              <a:t> – adds an element to the</a:t>
            </a:r>
            <a:r>
              <a:rPr lang="bg-BG" dirty="0"/>
              <a:t> </a:t>
            </a:r>
            <a:r>
              <a:rPr lang="en-US" dirty="0"/>
              <a:t>end of the queue</a:t>
            </a:r>
          </a:p>
          <a:p>
            <a:pPr marL="869950" lvl="1" indent="-412750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dirty="0"/>
              <a:t> – removes and returns the element at the beginning of the queue</a:t>
            </a:r>
          </a:p>
        </p:txBody>
      </p:sp>
    </p:spTree>
    <p:extLst>
      <p:ext uri="{BB962C8B-B14F-4D97-AF65-F5344CB8AC3E}">
        <p14:creationId xmlns:p14="http://schemas.microsoft.com/office/powerpoint/2010/main" val="244841370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 (2)</a:t>
            </a:r>
            <a:endParaRPr lang="bg-BG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3387" indent="-323850">
              <a:lnSpc>
                <a:spcPct val="100000"/>
              </a:lnSpc>
            </a:pPr>
            <a:r>
              <a:rPr lang="en-US" dirty="0"/>
              <a:t>Basic functionality: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dirty="0"/>
              <a:t> – returns the element at the beginning of the queue without removing it</a:t>
            </a:r>
            <a:endParaRPr lang="bg-BG" dirty="0"/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dirty="0"/>
              <a:t> – removes all elements</a:t>
            </a: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Contains(T)</a:t>
            </a:r>
            <a:r>
              <a:rPr lang="en-US" dirty="0"/>
              <a:t> – determines whether given element is in the queue</a:t>
            </a: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dirty="0"/>
              <a:t> – converts the queue to an array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1050"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dirty="0"/>
              <a:t> – sets the capacity to the actual number of elements in the queue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8274020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noProof="1"/>
              <a:t> –</a:t>
            </a:r>
            <a:r>
              <a:rPr lang="bg-BG" dirty="0"/>
              <a:t> </a:t>
            </a:r>
            <a:r>
              <a:rPr lang="en-US" noProof="1"/>
              <a:t>Example</a:t>
            </a: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27762"/>
            <a:ext cx="9385200" cy="43440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noProof="1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Enqueue()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sz="3000" noProof="1"/>
              <a:t> methods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1730000" y="2485793"/>
            <a:ext cx="7773986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Queue&lt;string&gt; queue = new Queue&lt;string&gt;();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queue.Enqueue("Message One");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queue.Enqueue("Message Two");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queue.Enqueue("Message Three");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queue.Enqueue("Message Four");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message = queue.Dequeue();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Console.WriteLine(message);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29187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2642682" y="5490038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6" name="Picture 4" descr="http://bonnvoyage.files.wordpress.com/2007/10/bus-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621" y="1743900"/>
            <a:ext cx="4800600" cy="2956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79140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455" y="371002"/>
            <a:ext cx="9385200" cy="1218900"/>
          </a:xfrm>
        </p:spPr>
        <p:txBody>
          <a:bodyPr/>
          <a:lstStyle/>
          <a:p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9455" y="1861227"/>
            <a:ext cx="9385200" cy="4760067"/>
          </a:xfrm>
        </p:spPr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en-US" sz="3000" dirty="0"/>
              <a:t>We are given the sequence:</a:t>
            </a:r>
          </a:p>
          <a:p>
            <a:pPr marL="1160463" lvl="1" indent="-449263">
              <a:lnSpc>
                <a:spcPct val="100000"/>
              </a:lnSpc>
              <a:buNone/>
            </a:pPr>
            <a:endParaRPr lang="en-US" sz="2800" dirty="0"/>
          </a:p>
          <a:p>
            <a:pPr marL="1160463" lvl="1" indent="-449263">
              <a:lnSpc>
                <a:spcPct val="100000"/>
              </a:lnSpc>
              <a:spcBef>
                <a:spcPts val="2400"/>
              </a:spcBef>
              <a:buNone/>
            </a:pPr>
            <a:r>
              <a:rPr lang="en-US" sz="2800" dirty="0"/>
              <a:t>S =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N+2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2*(N+1)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2*N+1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4*N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…</a:t>
            </a:r>
            <a:endParaRPr lang="en-US" sz="2800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endParaRPr lang="bg-BG" dirty="0"/>
          </a:p>
          <a:p>
            <a:pPr marL="355600" indent="-355600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Find the first index of given number P</a:t>
            </a:r>
          </a:p>
          <a:p>
            <a:pPr marL="355600" indent="-355600">
              <a:lnSpc>
                <a:spcPct val="100000"/>
              </a:lnSpc>
            </a:pPr>
            <a:r>
              <a:rPr lang="en-US" dirty="0"/>
              <a:t>Example: N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</a:p>
          <a:p>
            <a:pPr marL="1160463" lvl="1" indent="-449263">
              <a:lnSpc>
                <a:spcPct val="100000"/>
              </a:lnSpc>
              <a:buNone/>
            </a:pPr>
            <a:r>
              <a:rPr lang="en-US" dirty="0"/>
              <a:t>S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8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14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marL="1160463" lvl="1" indent="-449263">
              <a:lnSpc>
                <a:spcPct val="100000"/>
              </a:lnSpc>
              <a:buNone/>
            </a:pPr>
            <a:r>
              <a:rPr lang="en-US" dirty="0"/>
              <a:t>Index of P =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11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0005" name="Freeform 5"/>
          <p:cNvSpPr>
            <a:spLocks/>
          </p:cNvSpPr>
          <p:nvPr/>
        </p:nvSpPr>
        <p:spPr bwMode="auto">
          <a:xfrm>
            <a:off x="3219855" y="3214252"/>
            <a:ext cx="513304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6" name="Freeform 6"/>
          <p:cNvSpPr>
            <a:spLocks/>
          </p:cNvSpPr>
          <p:nvPr/>
        </p:nvSpPr>
        <p:spPr bwMode="auto">
          <a:xfrm flipV="1">
            <a:off x="3239951" y="3889443"/>
            <a:ext cx="1295400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3229903" y="2782452"/>
            <a:ext cx="5357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3590807" y="4194244"/>
            <a:ext cx="5985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09" name="Freeform 9"/>
          <p:cNvSpPr>
            <a:spLocks/>
          </p:cNvSpPr>
          <p:nvPr/>
        </p:nvSpPr>
        <p:spPr bwMode="auto">
          <a:xfrm>
            <a:off x="3789264" y="3185677"/>
            <a:ext cx="1512887" cy="257175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0" name="Text Box 10"/>
          <p:cNvSpPr txBox="1">
            <a:spLocks noChangeArrowheads="1"/>
          </p:cNvSpPr>
          <p:nvPr/>
        </p:nvSpPr>
        <p:spPr bwMode="auto">
          <a:xfrm>
            <a:off x="4336950" y="2782452"/>
            <a:ext cx="5357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1" name="Freeform 11"/>
          <p:cNvSpPr>
            <a:spLocks/>
          </p:cNvSpPr>
          <p:nvPr/>
        </p:nvSpPr>
        <p:spPr bwMode="auto">
          <a:xfrm flipV="1">
            <a:off x="3793448" y="3910081"/>
            <a:ext cx="2665413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2" name="Text Box 12"/>
          <p:cNvSpPr txBox="1">
            <a:spLocks noChangeArrowheads="1"/>
          </p:cNvSpPr>
          <p:nvPr/>
        </p:nvSpPr>
        <p:spPr bwMode="auto">
          <a:xfrm>
            <a:off x="4770385" y="4204292"/>
            <a:ext cx="4764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3" name="Freeform 13"/>
          <p:cNvSpPr>
            <a:spLocks/>
          </p:cNvSpPr>
          <p:nvPr/>
        </p:nvSpPr>
        <p:spPr bwMode="auto">
          <a:xfrm>
            <a:off x="4591455" y="3142815"/>
            <a:ext cx="3097212" cy="300037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4" name="Text Box 14"/>
          <p:cNvSpPr txBox="1">
            <a:spLocks noChangeArrowheads="1"/>
          </p:cNvSpPr>
          <p:nvPr/>
        </p:nvSpPr>
        <p:spPr bwMode="auto">
          <a:xfrm>
            <a:off x="5932892" y="2782452"/>
            <a:ext cx="5357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5" name="Freeform 15"/>
          <p:cNvSpPr>
            <a:spLocks/>
          </p:cNvSpPr>
          <p:nvPr/>
        </p:nvSpPr>
        <p:spPr bwMode="auto">
          <a:xfrm flipV="1">
            <a:off x="4591456" y="3889443"/>
            <a:ext cx="4105275" cy="360362"/>
          </a:xfrm>
          <a:custGeom>
            <a:avLst/>
            <a:gdLst/>
            <a:ahLst/>
            <a:cxnLst>
              <a:cxn ang="0">
                <a:pos x="0" y="120"/>
              </a:cxn>
              <a:cxn ang="0">
                <a:pos x="67" y="39"/>
              </a:cxn>
              <a:cxn ang="0">
                <a:pos x="185" y="1"/>
              </a:cxn>
              <a:cxn ang="0">
                <a:pos x="316" y="47"/>
              </a:cxn>
              <a:cxn ang="0">
                <a:pos x="395" y="139"/>
              </a:cxn>
            </a:cxnLst>
            <a:rect l="0" t="0" r="r" b="b"/>
            <a:pathLst>
              <a:path w="395" h="139">
                <a:moveTo>
                  <a:pt x="0" y="120"/>
                </a:moveTo>
                <a:cubicBezTo>
                  <a:pt x="11" y="107"/>
                  <a:pt x="36" y="59"/>
                  <a:pt x="67" y="39"/>
                </a:cubicBezTo>
                <a:cubicBezTo>
                  <a:pt x="98" y="19"/>
                  <a:pt x="144" y="0"/>
                  <a:pt x="185" y="1"/>
                </a:cubicBezTo>
                <a:cubicBezTo>
                  <a:pt x="226" y="2"/>
                  <a:pt x="281" y="24"/>
                  <a:pt x="316" y="47"/>
                </a:cubicBezTo>
                <a:cubicBezTo>
                  <a:pt x="351" y="70"/>
                  <a:pt x="379" y="120"/>
                  <a:pt x="395" y="139"/>
                </a:cubicBezTo>
              </a:path>
            </a:pathLst>
          </a:cu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stealth" w="lg" len="lg"/>
          </a:ln>
          <a:effectLst>
            <a:outerShdw dist="17961" dir="27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 anchor="ctr"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0016" name="Text Box 16"/>
          <p:cNvSpPr txBox="1">
            <a:spLocks noChangeArrowheads="1"/>
          </p:cNvSpPr>
          <p:nvPr/>
        </p:nvSpPr>
        <p:spPr bwMode="auto">
          <a:xfrm>
            <a:off x="6248805" y="4204292"/>
            <a:ext cx="4764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*2</a:t>
            </a:r>
            <a:endParaRPr lang="bg-BG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6104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5" grpId="0" animBg="1"/>
      <p:bldP spid="640006" grpId="0" animBg="1"/>
      <p:bldP spid="640007" grpId="0"/>
      <p:bldP spid="640008" grpId="0"/>
      <p:bldP spid="640009" grpId="0" animBg="1"/>
      <p:bldP spid="640010" grpId="0"/>
      <p:bldP spid="640011" grpId="0" animBg="1"/>
      <p:bldP spid="640012" grpId="0"/>
      <p:bldP spid="640013" grpId="0" animBg="1"/>
      <p:bldP spid="640014" grpId="0"/>
      <p:bldP spid="640015" grpId="0" animBg="1"/>
      <p:bldP spid="6400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Sequence – Solution with a Queue</a:t>
            </a:r>
            <a:endParaRPr lang="en-US" sz="3600" noProof="1"/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721929" y="1381327"/>
            <a:ext cx="7921625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3, p = 16;</a:t>
            </a:r>
          </a:p>
          <a:p>
            <a:pPr eaLnBrk="0" hangingPunct="0">
              <a:spcBef>
                <a:spcPct val="5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queue.Enqueue(n);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(queue.Count &gt;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current = queue.Dequeue();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(current == 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Console.WriteLine("Index = {0}", index);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queue.Enqueue(current+1);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queue.Enqueue(2*current);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154074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Sequence N, N+1, 2*N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A0079F-DD8E-47DD-8390-BDD241074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34211" name="Rectangle 3"/>
          <p:cNvSpPr>
            <a:spLocks noChangeArrowheads="1"/>
          </p:cNvSpPr>
          <p:nvPr/>
        </p:nvSpPr>
        <p:spPr bwMode="auto">
          <a:xfrm>
            <a:off x="2642682" y="5340950"/>
            <a:ext cx="6882318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29195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List</a:t>
            </a:r>
            <a:endParaRPr lang="bg-BG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Implemented by an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Provides direct access by index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Has fixed capacity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Insertion, deletion and resizing are slow operations</a:t>
            </a:r>
            <a:endParaRPr lang="bg-BG" dirty="0"/>
          </a:p>
        </p:txBody>
      </p:sp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3200400" y="5065246"/>
            <a:ext cx="457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</a:p>
        </p:txBody>
      </p:sp>
      <p:graphicFrame>
        <p:nvGraphicFramePr>
          <p:cNvPr id="33" name="Group 134"/>
          <p:cNvGraphicFramePr>
            <a:graphicFrameLocks/>
          </p:cNvGraphicFramePr>
          <p:nvPr/>
        </p:nvGraphicFramePr>
        <p:xfrm>
          <a:off x="3730116" y="5101216"/>
          <a:ext cx="4702632" cy="496824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856560" y="4648200"/>
            <a:ext cx="44614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0   1   2   3   4   5   6   7</a:t>
            </a:r>
          </a:p>
        </p:txBody>
      </p:sp>
    </p:spTree>
    <p:extLst>
      <p:ext uri="{BB962C8B-B14F-4D97-AF65-F5344CB8AC3E}">
        <p14:creationId xmlns:p14="http://schemas.microsoft.com/office/powerpoint/2010/main" val="61933842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/>
              <a:t>,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dirty="0"/>
              <a:t>,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IList</a:t>
            </a:r>
            <a:r>
              <a:rPr lang="en-US" dirty="0"/>
              <a:t>, …</a:t>
            </a:r>
            <a:endParaRPr lang="bg-BG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19" y="2743200"/>
            <a:ext cx="4234562" cy="3488798"/>
          </a:xfrm>
          <a:prstGeom prst="roundRect">
            <a:avLst>
              <a:gd name="adj" fmla="val 1260"/>
            </a:avLst>
          </a:prstGeom>
          <a:noFill/>
          <a:ln>
            <a:noFill/>
          </a:ln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674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in .NET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GetEnumerator()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Current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MoveNext()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dirty="0"/>
              <a:t>Inherits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IEnumerable&lt;T&gt;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Add(…)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Remove(…)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Contains(…)</a:t>
            </a:r>
          </a:p>
          <a:p>
            <a:pPr>
              <a:spcBef>
                <a:spcPts val="1200"/>
              </a:spcBef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IList&lt;T&gt;</a:t>
            </a:r>
          </a:p>
          <a:p>
            <a:pPr lvl="1"/>
            <a:r>
              <a:rPr lang="en-US" dirty="0"/>
              <a:t>Inherits from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ICollection&lt;T&gt;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dirty="0"/>
              <a:t> / indexer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Insert(…)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RemoveAt(…)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70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Interfaces Hierarchy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31998"/>
            <a:ext cx="6248400" cy="5147974"/>
          </a:xfrm>
          <a:prstGeom prst="roundRect">
            <a:avLst>
              <a:gd name="adj" fmla="val 11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3321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55387"/>
            <a:ext cx="9385200" cy="46163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basic linear data structures in the computer programming are: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List (static, linked)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Implemented by the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000" dirty="0"/>
              <a:t>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000" dirty="0"/>
              <a:t> classes in .NET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Stack (static, linked)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Implemented by the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000" dirty="0"/>
              <a:t> class in .NET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Queue (static, linked)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Implemented by the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Queue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US" sz="2000" dirty="0"/>
              <a:t> class in .NET</a:t>
            </a:r>
          </a:p>
        </p:txBody>
      </p:sp>
    </p:spTree>
    <p:extLst>
      <p:ext uri="{BB962C8B-B14F-4D97-AF65-F5344CB8AC3E}">
        <p14:creationId xmlns:p14="http://schemas.microsoft.com/office/powerpoint/2010/main" val="209852340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9999" y="1517515"/>
            <a:ext cx="10021013" cy="4935166"/>
          </a:xfrm>
        </p:spPr>
        <p:txBody>
          <a:bodyPr/>
          <a:lstStyle/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400" dirty="0"/>
              <a:t>Write a program that reads from the console a sequence of positive integer numbers. The sequence ends when empty line is entered. Calculate and print the sum and average of the elements of the sequence. Keep the sequence in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400" dirty="0"/>
              <a:t>.</a:t>
            </a:r>
            <a:endParaRPr lang="bg-BG" sz="24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endParaRPr lang="en-US" sz="24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400" dirty="0"/>
              <a:t>Write a program that reads N integers from the console and reverses them using a stack. Use the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Stack&lt;int&gt;</a:t>
            </a:r>
            <a:r>
              <a:rPr lang="en-US" sz="2400" dirty="0"/>
              <a:t> class.</a:t>
            </a:r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endParaRPr lang="bg-BG" sz="2400" dirty="0"/>
          </a:p>
          <a:p>
            <a:pPr marL="452438" indent="-452438">
              <a:lnSpc>
                <a:spcPts val="3600"/>
              </a:lnSpc>
              <a:buFontTx/>
              <a:buAutoNum type="arabicPeriod"/>
              <a:tabLst/>
            </a:pPr>
            <a:r>
              <a:rPr lang="en-US" sz="2400" dirty="0"/>
              <a:t>Write a program that reads a sequence of integers (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400" dirty="0"/>
              <a:t>) ending with an empty line and sorts them in an increasing order.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86439843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74843"/>
            <a:ext cx="9385200" cy="5194570"/>
          </a:xfrm>
        </p:spPr>
        <p:txBody>
          <a:bodyPr/>
          <a:lstStyle/>
          <a:p>
            <a:pPr marL="452438" indent="-452438">
              <a:buFontTx/>
              <a:buAutoNum type="arabicPeriod" startAt="4"/>
              <a:tabLst/>
            </a:pPr>
            <a:r>
              <a:rPr lang="en-US" sz="2400" dirty="0"/>
              <a:t>Write a method that finds the longest subsequence of equal numbers in given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400" dirty="0"/>
              <a:t> and returns the result as new </a:t>
            </a:r>
            <a:r>
              <a:rPr lang="en-US" sz="2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sz="2400" dirty="0"/>
              <a:t>. Write a program to test whether the method works correctly.</a:t>
            </a:r>
            <a:endParaRPr lang="bg-BG" sz="2400" dirty="0"/>
          </a:p>
          <a:p>
            <a:pPr marL="452438" indent="-452438">
              <a:buFontTx/>
              <a:buAutoNum type="arabicPeriod" startAt="4"/>
              <a:tabLst/>
            </a:pPr>
            <a:endParaRPr lang="en-US" sz="2400" dirty="0"/>
          </a:p>
          <a:p>
            <a:pPr marL="452438" indent="-452438">
              <a:buFont typeface="+mj-lt"/>
              <a:buAutoNum type="arabicPeriod" startAt="5"/>
              <a:tabLst/>
            </a:pPr>
            <a:r>
              <a:rPr lang="en-US" sz="2400" dirty="0"/>
              <a:t>Write a program that removes from given sequence all negative numbers.</a:t>
            </a:r>
            <a:endParaRPr lang="bg-BG" sz="2400" dirty="0"/>
          </a:p>
          <a:p>
            <a:pPr marL="452438" indent="-452438">
              <a:buFont typeface="+mj-lt"/>
              <a:buAutoNum type="arabicPeriod" startAt="5"/>
              <a:tabLst/>
            </a:pPr>
            <a:endParaRPr lang="en-US" sz="2400" dirty="0"/>
          </a:p>
          <a:p>
            <a:pPr marL="452438" indent="-452438">
              <a:buFontTx/>
              <a:buAutoNum type="arabicPeriod" startAt="5"/>
              <a:tabLst/>
            </a:pPr>
            <a:r>
              <a:rPr lang="en-US" sz="2400" dirty="0"/>
              <a:t>Write a program that removes from given sequence all numbers that occur odd number of times. Example:</a:t>
            </a:r>
          </a:p>
          <a:p>
            <a:pPr marL="1292225" lvl="1" indent="-571500">
              <a:buNone/>
            </a:pPr>
            <a:r>
              <a:rPr lang="en-US" sz="2400" dirty="0"/>
              <a:t>{4, 2, 2, 5, 2, 3, 2, 3, 1, 5, 2} </a:t>
            </a:r>
            <a:r>
              <a:rPr lang="en-US" sz="2400" dirty="0">
                <a:sym typeface="Wingdings" pitchFamily="2" charset="2"/>
              </a:rPr>
              <a:t> {5, 3, 3, 5}</a:t>
            </a:r>
          </a:p>
        </p:txBody>
      </p:sp>
    </p:spTree>
    <p:extLst>
      <p:ext uri="{BB962C8B-B14F-4D97-AF65-F5344CB8AC3E}">
        <p14:creationId xmlns:p14="http://schemas.microsoft.com/office/powerpoint/2010/main" val="348789907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342417"/>
            <a:ext cx="9385200" cy="5252936"/>
          </a:xfrm>
        </p:spPr>
        <p:txBody>
          <a:bodyPr/>
          <a:lstStyle/>
          <a:p>
            <a:pPr marL="452438" indent="-452438">
              <a:lnSpc>
                <a:spcPts val="3600"/>
              </a:lnSpc>
              <a:spcBef>
                <a:spcPts val="0"/>
              </a:spcBef>
              <a:buFont typeface="+mj-lt"/>
              <a:buAutoNum type="arabicPeriod" startAt="7"/>
              <a:tabLst>
                <a:tab pos="271463" algn="l"/>
              </a:tabLst>
            </a:pPr>
            <a:r>
              <a:rPr lang="en-US" sz="2400" dirty="0"/>
              <a:t>Write a program that finds in given array of integers (all belonging to the range [0..1000]) how many times each of them occurs.</a:t>
            </a:r>
          </a:p>
          <a:p>
            <a:pPr marL="1379538" lvl="1" indent="-661988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400" dirty="0"/>
              <a:t>Example: array = {3, 4, 4, 2, 3, 3, 4, 3, 2}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000" dirty="0"/>
              <a:t>2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2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000" dirty="0"/>
              <a:t>3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4 times</a:t>
            </a:r>
          </a:p>
          <a:p>
            <a:pPr marL="1671638" lvl="2" indent="-661988"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000" dirty="0"/>
              <a:t>4 </a:t>
            </a:r>
            <a:r>
              <a:rPr lang="en-US" sz="2000" dirty="0">
                <a:sym typeface="Wingdings" pitchFamily="2" charset="2"/>
              </a:rPr>
              <a:t> 3 times</a:t>
            </a:r>
          </a:p>
        </p:txBody>
      </p:sp>
    </p:spTree>
    <p:extLst>
      <p:ext uri="{BB962C8B-B14F-4D97-AF65-F5344CB8AC3E}">
        <p14:creationId xmlns:p14="http://schemas.microsoft.com/office/powerpoint/2010/main" val="3723100705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614791"/>
            <a:ext cx="9385200" cy="4642320"/>
          </a:xfrm>
        </p:spPr>
        <p:txBody>
          <a:bodyPr/>
          <a:lstStyle/>
          <a:p>
            <a:pPr marL="0" indent="0">
              <a:buNone/>
              <a:tabLst/>
            </a:pPr>
            <a:r>
              <a:rPr lang="bg-BG" sz="2000" dirty="0"/>
              <a:t>8. </a:t>
            </a:r>
            <a:r>
              <a:rPr lang="en-US" sz="2000" dirty="0"/>
              <a:t>Implement the data structure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linked list</a:t>
            </a:r>
            <a:r>
              <a:rPr lang="en-US" sz="2000" dirty="0"/>
              <a:t>. Define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000" dirty="0"/>
              <a:t> that has two fields: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dirty="0"/>
              <a:t> (of type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000" dirty="0"/>
              <a:t>)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NextItem</a:t>
            </a:r>
            <a:r>
              <a:rPr lang="en-US" sz="2000" dirty="0"/>
              <a:t> (of type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000" dirty="0"/>
              <a:t>). Define additionally a class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2000" dirty="0"/>
              <a:t> with a single field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FirstElement</a:t>
            </a:r>
            <a:r>
              <a:rPr lang="en-US" sz="2000" dirty="0"/>
              <a:t> (of type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ListItem&lt;T&gt;</a:t>
            </a:r>
            <a:r>
              <a:rPr lang="en-US" sz="2000" dirty="0"/>
              <a:t>).</a:t>
            </a:r>
          </a:p>
          <a:p>
            <a:pPr marL="452438" indent="-452438">
              <a:buFontTx/>
              <a:buAutoNum type="arabicPeriod" startAt="11"/>
              <a:tabLst/>
            </a:pPr>
            <a:endParaRPr lang="bg-BG" sz="2000" dirty="0"/>
          </a:p>
          <a:p>
            <a:pPr marL="0" indent="0">
              <a:buNone/>
              <a:tabLst/>
            </a:pPr>
            <a:r>
              <a:rPr lang="bg-BG" sz="2000" dirty="0"/>
              <a:t>9. </a:t>
            </a:r>
            <a:r>
              <a:rPr lang="en-US" sz="2000" dirty="0"/>
              <a:t>Implement the ADT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stack</a:t>
            </a:r>
            <a:r>
              <a:rPr lang="en-US" sz="2000" dirty="0"/>
              <a:t> as auto-resizable array. Resize the capacity on demand (when no space is available to add / insert a new element).</a:t>
            </a:r>
          </a:p>
          <a:p>
            <a:pPr marL="452438" indent="-452438">
              <a:buFontTx/>
              <a:buAutoNum type="arabicPeriod" startAt="11"/>
              <a:tabLst/>
            </a:pPr>
            <a:endParaRPr lang="bg-BG" sz="2000" dirty="0"/>
          </a:p>
          <a:p>
            <a:pPr marL="0" indent="0">
              <a:buNone/>
              <a:tabLst/>
            </a:pPr>
            <a:r>
              <a:rPr lang="bg-BG" sz="2000"/>
              <a:t>10. </a:t>
            </a:r>
            <a:r>
              <a:rPr lang="en-US" sz="2000"/>
              <a:t>Implement </a:t>
            </a:r>
            <a:r>
              <a:rPr lang="en-US" sz="2000" dirty="0"/>
              <a:t>the ADT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queue</a:t>
            </a:r>
            <a:r>
              <a:rPr lang="en-US" sz="2000" dirty="0"/>
              <a:t> as dynamic linked list. Use generics (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LinkedQueue&lt;T&gt;</a:t>
            </a:r>
            <a:r>
              <a:rPr lang="en-US" sz="2000" dirty="0"/>
              <a:t>) to allow storing different data types in the queue.</a:t>
            </a:r>
          </a:p>
        </p:txBody>
      </p:sp>
    </p:spTree>
    <p:extLst>
      <p:ext uri="{BB962C8B-B14F-4D97-AF65-F5344CB8AC3E}">
        <p14:creationId xmlns:p14="http://schemas.microsoft.com/office/powerpoint/2010/main" val="16823022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bg-BG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000" y="1452664"/>
            <a:ext cx="9385200" cy="45191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Dynamic </a:t>
            </a:r>
            <a:r>
              <a:rPr lang="en-US" dirty="0">
                <a:cs typeface="Times New Roman" pitchFamily="18" charset="0"/>
              </a:rPr>
              <a:t>(pointer-based) implementation</a:t>
            </a:r>
          </a:p>
          <a:p>
            <a:pPr>
              <a:lnSpc>
                <a:spcPct val="100000"/>
              </a:lnSpc>
            </a:pP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Different forms</a:t>
            </a:r>
          </a:p>
          <a:p>
            <a:pPr lvl="1">
              <a:lnSpc>
                <a:spcPct val="100000"/>
              </a:lnSpc>
            </a:pPr>
            <a:r>
              <a:rPr kumimoji="0" lang="en-US" dirty="0"/>
              <a:t>Singly-linked and doubly-linked</a:t>
            </a: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  <a:sym typeface="Symbol" pitchFamily="18" charset="2"/>
              </a:rPr>
              <a:t>Sorted and unsorted</a:t>
            </a:r>
          </a:p>
          <a:p>
            <a:pPr lvl="1">
              <a:lnSpc>
                <a:spcPct val="100000"/>
              </a:lnSpc>
            </a:pPr>
            <a:endParaRPr lang="en-US" dirty="0"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Singly-linked list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Times New Roman" pitchFamily="18" charset="0"/>
              </a:rPr>
              <a:t>item</a:t>
            </a:r>
            <a:r>
              <a:rPr lang="en-US" dirty="0">
                <a:cs typeface="Times New Roman" pitchFamily="18" charset="0"/>
              </a:rPr>
              <a:t> has 2 fields: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6227" name="Line 19"/>
          <p:cNvSpPr>
            <a:spLocks noChangeShapeType="1"/>
          </p:cNvSpPr>
          <p:nvPr/>
        </p:nvSpPr>
        <p:spPr bwMode="auto">
          <a:xfrm flipV="1">
            <a:off x="2339265" y="5486400"/>
            <a:ext cx="685800" cy="3810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27" name="Group 134"/>
          <p:cNvGraphicFramePr>
            <a:graphicFrameLocks/>
          </p:cNvGraphicFramePr>
          <p:nvPr/>
        </p:nvGraphicFramePr>
        <p:xfrm>
          <a:off x="30652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4"/>
          <p:cNvGraphicFramePr>
            <a:graphicFrameLocks/>
          </p:cNvGraphicFramePr>
          <p:nvPr/>
        </p:nvGraphicFramePr>
        <p:xfrm>
          <a:off x="48178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846058" y="5805564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 flipV="1">
            <a:off x="3985467" y="5691189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" name="Group 134"/>
          <p:cNvGraphicFramePr>
            <a:graphicFrameLocks/>
          </p:cNvGraphicFramePr>
          <p:nvPr/>
        </p:nvGraphicFramePr>
        <p:xfrm>
          <a:off x="6564648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Line 16"/>
          <p:cNvSpPr>
            <a:spLocks noChangeShapeType="1"/>
          </p:cNvSpPr>
          <p:nvPr/>
        </p:nvSpPr>
        <p:spPr bwMode="auto">
          <a:xfrm flipV="1">
            <a:off x="5732258" y="5691189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graphicFrame>
        <p:nvGraphicFramePr>
          <p:cNvPr id="32" name="Group 134"/>
          <p:cNvGraphicFramePr>
            <a:graphicFrameLocks/>
          </p:cNvGraphicFramePr>
          <p:nvPr/>
        </p:nvGraphicFramePr>
        <p:xfrm>
          <a:off x="8323057" y="5181600"/>
          <a:ext cx="990600" cy="1143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7490667" y="5691189"/>
            <a:ext cx="814387" cy="333375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9466058" y="5065208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6228" name="Line 20"/>
          <p:cNvSpPr>
            <a:spLocks noChangeShapeType="1"/>
          </p:cNvSpPr>
          <p:nvPr/>
        </p:nvSpPr>
        <p:spPr bwMode="auto">
          <a:xfrm flipV="1">
            <a:off x="9237457" y="5562600"/>
            <a:ext cx="609600" cy="45720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530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(2)</a:t>
            </a:r>
            <a:endParaRPr lang="bg-BG" dirty="0"/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30000" y="1582366"/>
            <a:ext cx="9385200" cy="4389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Doubly-linked List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cs typeface="Times New Roman" pitchFamily="18" charset="0"/>
              </a:rPr>
              <a:t>Each item has 3 fields: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dirty="0">
                <a:cs typeface="Times New Roman" pitchFamily="18" charset="0"/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</a:t>
            </a:r>
            <a:r>
              <a:rPr lang="en-US" dirty="0">
                <a:cs typeface="Times New Roman" pitchFamily="18" charset="0"/>
              </a:rPr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prev</a:t>
            </a:r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>
            <a:off x="2534696" y="3200400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3" name="Group 134"/>
          <p:cNvGraphicFramePr>
            <a:graphicFrameLocks/>
          </p:cNvGraphicFramePr>
          <p:nvPr/>
        </p:nvGraphicFramePr>
        <p:xfrm>
          <a:off x="2248648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Rectangle 44"/>
          <p:cNvSpPr/>
          <p:nvPr/>
        </p:nvSpPr>
        <p:spPr>
          <a:xfrm>
            <a:off x="2057401" y="267718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 flipV="1">
            <a:off x="3229200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131114" y="4333352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3" name="Group 134"/>
          <p:cNvGraphicFramePr>
            <a:graphicFrameLocks/>
          </p:cNvGraphicFramePr>
          <p:nvPr/>
        </p:nvGraphicFramePr>
        <p:xfrm>
          <a:off x="4011296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3381600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Line 19"/>
          <p:cNvSpPr>
            <a:spLocks noChangeShapeType="1"/>
          </p:cNvSpPr>
          <p:nvPr/>
        </p:nvSpPr>
        <p:spPr bwMode="auto">
          <a:xfrm flipH="1">
            <a:off x="2534696" y="5374192"/>
            <a:ext cx="268792" cy="493208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058746" y="58674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Line 16"/>
          <p:cNvSpPr>
            <a:spLocks noChangeShapeType="1"/>
          </p:cNvSpPr>
          <p:nvPr/>
        </p:nvSpPr>
        <p:spPr bwMode="auto">
          <a:xfrm flipV="1">
            <a:off x="4991848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4" name="Group 134"/>
          <p:cNvGraphicFramePr>
            <a:graphicFrameLocks/>
          </p:cNvGraphicFramePr>
          <p:nvPr/>
        </p:nvGraphicFramePr>
        <p:xfrm>
          <a:off x="5773944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Line 16"/>
          <p:cNvSpPr>
            <a:spLocks noChangeShapeType="1"/>
          </p:cNvSpPr>
          <p:nvPr/>
        </p:nvSpPr>
        <p:spPr bwMode="auto">
          <a:xfrm flipH="1" flipV="1">
            <a:off x="5144248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V="1">
            <a:off x="6754496" y="4602142"/>
            <a:ext cx="743249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7" name="Group 134"/>
          <p:cNvGraphicFramePr>
            <a:graphicFrameLocks/>
          </p:cNvGraphicFramePr>
          <p:nvPr/>
        </p:nvGraphicFramePr>
        <p:xfrm>
          <a:off x="7536592" y="3733800"/>
          <a:ext cx="1084057" cy="1714500"/>
        </p:xfrm>
        <a:graphic>
          <a:graphicData uri="http://schemas.openxmlformats.org/drawingml/2006/table">
            <a:tbl>
              <a:tblPr/>
              <a:tblGrid>
                <a:gridCol w="108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next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prev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Line 16"/>
          <p:cNvSpPr>
            <a:spLocks noChangeShapeType="1"/>
          </p:cNvSpPr>
          <p:nvPr/>
        </p:nvSpPr>
        <p:spPr bwMode="auto">
          <a:xfrm flipH="1" flipV="1">
            <a:off x="6906896" y="5181600"/>
            <a:ext cx="743249" cy="1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Line 16"/>
          <p:cNvSpPr>
            <a:spLocks noChangeShapeType="1"/>
          </p:cNvSpPr>
          <p:nvPr/>
        </p:nvSpPr>
        <p:spPr bwMode="auto">
          <a:xfrm flipV="1">
            <a:off x="8527192" y="4602144"/>
            <a:ext cx="636905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H="1">
            <a:off x="8088593" y="3200400"/>
            <a:ext cx="237303" cy="497392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>
            <a:outerShdw blurRad="50800" dist="25400" dir="5400000" algn="ctr" rotWithShape="0">
              <a:schemeClr val="bg1">
                <a:lumMod val="95000"/>
                <a:lumOff val="5000"/>
              </a:schemeClr>
            </a:outerShdw>
          </a:effectLst>
        </p:spPr>
        <p:txBody>
          <a:bodyPr/>
          <a:lstStyle/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848601" y="2667000"/>
            <a:ext cx="973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tail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735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dirty="0"/>
              <a:t> </a:t>
            </a:r>
            <a:r>
              <a:rPr lang="en-US" dirty="0"/>
              <a:t>Class</a:t>
            </a:r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833E13-BA81-4012-8971-58EB4A384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38546" y="2610764"/>
            <a:ext cx="5324454" cy="43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Auto-Resizable Indexed Lists</a:t>
            </a:r>
            <a:endParaRPr lang="bg-BG" sz="28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72216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 Class</a:t>
            </a:r>
            <a:endParaRPr lang="en-US" noProof="1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Implements the abstract data structure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 using an array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elements are of the same type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dirty="0"/>
              <a:t> can be any type,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List&lt;int&gt;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List&lt;DateTime&gt;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Size is dynamically increased as needed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Basic functionality: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 – returns the number of elements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Add(T)</a:t>
            </a:r>
            <a:r>
              <a:rPr lang="en-US" dirty="0"/>
              <a:t> – appends given element at the end</a:t>
            </a:r>
          </a:p>
        </p:txBody>
      </p:sp>
    </p:spTree>
    <p:extLst>
      <p:ext uri="{BB962C8B-B14F-4D97-AF65-F5344CB8AC3E}">
        <p14:creationId xmlns:p14="http://schemas.microsoft.com/office/powerpoint/2010/main" val="25505730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3787</Words>
  <Application>Microsoft Office PowerPoint</Application>
  <PresentationFormat>Widescreen</PresentationFormat>
  <Paragraphs>561</Paragraphs>
  <Slides>57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Montserrat</vt:lpstr>
      <vt:lpstr>Courier New</vt:lpstr>
      <vt:lpstr>Lato</vt:lpstr>
      <vt:lpstr>Corbel</vt:lpstr>
      <vt:lpstr>Arial</vt:lpstr>
      <vt:lpstr>Wingdings 2</vt:lpstr>
      <vt:lpstr>Calibri</vt:lpstr>
      <vt:lpstr>Consolas</vt:lpstr>
      <vt:lpstr>Focus</vt:lpstr>
      <vt:lpstr>Linear Data Structures</vt:lpstr>
      <vt:lpstr>Table of Contents</vt:lpstr>
      <vt:lpstr>Lists</vt:lpstr>
      <vt:lpstr>The List ADT</vt:lpstr>
      <vt:lpstr>Static List</vt:lpstr>
      <vt:lpstr>Linked List</vt:lpstr>
      <vt:lpstr>Linked List (2)</vt:lpstr>
      <vt:lpstr>The List&lt;T&gt; Class</vt:lpstr>
      <vt:lpstr>The List&lt;T&gt; Class</vt:lpstr>
      <vt:lpstr>List&lt;T&gt; – Simple Example</vt:lpstr>
      <vt:lpstr>List&lt;T&gt; – Simple Example</vt:lpstr>
      <vt:lpstr>List&lt;T&gt; – Functionality</vt:lpstr>
      <vt:lpstr>List&lt;T&gt; – Functionality (2)</vt:lpstr>
      <vt:lpstr>List&lt;T&gt;: How It Works?</vt:lpstr>
      <vt:lpstr>Primes in an Interval – Example</vt:lpstr>
      <vt:lpstr>Primes in an Interval</vt:lpstr>
      <vt:lpstr>Union and Intersection – Example</vt:lpstr>
      <vt:lpstr>Union and Intersection</vt:lpstr>
      <vt:lpstr>The LinkedList&lt;T&gt; Class</vt:lpstr>
      <vt:lpstr>The LinkedList&lt;T&gt; Class</vt:lpstr>
      <vt:lpstr>LinkedList&lt;T&gt; – Example</vt:lpstr>
      <vt:lpstr>LinkedList&lt;T&gt;</vt:lpstr>
      <vt:lpstr>Sorting Lists</vt:lpstr>
      <vt:lpstr>Sorting Lists</vt:lpstr>
      <vt:lpstr>Sorting Lists</vt:lpstr>
      <vt:lpstr>Stacks</vt:lpstr>
      <vt:lpstr>The Stack ADT</vt:lpstr>
      <vt:lpstr>Static Stack</vt:lpstr>
      <vt:lpstr>Linked Stack</vt:lpstr>
      <vt:lpstr>The Stack&lt;T&gt; Class</vt:lpstr>
      <vt:lpstr>The Stack&lt;T&gt; Class</vt:lpstr>
      <vt:lpstr>The Stack&lt;T&gt; Class (2)</vt:lpstr>
      <vt:lpstr>Stack&lt;T&gt; – Example</vt:lpstr>
      <vt:lpstr>Stack&lt;T&gt;</vt:lpstr>
      <vt:lpstr>Matching Brackets – Example</vt:lpstr>
      <vt:lpstr>Matching Brackets – Solution</vt:lpstr>
      <vt:lpstr>Matching Brackets</vt:lpstr>
      <vt:lpstr>Queues</vt:lpstr>
      <vt:lpstr>The Queue ADT</vt:lpstr>
      <vt:lpstr>Static Queue</vt:lpstr>
      <vt:lpstr>Linked Queue</vt:lpstr>
      <vt:lpstr>The Queue&lt;T&gt; Class</vt:lpstr>
      <vt:lpstr>The Queue&lt;T&gt; Class</vt:lpstr>
      <vt:lpstr>The Queue&lt;T&gt; Class (2)</vt:lpstr>
      <vt:lpstr>Queue&lt;T&gt; – Example</vt:lpstr>
      <vt:lpstr>The Queue&lt;T&gt; Class</vt:lpstr>
      <vt:lpstr>Sequence N, N+1, 2*N</vt:lpstr>
      <vt:lpstr>Sequence – Solution with a Queue</vt:lpstr>
      <vt:lpstr>Sequence N, N+1, 2*N</vt:lpstr>
      <vt:lpstr>List Interfaces in .NET</vt:lpstr>
      <vt:lpstr>List Interfaces in .NET</vt:lpstr>
      <vt:lpstr>List Interfaces Hierarchy</vt:lpstr>
      <vt:lpstr>Summary</vt:lpstr>
      <vt:lpstr>Exercises</vt:lpstr>
      <vt:lpstr>Exercises (2)</vt:lpstr>
      <vt:lpstr>Exercises (3)</vt:lpstr>
      <vt:lpstr>Exercises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</dc:title>
  <cp:lastModifiedBy>Pravoslav Milenkov</cp:lastModifiedBy>
  <cp:revision>60</cp:revision>
  <dcterms:modified xsi:type="dcterms:W3CDTF">2022-02-09T15:05:50Z</dcterms:modified>
</cp:coreProperties>
</file>