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2"/>
  </p:notesMasterIdLst>
  <p:sldIdLst>
    <p:sldId id="568" r:id="rId2"/>
    <p:sldId id="711" r:id="rId3"/>
    <p:sldId id="816" r:id="rId4"/>
    <p:sldId id="813" r:id="rId5"/>
    <p:sldId id="819" r:id="rId6"/>
    <p:sldId id="820" r:id="rId7"/>
    <p:sldId id="828" r:id="rId8"/>
    <p:sldId id="829" r:id="rId9"/>
    <p:sldId id="836" r:id="rId10"/>
    <p:sldId id="821" r:id="rId11"/>
    <p:sldId id="822" r:id="rId12"/>
    <p:sldId id="823" r:id="rId13"/>
    <p:sldId id="824" r:id="rId14"/>
    <p:sldId id="826" r:id="rId15"/>
    <p:sldId id="825" r:id="rId16"/>
    <p:sldId id="837" r:id="rId17"/>
    <p:sldId id="831" r:id="rId18"/>
    <p:sldId id="838" r:id="rId19"/>
    <p:sldId id="817" r:id="rId20"/>
    <p:sldId id="814" r:id="rId21"/>
    <p:sldId id="832" r:id="rId22"/>
    <p:sldId id="833" r:id="rId23"/>
    <p:sldId id="839" r:id="rId24"/>
    <p:sldId id="840" r:id="rId25"/>
    <p:sldId id="834" r:id="rId26"/>
    <p:sldId id="841" r:id="rId27"/>
    <p:sldId id="818" r:id="rId28"/>
    <p:sldId id="815" r:id="rId29"/>
    <p:sldId id="843" r:id="rId30"/>
    <p:sldId id="812" r:id="rId31"/>
  </p:sldIdLst>
  <p:sldSz cx="12192000" cy="6858000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Cambria" panose="02040503050406030204" pitchFamily="18" charset="0"/>
      <p:regular r:id="rId37"/>
      <p:bold r:id="rId38"/>
      <p:italic r:id="rId39"/>
      <p:boldItalic r:id="rId40"/>
    </p:embeddedFont>
    <p:embeddedFont>
      <p:font typeface="Consolas" panose="020B0609020204030204" pitchFamily="49" charset="0"/>
      <p:regular r:id="rId41"/>
      <p:bold r:id="rId42"/>
      <p:italic r:id="rId43"/>
      <p:boldItalic r:id="rId44"/>
    </p:embeddedFont>
    <p:embeddedFont>
      <p:font typeface="Corbel" panose="020B0503020204020204" pitchFamily="34" charset="0"/>
      <p:regular r:id="rId45"/>
      <p:bold r:id="rId46"/>
      <p:italic r:id="rId47"/>
      <p:boldItalic r:id="rId48"/>
    </p:embeddedFont>
    <p:embeddedFont>
      <p:font typeface="Lato" panose="020F0502020204030203" pitchFamily="34" charset="0"/>
      <p:regular r:id="rId49"/>
      <p:bold r:id="rId50"/>
      <p:italic r:id="rId51"/>
      <p:boldItalic r:id="rId52"/>
    </p:embeddedFont>
    <p:embeddedFont>
      <p:font typeface="Montserrat" panose="00000500000000000000" pitchFamily="2" charset="-52"/>
      <p:regular r:id="rId53"/>
      <p:bold r:id="rId54"/>
      <p:italic r:id="rId55"/>
      <p:boldItalic r:id="rId56"/>
    </p:embeddedFont>
    <p:embeddedFont>
      <p:font typeface="Wingdings 2" panose="05020102010507070707" pitchFamily="18" charset="2"/>
      <p:regular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FEB37BEC-0022-4116-A0F2-E181F9251EE9}">
          <p14:sldIdLst>
            <p14:sldId id="568"/>
          </p14:sldIdLst>
        </p14:section>
        <p14:section name="Title and Content" id="{F0578A4B-B5C8-4AF0-97DB-2598DA6B9C6D}">
          <p14:sldIdLst>
            <p14:sldId id="711"/>
          </p14:sldIdLst>
        </p14:section>
        <p14:section name="Sorting" id="{DF45FF64-DB7C-405E-A7CB-71847B8D4EF6}">
          <p14:sldIdLst>
            <p14:sldId id="816"/>
            <p14:sldId id="813"/>
            <p14:sldId id="819"/>
            <p14:sldId id="820"/>
            <p14:sldId id="828"/>
            <p14:sldId id="829"/>
            <p14:sldId id="836"/>
            <p14:sldId id="821"/>
            <p14:sldId id="822"/>
            <p14:sldId id="823"/>
            <p14:sldId id="824"/>
            <p14:sldId id="826"/>
            <p14:sldId id="825"/>
            <p14:sldId id="837"/>
            <p14:sldId id="831"/>
            <p14:sldId id="838"/>
          </p14:sldIdLst>
        </p14:section>
        <p14:section name="Searching" id="{53A7F148-F609-4AE0-BF79-B927B72BEEBE}">
          <p14:sldIdLst>
            <p14:sldId id="817"/>
            <p14:sldId id="814"/>
            <p14:sldId id="832"/>
            <p14:sldId id="833"/>
            <p14:sldId id="839"/>
            <p14:sldId id="840"/>
            <p14:sldId id="834"/>
            <p14:sldId id="841"/>
          </p14:sldIdLst>
        </p14:section>
        <p14:section name="Shuffling" id="{3207C354-DBDF-45E3-BA9F-5B2AC3C0110B}">
          <p14:sldIdLst>
            <p14:sldId id="818"/>
            <p14:sldId id="815"/>
            <p14:sldId id="843"/>
          </p14:sldIdLst>
        </p14:section>
        <p14:section name="Questions" id="{8D72C05E-39A0-4D2C-9043-EFF11327E274}">
          <p14:sldIdLst>
            <p14:sldId id="81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0" Type="http://schemas.openxmlformats.org/officeDocument/2006/relationships/font" Target="fonts/font18.fntdata"/><Relationship Id="rId55" Type="http://schemas.openxmlformats.org/officeDocument/2006/relationships/font" Target="fonts/font2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9.fntdata"/><Relationship Id="rId54" Type="http://schemas.openxmlformats.org/officeDocument/2006/relationships/font" Target="fonts/font2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3" Type="http://schemas.openxmlformats.org/officeDocument/2006/relationships/font" Target="fonts/font21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font" Target="fonts/font17.fntdata"/><Relationship Id="rId57" Type="http://schemas.openxmlformats.org/officeDocument/2006/relationships/font" Target="fonts/font25.fntdata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52" Type="http://schemas.openxmlformats.org/officeDocument/2006/relationships/font" Target="fonts/font20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font" Target="fonts/font16.fntdata"/><Relationship Id="rId56" Type="http://schemas.openxmlformats.org/officeDocument/2006/relationships/font" Target="fonts/font24.fntdata"/><Relationship Id="rId8" Type="http://schemas.openxmlformats.org/officeDocument/2006/relationships/slide" Target="slides/slide7.xml"/><Relationship Id="rId51" Type="http://schemas.openxmlformats.org/officeDocument/2006/relationships/font" Target="fonts/font1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949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1524000"/>
            <a:ext cx="109728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240880"/>
            <a:ext cx="109728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556000" y="4114800"/>
            <a:ext cx="83312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689600" y="4572000"/>
            <a:ext cx="58928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9599" y="5496290"/>
            <a:ext cx="5320684" cy="600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9599" y="5801090"/>
            <a:ext cx="5320684" cy="56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/>
              <a:t>http://academy.telerik.com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9599" y="5121650"/>
            <a:ext cx="5320684" cy="670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</a:p>
        </p:txBody>
      </p:sp>
    </p:spTree>
    <p:extLst>
      <p:ext uri="{BB962C8B-B14F-4D97-AF65-F5344CB8AC3E}">
        <p14:creationId xmlns:p14="http://schemas.microsoft.com/office/powerpoint/2010/main" val="2112200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1524000"/>
            <a:ext cx="109728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240880"/>
            <a:ext cx="109728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556000" y="4114800"/>
            <a:ext cx="83312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92667" y="4572000"/>
            <a:ext cx="4470400" cy="741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5833646"/>
            <a:ext cx="4470400" cy="56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6138447"/>
            <a:ext cx="4470400" cy="52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029201"/>
            <a:ext cx="4470400" cy="65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5405735"/>
            <a:ext cx="4470400" cy="600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689600" y="4572000"/>
            <a:ext cx="58928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</p:spTree>
    <p:extLst>
      <p:ext uri="{BB962C8B-B14F-4D97-AF65-F5344CB8AC3E}">
        <p14:creationId xmlns:p14="http://schemas.microsoft.com/office/powerpoint/2010/main" val="2702498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1524000"/>
            <a:ext cx="109728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240880"/>
            <a:ext cx="109728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556000" y="4114800"/>
            <a:ext cx="83312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92667" y="4572000"/>
            <a:ext cx="4470400" cy="741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5833646"/>
            <a:ext cx="4470400" cy="56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6138447"/>
            <a:ext cx="4470400" cy="52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029201"/>
            <a:ext cx="4470400" cy="65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5405735"/>
            <a:ext cx="4470400" cy="600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689600" y="4572000"/>
            <a:ext cx="58928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</p:spTree>
    <p:extLst>
      <p:ext uri="{BB962C8B-B14F-4D97-AF65-F5344CB8AC3E}">
        <p14:creationId xmlns:p14="http://schemas.microsoft.com/office/powerpoint/2010/main" val="1912680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1524000"/>
            <a:ext cx="109728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240880"/>
            <a:ext cx="109728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556000" y="4114800"/>
            <a:ext cx="83312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92667" y="4572000"/>
            <a:ext cx="4470400" cy="741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5833646"/>
            <a:ext cx="4470400" cy="56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6138447"/>
            <a:ext cx="4470400" cy="52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029201"/>
            <a:ext cx="4470400" cy="65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5405735"/>
            <a:ext cx="4470400" cy="600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689600" y="4572000"/>
            <a:ext cx="58928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</p:spTree>
    <p:extLst>
      <p:ext uri="{BB962C8B-B14F-4D97-AF65-F5344CB8AC3E}">
        <p14:creationId xmlns:p14="http://schemas.microsoft.com/office/powerpoint/2010/main" val="1942487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38400" y="76200"/>
            <a:ext cx="94488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914400"/>
            <a:ext cx="115824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80800" y="6553200"/>
            <a:ext cx="6096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077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73912" y="6373882"/>
            <a:ext cx="2192526" cy="331718"/>
            <a:chOff x="1236228" y="1523999"/>
            <a:chExt cx="3938307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20991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1506492" cy="115557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36252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4" y="2421354"/>
              <a:ext cx="134524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3" y="2878556"/>
              <a:ext cx="15237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31069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59575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41147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50937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167061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6" y="3335748"/>
              <a:ext cx="119551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57271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8" y="1985429"/>
              <a:ext cx="176851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45178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2" y="2718405"/>
              <a:ext cx="164470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42586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69" y="2963513"/>
              <a:ext cx="114657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13505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1" y="3548402"/>
              <a:ext cx="107170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438400" y="152400"/>
            <a:ext cx="94488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9962159" y="3840481"/>
            <a:ext cx="1187136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1231182" y="1861198"/>
            <a:ext cx="897817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6684372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9838681" y="1495155"/>
            <a:ext cx="1266249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852292" y="940066"/>
            <a:ext cx="59380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6342801" y="4722613"/>
            <a:ext cx="857564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3880663" y="4405708"/>
            <a:ext cx="51531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8247943" y="4125718"/>
            <a:ext cx="66583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4200275" y="1979502"/>
            <a:ext cx="652263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609247" y="3272337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4261227" y="5396300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8974240" y="5522529"/>
            <a:ext cx="59252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746636" y="930479"/>
            <a:ext cx="517192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10915644" y="5517702"/>
            <a:ext cx="47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589377" y="4072254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8690900" y="1140358"/>
            <a:ext cx="460544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5203063" y="1278821"/>
            <a:ext cx="460544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11107139" y="1359228"/>
            <a:ext cx="59252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2438400" y="2903716"/>
            <a:ext cx="73152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9699356" y="6400800"/>
            <a:ext cx="2334894" cy="56473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Course web site URL</a:t>
            </a: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1291684" y="4970087"/>
            <a:ext cx="1146197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81774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4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47" name="Google Shape;47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5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4" name="Google Shape;54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2" name="Google Shape;6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8" name="Google Shape;68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8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5" name="Google Shape;75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9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97" name="Google Shape;97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0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5" name="Google Shape;105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1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11" name="Google Shape;111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1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30" name="Google Shape;130;p11"/>
          <p:cNvSpPr txBox="1">
            <a:spLocks noGrp="1"/>
          </p:cNvSpPr>
          <p:nvPr>
            <p:ph type="body" idx="1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1" r:id="rId11"/>
    <p:sldLayoutId id="2147483664" r:id="rId12"/>
    <p:sldLayoutId id="2147483666" r:id="rId13"/>
    <p:sldLayoutId id="2147483667" r:id="rId14"/>
    <p:sldLayoutId id="2147483671" r:id="rId15"/>
    <p:sldLayoutId id="2147483672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en.wikipedia.org/wiki/Quicksor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Merge_sor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en.wikipedia.org/wiki/Heap_(data_structure)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Heapsor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hyperlink" Target="http://en.wikipedia.org/wiki/Counting_sor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en.wikipedia.org/wiki/Bucket_sor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youtube.com/watch?v=l1ed_bTv7Hw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://en.wikipedia.org/wiki/Shuffling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sorting-algorithms/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Selection_sor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ubble_sor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Insertion_sor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332849" y="2104533"/>
            <a:ext cx="7624689" cy="2105100"/>
          </a:xfrm>
        </p:spPr>
        <p:txBody>
          <a:bodyPr/>
          <a:lstStyle/>
          <a:p>
            <a:r>
              <a:rPr lang="en-US" sz="4800" dirty="0"/>
              <a:t>Sorting and Searching Algorithms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First divides a large list into two smaller sub-lists then recursively sort the sub-lists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Best and average case: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n*log(n)</a:t>
            </a:r>
            <a:r>
              <a:rPr lang="en-US" dirty="0"/>
              <a:t>, worst: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baseline="30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Memory: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log(n)</a:t>
            </a:r>
            <a:r>
              <a:rPr lang="en-US" dirty="0"/>
              <a:t> stack space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Stable: Depends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Method: Partitioning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30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hlinkClick r:id="rId2"/>
              </a:rPr>
              <a:t>http://en.wikipedia.org/wiki/Quicksort</a:t>
            </a:r>
            <a:endParaRPr lang="en-US" dirty="0"/>
          </a:p>
          <a:p>
            <a:pPr>
              <a:spcBef>
                <a:spcPts val="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913" y="3921529"/>
            <a:ext cx="8258175" cy="1977735"/>
          </a:xfrm>
          <a:prstGeom prst="rect">
            <a:avLst/>
          </a:prstGeom>
        </p:spPr>
      </p:pic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8127824" y="3055933"/>
            <a:ext cx="3900486" cy="498860"/>
          </a:xfrm>
          <a:prstGeom prst="wedgeRoundRectCallout">
            <a:avLst>
              <a:gd name="adj1" fmla="val -60039"/>
              <a:gd name="adj2" fmla="val 11463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Stable implementation</a:t>
            </a:r>
            <a:endParaRPr lang="bg-BG" sz="20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05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Conceptually, a merge sort works as follows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Divide the unsorted list into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/>
              <a:t> </a:t>
            </a:r>
            <a:r>
              <a:rPr lang="en-US" dirty="0" err="1"/>
              <a:t>sublists</a:t>
            </a:r>
            <a:r>
              <a:rPr lang="en-US" dirty="0"/>
              <a:t>, each containing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 element (list of 1 element is sorted)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Repeatedly merge </a:t>
            </a:r>
            <a:r>
              <a:rPr lang="en-US" dirty="0" err="1"/>
              <a:t>sublists</a:t>
            </a:r>
            <a:r>
              <a:rPr lang="en-US" dirty="0"/>
              <a:t> to produce new </a:t>
            </a:r>
            <a:r>
              <a:rPr lang="en-US" dirty="0" err="1"/>
              <a:t>sublists</a:t>
            </a:r>
            <a:r>
              <a:rPr lang="en-US" dirty="0"/>
              <a:t> until there is only 1 </a:t>
            </a:r>
            <a:r>
              <a:rPr lang="en-US" dirty="0" err="1"/>
              <a:t>sublist</a:t>
            </a:r>
            <a:r>
              <a:rPr lang="en-US" dirty="0"/>
              <a:t> remaining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Best, average and worst case: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n*log(n)</a:t>
            </a:r>
            <a:endParaRPr lang="en-US" sz="3000" baseline="30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Memory: Depends; worst case is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endParaRPr lang="en-US" dirty="0"/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Stable: Yes; Method: Merging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Highly parallelizable (up to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O(log(n)</a:t>
            </a:r>
            <a:r>
              <a:rPr lang="en-US" dirty="0"/>
              <a:t>) using the Three Hungarian's Algorithm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hlinkClick r:id="rId2"/>
              </a:rPr>
              <a:t>http://en.wikipedia.org/wiki/Merge_sort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892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</a:t>
            </a:r>
            <a:r>
              <a:rPr lang="en-US" dirty="0" err="1"/>
              <a:t>Pseudocode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70719" y="1388220"/>
            <a:ext cx="10144616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merge_sort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(list m)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if list size is 0 (empty) or 1, consider it sorted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(using less than or equal prevents infinite recursion for a zero length m)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length(m) &lt;= 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else list size is &gt; 1, so split the list into two sublists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list left, right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integer middle = length(m) /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each x in m before middle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add x to left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each x in m after or equal middle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add x to right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recursively call merge_sort() to further split each sublist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until sublist size is 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left = 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merge_sort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(left)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right = 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merge_sort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(right)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merge the sublists returned from prior calls to merge_sort()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and return the resulting merged sublist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16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merge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(left, right)</a:t>
            </a:r>
          </a:p>
        </p:txBody>
      </p:sp>
    </p:spTree>
    <p:extLst>
      <p:ext uri="{BB962C8B-B14F-4D97-AF65-F5344CB8AC3E}">
        <p14:creationId xmlns:p14="http://schemas.microsoft.com/office/powerpoint/2010/main" val="863832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</a:t>
            </a:r>
            <a:r>
              <a:rPr lang="en-US" dirty="0" err="1"/>
              <a:t>Pseudocode</a:t>
            </a:r>
            <a:r>
              <a:rPr lang="en-US" dirty="0"/>
              <a:t>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31501" y="1401659"/>
            <a:ext cx="6934199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1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merge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(left, right)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list result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while length(left) &gt; 0 or length(right) &gt;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length(left) &gt; 0 and length(right) &gt;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first(left) &lt;= first(right)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800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first(left) to result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left = rest(left)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800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first(right) to result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right = rest(right)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else if length(left) &gt;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800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first(left) to result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left = rest(left)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else if length(right) &gt;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800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first(right) to result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right = rest(right)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end while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result</a:t>
            </a:r>
          </a:p>
        </p:txBody>
      </p:sp>
      <p:pic>
        <p:nvPicPr>
          <p:cNvPr id="7170" name="Picture 2" descr="File:Merge sort algorithm diagram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734" y="2373923"/>
            <a:ext cx="3007530" cy="2895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556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420837"/>
            <a:ext cx="9385200" cy="4550930"/>
          </a:xfrm>
        </p:spPr>
        <p:txBody>
          <a:bodyPr/>
          <a:lstStyle/>
          <a:p>
            <a:r>
              <a:rPr lang="en-US" dirty="0"/>
              <a:t>Specialized tree-based data structure that satisfies the heap property:</a:t>
            </a:r>
          </a:p>
          <a:p>
            <a:pPr lvl="1"/>
            <a:r>
              <a:rPr lang="en-US" dirty="0"/>
              <a:t>Parent nodes are always greater (less) than or equal to the children</a:t>
            </a:r>
          </a:p>
          <a:p>
            <a:pPr lvl="2"/>
            <a:r>
              <a:rPr lang="en-US" dirty="0"/>
              <a:t>No implied ordering</a:t>
            </a:r>
            <a:br>
              <a:rPr lang="en-US" dirty="0"/>
            </a:br>
            <a:r>
              <a:rPr lang="en-US" dirty="0"/>
              <a:t>between siblings or cousins</a:t>
            </a:r>
          </a:p>
          <a:p>
            <a:endParaRPr lang="en-US" dirty="0"/>
          </a:p>
          <a:p>
            <a:endParaRPr lang="en-US" dirty="0">
              <a:hlinkClick r:id=""/>
            </a:endParaRPr>
          </a:p>
          <a:p>
            <a:endParaRPr lang="en-US" dirty="0">
              <a:hlinkClick r:id=""/>
            </a:endParaRPr>
          </a:p>
          <a:p>
            <a:endParaRPr lang="en-US" dirty="0">
              <a:hlinkClick r:id=""/>
            </a:endParaRPr>
          </a:p>
          <a:p>
            <a:endParaRPr lang="en-US" dirty="0">
              <a:hlinkClick r:id=""/>
            </a:endParaRPr>
          </a:p>
          <a:p>
            <a:endParaRPr lang="en-US" dirty="0">
              <a:hlinkClick r:id=""/>
            </a:endParaRPr>
          </a:p>
          <a:p>
            <a:endParaRPr lang="en-US" dirty="0">
              <a:hlinkClick r:id=""/>
            </a:endParaRPr>
          </a:p>
          <a:p>
            <a:endParaRPr lang="en-US" dirty="0">
              <a:hlinkClick r:id=""/>
            </a:endParaRPr>
          </a:p>
          <a:p>
            <a:endParaRPr lang="en-US" dirty="0">
              <a:hlinkClick r:id=""/>
            </a:endParaRPr>
          </a:p>
          <a:p>
            <a:endParaRPr lang="en-US" dirty="0">
              <a:hlinkClick r:id=""/>
            </a:endParaRPr>
          </a:p>
          <a:p>
            <a:r>
              <a:rPr lang="en-US" dirty="0">
                <a:hlinkClick r:id=""/>
              </a:rPr>
              <a:t>en.wikipedia.org/wiki/Heap_(</a:t>
            </a:r>
            <a:r>
              <a:rPr lang="en-US" dirty="0" err="1">
                <a:hlinkClick r:id="rId2"/>
              </a:rPr>
              <a:t>data_structure</a:t>
            </a:r>
            <a:r>
              <a:rPr lang="en-US" dirty="0">
                <a:hlinkClick r:id="rId2"/>
              </a:rPr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4098" name="Picture 2" descr="File:Max-Heap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634" y="3349343"/>
            <a:ext cx="2819400" cy="20878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928224"/>
              </p:ext>
            </p:extLst>
          </p:nvPr>
        </p:nvGraphicFramePr>
        <p:xfrm>
          <a:off x="2122300" y="3852203"/>
          <a:ext cx="4876800" cy="158496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find-min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Θ(1)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delete-min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Θ(</a:t>
                      </a:r>
                      <a:r>
                        <a:rPr lang="en-US" dirty="0"/>
                        <a:t>log 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Θ(</a:t>
                      </a:r>
                      <a:r>
                        <a:rPr lang="en-US" dirty="0"/>
                        <a:t>log 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decrease-key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Θ(</a:t>
                      </a:r>
                      <a:r>
                        <a:rPr lang="en-US" dirty="0"/>
                        <a:t>log 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merge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Θ(</a:t>
                      </a:r>
                      <a:r>
                        <a:rPr lang="en-US" dirty="0"/>
                        <a:t>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4548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Heapsort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be divided into two parts</a:t>
            </a:r>
          </a:p>
          <a:p>
            <a:pPr lvl="1"/>
            <a:r>
              <a:rPr lang="en-US" dirty="0"/>
              <a:t>In the first step, a heap is built out of the data</a:t>
            </a:r>
          </a:p>
          <a:p>
            <a:pPr lvl="1"/>
            <a:r>
              <a:rPr lang="en-US" dirty="0"/>
              <a:t>A sorted array is created by repeatedly removing the largest element from the heap</a:t>
            </a:r>
          </a:p>
          <a:p>
            <a:r>
              <a:rPr lang="en-US" dirty="0"/>
              <a:t>Best, average and worst case: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n*log(n)</a:t>
            </a:r>
            <a:endParaRPr lang="en-US" sz="3000" baseline="30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/>
              <a:t>Memory: Constant -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O(1)</a:t>
            </a:r>
          </a:p>
          <a:p>
            <a:r>
              <a:rPr lang="en-US" dirty="0"/>
              <a:t>Stable: No</a:t>
            </a:r>
          </a:p>
          <a:p>
            <a:r>
              <a:rPr lang="en-US" dirty="0"/>
              <a:t>Method: Selection</a:t>
            </a:r>
          </a:p>
          <a:p>
            <a:r>
              <a:rPr lang="en-US" dirty="0">
                <a:hlinkClick r:id="rId2"/>
              </a:rPr>
              <a:t>http://en.wikipedia.org/wiki/Heapsort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038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Algorithm for sorting a collection of objects according to keys that are small integers</a:t>
            </a:r>
          </a:p>
          <a:p>
            <a:r>
              <a:rPr lang="en-US" dirty="0"/>
              <a:t>Not a comparison sort</a:t>
            </a:r>
          </a:p>
          <a:p>
            <a:r>
              <a:rPr lang="en-US" dirty="0"/>
              <a:t>Average case: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 + r</a:t>
            </a:r>
          </a:p>
          <a:p>
            <a:r>
              <a:rPr lang="en-US" dirty="0"/>
              <a:t>Worst case: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 + r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dirty="0"/>
              <a:t> is the range of numbers to be sorted</a:t>
            </a:r>
          </a:p>
          <a:p>
            <a:r>
              <a:rPr lang="en-US" dirty="0"/>
              <a:t>Stable: Yes</a:t>
            </a:r>
            <a:endParaRPr lang="bg-BG" dirty="0"/>
          </a:p>
          <a:p>
            <a:r>
              <a:rPr lang="en-US" dirty="0"/>
              <a:t>Memory: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 + r</a:t>
            </a:r>
            <a:endParaRPr lang="en-US" dirty="0"/>
          </a:p>
          <a:p>
            <a:r>
              <a:rPr lang="en-US" dirty="0">
                <a:hlinkClick r:id="rId2"/>
              </a:rPr>
              <a:t>http://en.wikipedia.org/wiki/Counting_sort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6146" name="Picture 2" descr="http://www.cs.rit.edu/%7Evcss233/Labs/lab05/images/count_sort_exp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597" y="2783058"/>
            <a:ext cx="3276600" cy="18494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791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Partitioning an array into a number of buckets</a:t>
            </a:r>
          </a:p>
          <a:p>
            <a:pPr lvl="1"/>
            <a:r>
              <a:rPr lang="en-US" dirty="0"/>
              <a:t>Each bucket is then sorted individually</a:t>
            </a:r>
          </a:p>
          <a:p>
            <a:r>
              <a:rPr lang="en-US" dirty="0"/>
              <a:t>Not a comparison sort</a:t>
            </a:r>
          </a:p>
          <a:p>
            <a:r>
              <a:rPr lang="en-US" dirty="0"/>
              <a:t>Average case: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 + k</a:t>
            </a:r>
          </a:p>
          <a:p>
            <a:pPr lvl="1"/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sz="2800" dirty="0">
                <a:solidFill>
                  <a:srgbClr val="EBFFD2"/>
                </a:solidFill>
              </a:rPr>
              <a:t> = </a:t>
            </a:r>
            <a:r>
              <a:rPr lang="en-US" sz="2800" dirty="0"/>
              <a:t>the number of buckets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/>
              <a:t>Worst case: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aseline="30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* k</a:t>
            </a:r>
          </a:p>
          <a:p>
            <a:r>
              <a:rPr lang="en-US" dirty="0"/>
              <a:t>Stable: Yes</a:t>
            </a:r>
          </a:p>
          <a:p>
            <a:r>
              <a:rPr lang="en-US" dirty="0"/>
              <a:t>Memory: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 * k</a:t>
            </a:r>
          </a:p>
          <a:p>
            <a:r>
              <a:rPr lang="en-US" dirty="0">
                <a:hlinkClick r:id="rId2"/>
              </a:rPr>
              <a:t>http://en.wikipedia.org/wiki/Bucket_sort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4098" name="Picture 2" descr="http://upload.wikimedia.org/wikipedia/commons/6/61/Bucket_sort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360" y="2209800"/>
            <a:ext cx="3256241" cy="1371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File:Bucket sort 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360" y="3810001"/>
            <a:ext cx="3256241" cy="13820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137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Sorting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hundreds of sorting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829006" y="1752600"/>
          <a:ext cx="8533991" cy="40176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23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07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71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481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5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Selection sort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  <a:r>
                        <a:rPr lang="en-US" sz="1800" b="1" kern="1200" baseline="300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  <a:r>
                        <a:rPr lang="en-US" sz="1800" b="1" kern="1200" baseline="300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  <a:r>
                        <a:rPr lang="en-US" sz="1800" b="1" kern="1200" baseline="300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8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Bubble sort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  <a:r>
                        <a:rPr lang="en-US" sz="1800" b="1" kern="1200" baseline="300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  <a:r>
                        <a:rPr lang="en-US" sz="1800" b="1" kern="1200" baseline="300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Exchanging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5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Insertion sort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  <a:r>
                        <a:rPr lang="en-US" sz="1800" b="1" kern="1200" baseline="300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  <a:r>
                        <a:rPr lang="en-US" sz="1800" b="1" kern="1200" baseline="300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Insertion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5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Quicksort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n*log(n)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n*log(n)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  <a:r>
                        <a:rPr lang="en-US" sz="1800" b="1" kern="1200" baseline="300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log(n)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Depends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Partitioning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5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Merge sort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n*log(n)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n*log(n)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n*log(n)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Depends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worst case is </a:t>
                      </a: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Merging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572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Heapsort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n*log(n)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n*log(n)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n*log(n)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572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Bogosort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n*n!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n*n!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Luck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5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3311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Searching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53B38DC7-E037-4C6A-8754-978FF0CB26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77194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743900"/>
            <a:ext cx="9385200" cy="4227867"/>
          </a:xfrm>
        </p:spPr>
        <p:txBody>
          <a:bodyPr/>
          <a:lstStyle/>
          <a:p>
            <a:r>
              <a:rPr lang="en-US" dirty="0"/>
              <a:t>Sorting</a:t>
            </a:r>
          </a:p>
          <a:p>
            <a:pPr lvl="1"/>
            <a:r>
              <a:rPr lang="en-US" dirty="0"/>
              <a:t>Sorting and classification</a:t>
            </a:r>
          </a:p>
          <a:p>
            <a:pPr lvl="1"/>
            <a:r>
              <a:rPr lang="en-US" dirty="0"/>
              <a:t>Review of the most popular</a:t>
            </a:r>
            <a:br>
              <a:rPr lang="en-US" dirty="0"/>
            </a:br>
            <a:r>
              <a:rPr lang="en-US" dirty="0"/>
              <a:t>sorting algorithms</a:t>
            </a:r>
          </a:p>
          <a:p>
            <a:r>
              <a:rPr lang="en-US" dirty="0"/>
              <a:t>Searching</a:t>
            </a:r>
          </a:p>
          <a:p>
            <a:pPr lvl="1"/>
            <a:r>
              <a:rPr lang="en-US" dirty="0"/>
              <a:t>Linear search</a:t>
            </a:r>
          </a:p>
          <a:p>
            <a:pPr lvl="1"/>
            <a:r>
              <a:rPr lang="en-US" dirty="0"/>
              <a:t>Binary search</a:t>
            </a:r>
          </a:p>
          <a:p>
            <a:pPr lvl="1"/>
            <a:r>
              <a:rPr lang="en-US" dirty="0"/>
              <a:t>Interpolation search</a:t>
            </a:r>
          </a:p>
          <a:p>
            <a:r>
              <a:rPr lang="en-US" dirty="0"/>
              <a:t>Shuffling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461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Algorithm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463040"/>
            <a:ext cx="9385200" cy="4994031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 dirty="0"/>
              <a:t>An algorithm for finding an item with specified properties among a collection of items</a:t>
            </a:r>
          </a:p>
          <a:p>
            <a:pPr>
              <a:spcAft>
                <a:spcPts val="300"/>
              </a:spcAft>
            </a:pPr>
            <a:r>
              <a:rPr lang="en-US" dirty="0"/>
              <a:t>Different types of searching algorithms</a:t>
            </a:r>
          </a:p>
          <a:p>
            <a:pPr lvl="1">
              <a:spcAft>
                <a:spcPts val="300"/>
              </a:spcAft>
            </a:pPr>
            <a:r>
              <a:rPr lang="en-US" dirty="0"/>
              <a:t>For virtual search spaces</a:t>
            </a:r>
          </a:p>
          <a:p>
            <a:pPr lvl="2">
              <a:spcAft>
                <a:spcPts val="300"/>
              </a:spcAft>
            </a:pPr>
            <a:r>
              <a:rPr lang="en-US" dirty="0"/>
              <a:t>satisfy specific mathematical equations</a:t>
            </a:r>
          </a:p>
          <a:p>
            <a:pPr lvl="2">
              <a:spcAft>
                <a:spcPts val="300"/>
              </a:spcAft>
            </a:pPr>
            <a:r>
              <a:rPr lang="en-US" dirty="0"/>
              <a:t>try to exploit partial knowledge about structure</a:t>
            </a:r>
          </a:p>
          <a:p>
            <a:pPr lvl="1">
              <a:spcAft>
                <a:spcPts val="300"/>
              </a:spcAft>
            </a:pPr>
            <a:r>
              <a:rPr lang="en-US" dirty="0"/>
              <a:t>For sub-structures of a given structure</a:t>
            </a:r>
          </a:p>
          <a:p>
            <a:pPr lvl="2">
              <a:spcAft>
                <a:spcPts val="300"/>
              </a:spcAft>
            </a:pPr>
            <a:r>
              <a:rPr lang="en-US" dirty="0"/>
              <a:t>graph, a string, a finite group</a:t>
            </a:r>
          </a:p>
          <a:p>
            <a:pPr lvl="1">
              <a:spcAft>
                <a:spcPts val="300"/>
              </a:spcAft>
            </a:pPr>
            <a:r>
              <a:rPr lang="en-US" dirty="0"/>
              <a:t>Search for the max (min) of a function</a:t>
            </a:r>
          </a:p>
          <a:p>
            <a:pPr lvl="1">
              <a:spcAft>
                <a:spcPts val="300"/>
              </a:spcAft>
            </a:pPr>
            <a:r>
              <a:rPr lang="en-US" dirty="0"/>
              <a:t>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357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Method for finding a particular value in a list</a:t>
            </a:r>
          </a:p>
          <a:p>
            <a:pPr lvl="1"/>
            <a:r>
              <a:rPr lang="en-US" dirty="0"/>
              <a:t>Checking every one of the elements</a:t>
            </a:r>
          </a:p>
          <a:p>
            <a:pPr lvl="1"/>
            <a:r>
              <a:rPr lang="en-US" dirty="0"/>
              <a:t>One at a time in sequence</a:t>
            </a:r>
          </a:p>
          <a:p>
            <a:pPr lvl="1"/>
            <a:r>
              <a:rPr lang="en-US" dirty="0"/>
              <a:t>Until the desired one is found</a:t>
            </a:r>
          </a:p>
          <a:p>
            <a:r>
              <a:rPr lang="en-US" dirty="0"/>
              <a:t>Worst and average performance: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O(n)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66315" y="5044257"/>
            <a:ext cx="7243481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for each item in the list: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if that item has the desired value,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stop the search and return the item's location.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return nothing.</a:t>
            </a:r>
          </a:p>
        </p:txBody>
      </p:sp>
      <p:pic>
        <p:nvPicPr>
          <p:cNvPr id="4098" name="Picture 2" descr="linear-search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393" y="2090067"/>
            <a:ext cx="4000500" cy="13811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526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Finds the position of a specified value within a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sorted</a:t>
            </a:r>
            <a:r>
              <a:rPr lang="en-US" dirty="0"/>
              <a:t> data structure</a:t>
            </a:r>
          </a:p>
          <a:p>
            <a:r>
              <a:rPr lang="en-US" dirty="0"/>
              <a:t>In each step, compare the input with the middle</a:t>
            </a:r>
          </a:p>
          <a:p>
            <a:pPr lvl="1"/>
            <a:r>
              <a:rPr lang="en-US" dirty="0"/>
              <a:t>The algorithm repeats its action to the left or right sub-structure</a:t>
            </a:r>
          </a:p>
          <a:p>
            <a:r>
              <a:rPr lang="en-US" dirty="0"/>
              <a:t>Average performance: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O(log(n))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3074" name="Picture 2" descr="http://railspikes.com/assets/2008/10/3/binary_sear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594" y="4375756"/>
            <a:ext cx="2983807" cy="20707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4375756"/>
            <a:ext cx="2438400" cy="20707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3750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Binary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770719" y="1316242"/>
            <a:ext cx="8691281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binary_search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A[], int key, int imin, int imax)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(imax &lt; imin)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6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set is empty, so return value showing not found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return KEY_NOT_FOUND;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6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calculate midpoint to cut set in half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int imid = midpoint(imin, imax);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if (A[imid] &gt; key)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key is in lower subset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binary_search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(A, key, imin, imid-1);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else if (A[imid] &lt; key)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key is in upper subset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binary_search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(A, key, imid+1, imax);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key has been found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imid;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40048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Binary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730000" y="1463214"/>
            <a:ext cx="8691281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binary_search(int A[], int key, int imin, int imax)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continue searching while [imin,imax] is not empty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while (imax &gt;= imin)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6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/* calculate the midpoint for roughly equal partition */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int imid = midpoint(imin, imax);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6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determine which subarray to search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(A[imid] &lt; key)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16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change min index to search upper subarray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imin = imid + 1;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else if (A[imid] &gt; key)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16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change max index to search lower subarray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imax = imid - 1;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16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key found at index imid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return imid;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1600" b="1" noProof="1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KEY_NOT_FOUND;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3748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algorithm for searching for a given key value in an indexed array that has been ordered by the values of the key</a:t>
            </a:r>
          </a:p>
          <a:p>
            <a:pPr lvl="1"/>
            <a:r>
              <a:rPr lang="en-US" dirty="0"/>
              <a:t>Parallels how humans search through a telephone book</a:t>
            </a:r>
          </a:p>
          <a:p>
            <a:pPr lvl="1"/>
            <a:r>
              <a:rPr lang="en-US" dirty="0"/>
              <a:t>Calculates where in the remaining search space the sought item might be</a:t>
            </a:r>
          </a:p>
          <a:p>
            <a:pPr lvl="2"/>
            <a:r>
              <a:rPr lang="en-US" dirty="0"/>
              <a:t>Binary search always chooses the middle element</a:t>
            </a:r>
          </a:p>
          <a:p>
            <a:r>
              <a:rPr lang="en-US" dirty="0"/>
              <a:t>Average case: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log(log(n))</a:t>
            </a:r>
            <a:r>
              <a:rPr lang="en-US" dirty="0"/>
              <a:t>, Worst case: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O(n)</a:t>
            </a:r>
          </a:p>
          <a:p>
            <a:r>
              <a:rPr lang="en-US" dirty="0">
                <a:hlinkClick r:id="rId2"/>
              </a:rPr>
              <a:t>http://youtube.com/watch?v=l1ed_bTv7Hw</a:t>
            </a:r>
            <a:endParaRPr lang="en-US" dirty="0"/>
          </a:p>
          <a:p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3771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0000" y="239151"/>
            <a:ext cx="9385200" cy="1504749"/>
          </a:xfrm>
        </p:spPr>
        <p:txBody>
          <a:bodyPr/>
          <a:lstStyle/>
          <a:p>
            <a:r>
              <a:rPr lang="en-US" sz="2800" dirty="0"/>
              <a:t>Interpolation Search - Sample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14502" y="1143000"/>
            <a:ext cx="8762999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 interpolationSearch(int[] sortedArray, int toFind){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Returns index of toFind in sortedArray, or -1 if not found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low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high = sortedArray.length - 1;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mid;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while(sortedArray[low] &lt;= toFind &amp;&amp; sortedArray[high] &gt;= toFind)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mid = low + ((toFind - sortedArray[low]) * (high - low)) /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(sortedArray[high] - sortedArray[low]);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8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out of range is possible here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(sortedArray[mid] &lt; toFind)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low = mid + 1;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if (sortedArray[mid] &gt; toFind)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high = mid - 1;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mid;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(sortedArray[low] == toFind) return low;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return -1; </a:t>
            </a:r>
            <a:r>
              <a:rPr lang="en-US" sz="18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Not found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67750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Shuffling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6738922F-0BB2-4094-BA9F-9865ADD1CC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3076" name="Picture 4" descr="http://faculty.orangecoastcollege.edu/sgilbert/book/10-3-ArraysAndLoops-B/images/shuffle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512" y="3955308"/>
            <a:ext cx="5781675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9069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Shuffling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procedure used to randomize the order of items in a collection</a:t>
            </a:r>
          </a:p>
          <a:p>
            <a:pPr lvl="1"/>
            <a:r>
              <a:rPr lang="en-US" dirty="0"/>
              <a:t>Generating random permutation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2"/>
              </a:rPr>
              <a:t>http://en.wikipedia.org/wiki/Shuffling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4098" name="Picture 2" descr="http://cardshuffles.com/img/shuffl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185" y="3050346"/>
            <a:ext cx="3257550" cy="24431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730331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Fisher–Yates shuffle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730000" y="1447085"/>
            <a:ext cx="8610599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IEnumerable&lt;T&gt; Shuffle&lt;T&gt;(this IEnumerable&lt;T&gt; source)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array = source.ToArray();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n = array.Length;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(var i = 0; i &lt;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Exchange a[i] with random element in a[i..n-1]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int r = i + RandomProvider.Instance.Next(0, n - 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var temp = array[i];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array[i] = array[r];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array[r] = temp;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array;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class RandomProvider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static Random Instance = new Random();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2175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Sorting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CB007D1-4DD9-4FED-BDE9-20CC436AE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8599" y="5233233"/>
            <a:ext cx="5263345" cy="67470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https://www.geeksforgeeks.org/sorting-algorithms/</a:t>
            </a:r>
            <a:r>
              <a:rPr lang="en-US" dirty="0"/>
              <a:t>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788088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>
          <a:xfrm>
            <a:off x="1350498" y="1378634"/>
            <a:ext cx="10677812" cy="4954366"/>
          </a:xfrm>
        </p:spPr>
        <p:txBody>
          <a:bodyPr/>
          <a:lstStyle/>
          <a:p>
            <a:pPr marL="871538" lvl="1" indent="-514350">
              <a:buFont typeface="+mj-lt"/>
              <a:buAutoNum type="arabicPeriod"/>
            </a:pPr>
            <a:r>
              <a:rPr lang="en-US" sz="2000" dirty="0"/>
              <a:t>Implement </a:t>
            </a: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Shuffle(</a:t>
            </a:r>
            <a:r>
              <a:rPr lang="en-US" sz="1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&lt;T&gt; collection)</a:t>
            </a:r>
            <a:r>
              <a:rPr lang="en-US" sz="2000" dirty="0"/>
              <a:t> method using shuffle algorithm of your choice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sz="2000" dirty="0"/>
              <a:t>Implement </a:t>
            </a:r>
            <a:r>
              <a:rPr lang="en-US" sz="1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SelectionSort</a:t>
            </a: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&lt;T&gt; collection)</a:t>
            </a:r>
            <a:r>
              <a:rPr lang="en-US" sz="2000" dirty="0"/>
              <a:t> method using selection sort algorithm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sz="2000" dirty="0"/>
              <a:t>* Implement </a:t>
            </a:r>
            <a:r>
              <a:rPr lang="en-US" sz="1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QuickSort</a:t>
            </a: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&lt;T&gt; collection)</a:t>
            </a:r>
            <a:r>
              <a:rPr lang="en-US" sz="2000" dirty="0"/>
              <a:t> method using quicksort algorithm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sz="2000"/>
              <a:t>* Implement </a:t>
            </a:r>
            <a:r>
              <a:rPr lang="en-US" sz="1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MergeSort</a:t>
            </a: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&lt;T&gt; collection)</a:t>
            </a:r>
            <a:r>
              <a:rPr lang="en-US" sz="2000" dirty="0"/>
              <a:t> method using merge sort algorithm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sz="2000" dirty="0"/>
              <a:t>Implement </a:t>
            </a:r>
            <a:r>
              <a:rPr lang="en-US" sz="1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LinearSearch</a:t>
            </a: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&lt;T&gt; collection)</a:t>
            </a:r>
            <a:r>
              <a:rPr lang="en-US" sz="2000" dirty="0"/>
              <a:t> method using linear search</a:t>
            </a:r>
          </a:p>
          <a:p>
            <a:pPr lvl="2"/>
            <a:r>
              <a:rPr lang="en-US" sz="1800" dirty="0"/>
              <a:t>Don’t use built-in search methods. Write your own.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07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Sorting Algorithm?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589650"/>
            <a:ext cx="9385200" cy="4895556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Sorting algorithm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An algorithm that puts elements of a list in a certain order (most common lexicographically)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More formally: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The output is in some (non-decreasing) order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The output is a permutation of the input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Efficient sorting is important for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Producing human-readable output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err="1"/>
              <a:t>Canonicalizing</a:t>
            </a:r>
            <a:r>
              <a:rPr lang="en-US" dirty="0"/>
              <a:t> data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Optimizing the use of other algorithms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Sorting presents many important techniques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356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dirty="0"/>
              <a:t>Sorting algorithms are often classified by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Computational complexity</a:t>
            </a:r>
          </a:p>
          <a:p>
            <a:pPr lvl="2">
              <a:spcBef>
                <a:spcPts val="300"/>
              </a:spcBef>
            </a:pPr>
            <a:r>
              <a:rPr lang="en-US" dirty="0"/>
              <a:t>worst, average and best behavior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Memory usage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Recursive or non-recursive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Stability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Whether or not they are a comparison sort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General method</a:t>
            </a:r>
          </a:p>
          <a:p>
            <a:pPr lvl="2">
              <a:spcBef>
                <a:spcPts val="300"/>
              </a:spcBef>
            </a:pPr>
            <a:r>
              <a:rPr lang="en-US" dirty="0"/>
              <a:t>insertion, exchange (bubble sort and quicksort), selection (</a:t>
            </a:r>
            <a:r>
              <a:rPr lang="en-US" dirty="0" err="1"/>
              <a:t>heapsort</a:t>
            </a:r>
            <a:r>
              <a:rPr lang="en-US" dirty="0"/>
              <a:t>), merging, serial or parallel…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979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of 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252025"/>
            <a:ext cx="9385200" cy="4719742"/>
          </a:xfrm>
        </p:spPr>
        <p:txBody>
          <a:bodyPr/>
          <a:lstStyle/>
          <a:p>
            <a:r>
              <a:rPr lang="en-US" dirty="0"/>
              <a:t>Stable sorting algorithms</a:t>
            </a:r>
          </a:p>
          <a:p>
            <a:pPr lvl="1"/>
            <a:r>
              <a:rPr lang="en-US" dirty="0"/>
              <a:t>Maintain the relative order</a:t>
            </a:r>
            <a:br>
              <a:rPr lang="en-US" dirty="0"/>
            </a:br>
            <a:r>
              <a:rPr lang="en-US" dirty="0"/>
              <a:t>of records with equal</a:t>
            </a:r>
            <a:r>
              <a:rPr lang="bg-BG" dirty="0"/>
              <a:t> </a:t>
            </a:r>
            <a:r>
              <a:rPr lang="en-US" dirty="0"/>
              <a:t>values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two items compare as</a:t>
            </a:r>
            <a:br>
              <a:rPr lang="en-US" dirty="0"/>
            </a:br>
            <a:r>
              <a:rPr lang="en-US" dirty="0"/>
              <a:t>equal, then their relative</a:t>
            </a:r>
            <a:br>
              <a:rPr lang="en-US" dirty="0"/>
            </a:br>
            <a:r>
              <a:rPr lang="en-US" dirty="0"/>
              <a:t>order will be preserved</a:t>
            </a:r>
          </a:p>
          <a:p>
            <a:pPr lvl="1"/>
            <a:r>
              <a:rPr lang="en-US" dirty="0"/>
              <a:t>When sorting only part of</a:t>
            </a:r>
            <a:br>
              <a:rPr lang="en-US" dirty="0"/>
            </a:br>
            <a:r>
              <a:rPr lang="en-US" dirty="0"/>
              <a:t>the data is examined</a:t>
            </a:r>
            <a:br>
              <a:rPr lang="en-US" dirty="0"/>
            </a:br>
            <a:r>
              <a:rPr lang="en-US" dirty="0"/>
              <a:t>when determining the</a:t>
            </a:r>
            <a:br>
              <a:rPr lang="en-US" dirty="0"/>
            </a:br>
            <a:r>
              <a:rPr lang="en-US" dirty="0"/>
              <a:t>sort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1026" name="Picture 2" descr="File:Sorting stability playing cards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990600"/>
            <a:ext cx="3042666" cy="50292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394644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743900"/>
            <a:ext cx="9385200" cy="4227867"/>
          </a:xfrm>
        </p:spPr>
        <p:txBody>
          <a:bodyPr/>
          <a:lstStyle/>
          <a:p>
            <a:r>
              <a:rPr lang="en-US" dirty="0"/>
              <a:t>Very simple and very inefficient algorithm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Best, worst and average case: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baseline="30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Memory: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 (constant, only for the min element)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Stable: No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Method: Selection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hlinkClick r:id="rId2"/>
              </a:rPr>
              <a:t>http://en.wikipedia.org/wiki/Selection_sort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17914" y="3657600"/>
            <a:ext cx="7956175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(j = 0; j &lt; n-1; j++)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/* find the min element in the unsorted a[j .. n-1] */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iMin = j;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 i = j+1; i &lt; n;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(a[i] &lt; a[iMin]) iMin = i;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(iMin != j) swap(a[j], a[iMin]);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8088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983545"/>
            <a:ext cx="9385200" cy="398822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Repeatedly stepping through the list, comparing each pair of adjacent items and swap them if they are in the wrong order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Best case: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/>
              <a:t>, worst and average case: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baseline="30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Memory: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Stable: Yes, Method: Exchanging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hlinkClick r:id="rId3"/>
              </a:rPr>
              <a:t>http://en.wikipedia.org/wiki/Bubble_sort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0114" y="3563471"/>
            <a:ext cx="5191772" cy="24334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014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322363"/>
            <a:ext cx="9385200" cy="4649404"/>
          </a:xfrm>
        </p:spPr>
        <p:txBody>
          <a:bodyPr/>
          <a:lstStyle/>
          <a:p>
            <a:r>
              <a:rPr lang="en-US" dirty="0"/>
              <a:t>Builds the final sorted array one item at a time</a:t>
            </a:r>
          </a:p>
          <a:p>
            <a:pPr lvl="1"/>
            <a:r>
              <a:rPr lang="en-US" dirty="0"/>
              <a:t>Best case: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/>
              <a:t>, worst and average case: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baseline="30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Memory: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Stable: Yes, Method: Insertion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/>
          </a:p>
          <a:p>
            <a:pPr marL="357188" lvl="1" indent="0">
              <a:spcBef>
                <a:spcPts val="0"/>
              </a:spcBef>
              <a:spcAft>
                <a:spcPts val="300"/>
              </a:spcAft>
              <a:buNone/>
            </a:pP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hlinkClick r:id="rId2"/>
              </a:rPr>
              <a:t>http://en.wikipedia.org/wiki/Insertion_sort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43953" y="2743201"/>
            <a:ext cx="8104094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i ← 1 to i ← length(A)-1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valueToInsert ← A[i]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holePos ← i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holePos &gt; 0 and valueToInsert &lt; A[holePos - 1]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A[holePos] ← A[holePos - 1] // shift the larger value up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holePos ← holePos - 1       // move the hole position down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A[holePos] ← valueToInsert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9926456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1656</TotalTime>
  <Words>2410</Words>
  <Application>Microsoft Office PowerPoint</Application>
  <PresentationFormat>Widescreen</PresentationFormat>
  <Paragraphs>448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Lato</vt:lpstr>
      <vt:lpstr>Cambria</vt:lpstr>
      <vt:lpstr>Calibri</vt:lpstr>
      <vt:lpstr>Corbel</vt:lpstr>
      <vt:lpstr>Wingdings 2</vt:lpstr>
      <vt:lpstr>Montserrat</vt:lpstr>
      <vt:lpstr>Consolas</vt:lpstr>
      <vt:lpstr>Arial</vt:lpstr>
      <vt:lpstr>Focus</vt:lpstr>
      <vt:lpstr>Sorting and Searching Algorithms</vt:lpstr>
      <vt:lpstr>Table of Contents</vt:lpstr>
      <vt:lpstr>Sorting</vt:lpstr>
      <vt:lpstr>What is a Sorting Algorithm?</vt:lpstr>
      <vt:lpstr>Classification</vt:lpstr>
      <vt:lpstr>Stability of Sorting</vt:lpstr>
      <vt:lpstr>Selection sort</vt:lpstr>
      <vt:lpstr>Bubble sort</vt:lpstr>
      <vt:lpstr>Insertion sort</vt:lpstr>
      <vt:lpstr>Quicksort</vt:lpstr>
      <vt:lpstr>Merge Sort</vt:lpstr>
      <vt:lpstr>Merge Sort Pseudocode</vt:lpstr>
      <vt:lpstr>Merge Sort Pseudocode (2)</vt:lpstr>
      <vt:lpstr>Heap</vt:lpstr>
      <vt:lpstr>Heapsort</vt:lpstr>
      <vt:lpstr>Counting sort</vt:lpstr>
      <vt:lpstr>Bucket sort</vt:lpstr>
      <vt:lpstr>Comparison of Sorting Algorithms</vt:lpstr>
      <vt:lpstr>Searching</vt:lpstr>
      <vt:lpstr>Search Algorithm </vt:lpstr>
      <vt:lpstr>Linear Search</vt:lpstr>
      <vt:lpstr>Binary Search</vt:lpstr>
      <vt:lpstr>Recursive Binary Search</vt:lpstr>
      <vt:lpstr>Iterative Binary Search</vt:lpstr>
      <vt:lpstr>Interpolation Search</vt:lpstr>
      <vt:lpstr>Interpolation Search - Sample Implementation</vt:lpstr>
      <vt:lpstr>Shuffling</vt:lpstr>
      <vt:lpstr>Shuffling</vt:lpstr>
      <vt:lpstr>Fisher–Yates shuffle algorithm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 </dc:title>
  <cp:lastModifiedBy>Pravoslav Milenkov</cp:lastModifiedBy>
  <cp:revision>149</cp:revision>
  <dcterms:modified xsi:type="dcterms:W3CDTF">2022-03-16T17:54:53Z</dcterms:modified>
</cp:coreProperties>
</file>