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60" r:id="rId10"/>
    <p:sldId id="258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embeddedFontLst>
    <p:embeddedFont>
      <p:font typeface="Candara" panose="020E0502030303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Helvetica" panose="020B0604020202020204" pitchFamily="34" charset="0"/>
      <p:regular r:id="rId47"/>
      <p:bold r:id="rId48"/>
      <p:italic r:id="rId49"/>
      <p:boldItalic r:id="rId50"/>
    </p:embeddedFont>
    <p:embeddedFont>
      <p:font typeface="Lato" panose="020F0502020204030203" pitchFamily="34" charset="0"/>
      <p:regular r:id="rId51"/>
      <p:bold r:id="rId52"/>
      <p:italic r:id="rId53"/>
      <p:boldItalic r:id="rId54"/>
    </p:embeddedFont>
    <p:embeddedFont>
      <p:font typeface="Montserrat" panose="00000500000000000000" pitchFamily="2" charset="-52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48BA17-0023-4E79-B204-CF2C4D0BDCC2}">
  <a:tblStyle styleId="{F648BA17-0023-4E79-B204-CF2C4D0BD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*</a:t>
            </a:r>
            <a:endParaRPr/>
          </a:p>
        </p:txBody>
      </p:sp>
      <p:sp>
        <p:nvSpPr>
          <p:cNvPr id="148" name="Google Shape;148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07/16/96</a:t>
            </a: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3" name="Google Shape;31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1a941d0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1a941d0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61a941d0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*</a:t>
            </a: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07/16/96</a:t>
            </a:r>
            <a:endParaRPr/>
          </a:p>
        </p:txBody>
      </p:sp>
      <p:sp>
        <p:nvSpPr>
          <p:cNvPr id="174" name="Google Shape;174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 All rights reserved. Unauthorized copying or re-distribution is strictly prohibited.*</a:t>
            </a: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arketplace.visualstudio.com/items?itemName=SteveCadwallader.CodeMaid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</a:t>
            </a:r>
            <a:r>
              <a:rPr lang="en-US" sz="5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Programming</a:t>
            </a:r>
            <a:endParaRPr sz="54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: Operators and Expressions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Operator</a:t>
            </a:r>
            <a:r>
              <a:rPr lang="en-US" sz="2000" b="0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an operation performed over data at runtime</a:t>
            </a:r>
            <a:endParaRPr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Takes one or more arguments (operands)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Produces a new value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operators: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have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precedence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Precedence defines which will be evaluated first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r>
              <a:rPr lang="en-US" sz="2000" b="0" i="0" u="none" strike="noStrike" cap="none" dirty="0">
                <a:solidFill>
                  <a:srgbClr val="FCD9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sequences of operators and operands that are evaluated to a single value, e.g.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What is an Operator?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4936488" y="3257905"/>
            <a:ext cx="2448000" cy="36933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 = b + c;</a:t>
            </a:r>
            <a:endParaRPr dirty="0"/>
          </a:p>
        </p:txBody>
      </p:sp>
      <p:sp>
        <p:nvSpPr>
          <p:cNvPr id="163" name="Google Shape;163;p16"/>
          <p:cNvSpPr/>
          <p:nvPr/>
        </p:nvSpPr>
        <p:spPr>
          <a:xfrm>
            <a:off x="6456000" y="2547987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Operator "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 sz="28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880000" y="3867640"/>
            <a:ext cx="2275200" cy="678393"/>
          </a:xfrm>
          <a:prstGeom prst="wedgeRoundRectCallout">
            <a:avLst>
              <a:gd name="adj1" fmla="val -67084"/>
              <a:gd name="adj2" fmla="val -65681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Operator "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"</a:t>
            </a:r>
            <a:endParaRPr sz="28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in C# 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Unary – take one operand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Binary – take two operands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Ternary (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 – takes three operands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Except for the assignment operators, all binary operators are left-associative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assignment operators and the conditional operator (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 are right-associative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in C#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19"/>
          <p:cNvGraphicFramePr/>
          <p:nvPr>
            <p:extLst>
              <p:ext uri="{D42A27DB-BD31-4B8C-83A1-F6EECF244321}">
                <p14:modId xmlns:p14="http://schemas.microsoft.com/office/powerpoint/2010/main" val="3664140452"/>
              </p:ext>
            </p:extLst>
          </p:nvPr>
        </p:nvGraphicFramePr>
        <p:xfrm>
          <a:off x="620827" y="1285896"/>
          <a:ext cx="9832675" cy="5023181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352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Category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Arithmetic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 * / </a:t>
                      </a: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</a:t>
                      </a: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 </a:t>
                      </a: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endParaRPr sz="2800" b="1" i="0" u="none" strike="noStrike" cap="none" dirty="0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 || ^ !</a:t>
                      </a:r>
                      <a:endParaRPr sz="2800" b="1" i="0" u="none" strike="noStrike" cap="none" dirty="0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Binary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 | ^ ~ &lt;&lt; &gt;&gt;</a:t>
                      </a:r>
                      <a:endParaRPr sz="2800" b="1" i="0" u="none" strike="noStrike" cap="none" dirty="0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Comparison</a:t>
                      </a:r>
                      <a:endParaRPr sz="2800" b="1" i="0" u="none" strike="noStrike" cap="none" dirty="0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&lt; &gt; &lt;= &gt;=</a:t>
                      </a:r>
                      <a:endParaRPr sz="2800" b="1" i="0" u="none" strike="noStrike" cap="none" dirty="0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Assignment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+= -= *= /= %= &amp;= |= ^= &lt;&lt;= &gt;&gt;=</a:t>
                      </a:r>
                      <a:endParaRPr sz="2800" b="1" i="0" u="none" strike="noStrike" cap="none" dirty="0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String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concatenation</a:t>
                      </a:r>
                      <a:endParaRPr sz="28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2800" b="1" i="0" u="none" strike="noStrike" cap="none" dirty="0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Type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conversion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as typeof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Other</a:t>
                      </a:r>
                      <a:endParaRPr/>
                    </a:p>
                  </a:txBody>
                  <a:tcPr marL="132675" marR="13267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 [] () ?: new</a:t>
                      </a:r>
                      <a:endParaRPr sz="2800" b="1" i="0" u="none" strike="noStrike" cap="none" dirty="0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2675" marR="13267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522414" y="1284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Categories of Operators in C#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0"/>
          <p:cNvGraphicFramePr/>
          <p:nvPr/>
        </p:nvGraphicFramePr>
        <p:xfrm>
          <a:off x="620826" y="1150938"/>
          <a:ext cx="10947175" cy="5367249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31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Precedence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5825" marR="1358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Highest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dirty="0"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n-US" sz="26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r>
                        <a:rPr lang="en-US" sz="2600" b="1" i="0" u="none" strike="noStrike" cap="none" dirty="0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(postfix)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-US" sz="26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 dirty="0" err="1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typeof</a:t>
                      </a:r>
                      <a:endParaRPr dirty="0"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en-US" sz="26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</a:t>
                      </a:r>
                      <a:r>
                        <a:rPr lang="en-US" sz="2600" b="1" i="0" u="none" strike="noStrike" cap="none" dirty="0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(prefix)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-US" sz="26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-US" sz="2600" b="1" i="0" u="none" strike="noStrike" cap="none" dirty="0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(unary)</a:t>
                      </a:r>
                      <a:r>
                        <a:rPr lang="en-US" sz="26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 ~</a:t>
                      </a:r>
                      <a:endParaRPr dirty="0"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 / %</a:t>
                      </a:r>
                      <a:endParaRPr dirty="0"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-</a:t>
                      </a:r>
                      <a:endParaRPr dirty="0"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 &gt;&gt;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 &gt; &lt;= &gt;= is as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 != 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Lower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 dirty="0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 dirty="0"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52241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Precedence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192001" y="5029200"/>
            <a:ext cx="11804822" cy="169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Parenthesis operator always has highest precedence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prefer using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parentheses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even when it seems stupid to do so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Operators Precedence (2)</a:t>
            </a:r>
            <a:endParaRPr/>
          </a:p>
        </p:txBody>
      </p:sp>
      <p:graphicFrame>
        <p:nvGraphicFramePr>
          <p:cNvPr id="199" name="Google Shape;199;p21"/>
          <p:cNvGraphicFramePr/>
          <p:nvPr/>
        </p:nvGraphicFramePr>
        <p:xfrm>
          <a:off x="512542" y="1535948"/>
          <a:ext cx="10947175" cy="3027859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31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Precedence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Candara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Operators</a:t>
                      </a:r>
                      <a:endParaRPr/>
                    </a:p>
                  </a:txBody>
                  <a:tcPr marL="135825" marR="1358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Higher</a:t>
                      </a:r>
                      <a:endParaRPr/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endParaRPr sz="2600" b="1" i="0" u="none" strike="noStrike" cap="none">
                        <a:solidFill>
                          <a:srgbClr val="EBFFD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?: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andara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Lowest</a:t>
                      </a:r>
                      <a:endParaRPr sz="2600" b="1" i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35825" marR="1358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*= /= %= += -= &lt;&lt;= &gt;&gt;= &amp;= ^= |=</a:t>
                      </a:r>
                      <a:endParaRPr/>
                    </a:p>
                  </a:txBody>
                  <a:tcPr marL="135825" marR="135825" marT="45725" marB="45725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1522411" y="1412776"/>
            <a:ext cx="10474411" cy="5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 operators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20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the same as in math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Division operator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if used on integers returns integer (without rounding) or exception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Division operator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if used on real numbers returns real number or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Infinity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or </a:t>
            </a:r>
            <a:r>
              <a:rPr lang="en-US" sz="2000" b="1" i="0" u="none" strike="noStrike" cap="none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Remainder operator</a:t>
            </a:r>
            <a:r>
              <a:rPr lang="en-US" sz="20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returns the remainder from division of integers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special addition operator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increments a variable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 Operators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498600" y="12850"/>
            <a:ext cx="91440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 Operators – Examples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745750" y="874725"/>
            <a:ext cx="10649700" cy="56685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squarePerimeter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17;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squareSide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squarePerimeter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/ 4.0;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squareArea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squareSide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squareSide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squareSide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 // 4.25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squareArea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 // 18.0625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 a + b ); // 9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 a + b++ ); // 9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 a + b ); // 10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 a + ++b ); // 11</a:t>
            </a:r>
            <a:endParaRPr dirty="0"/>
          </a:p>
          <a:p>
            <a:pPr marL="0" marR="0" lvl="0" indent="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2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 a + b ); // 11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1521613" y="1340768"/>
            <a:ext cx="10475210" cy="53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Logical operators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take </a:t>
            </a:r>
            <a:r>
              <a:rPr lang="en-US" sz="2000" b="0" i="0" u="none" strike="noStrike" cap="none" dirty="0" err="1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operands and return </a:t>
            </a:r>
            <a:r>
              <a:rPr lang="en-US" sz="2000" b="0" i="0" u="none" strike="noStrike" cap="none" dirty="0" err="1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result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20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turns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to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</a:t>
            </a:r>
            <a:r>
              <a:rPr lang="en-US" sz="20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Behavior of the operators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b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(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==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==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):</a:t>
            </a:r>
            <a:endParaRPr dirty="0"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521613" y="260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</a:t>
            </a:r>
            <a:endParaRPr/>
          </a:p>
        </p:txBody>
      </p:sp>
      <p:graphicFrame>
        <p:nvGraphicFramePr>
          <p:cNvPr id="218" name="Google Shape;218;p24"/>
          <p:cNvGraphicFramePr/>
          <p:nvPr/>
        </p:nvGraphicFramePr>
        <p:xfrm>
          <a:off x="1703512" y="2996952"/>
          <a:ext cx="8036800" cy="1858944"/>
        </p:xfrm>
        <a:graphic>
          <a:graphicData uri="http://schemas.openxmlformats.org/drawingml/2006/table">
            <a:tbl>
              <a:tblPr>
                <a:noFill/>
                <a:tableStyleId>{F648BA17-0023-4E79-B204-CF2C4D0BDCC2}</a:tableStyleId>
              </a:tblPr>
              <a:tblGrid>
                <a:gridCol w="15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dirty="0"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Operand1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Operand2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andar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lt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Result</a:t>
                      </a:r>
                      <a:endParaRPr sz="2400" b="1" i="0" u="none" strike="noStrike" cap="none">
                        <a:solidFill>
                          <a:schemeClr val="lt2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36000" marR="36000" marT="36000" marB="36000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FCD9D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4691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 – Example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846925" y="1108725"/>
            <a:ext cx="10433100" cy="54540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a = true;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b = false;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&amp;&amp; b); // False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|| b); // True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^ b); // True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(!b); // True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(b || true); // True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(b &amp;&amp; true); // False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|| true); // True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&amp;&amp; true); // True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(!a); // False</a:t>
            </a:r>
            <a:endParaRPr sz="1200"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23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((5&gt;7) ^ (a==b)); // False</a:t>
            </a:r>
            <a:endParaRPr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 are used to compare variables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 example:</a:t>
            </a:r>
            <a:endParaRPr dirty="0"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Comparison Operators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1992001" y="3357000"/>
            <a:ext cx="7559675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a = 5;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b = 4;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&gt;= b); // 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!= b); // 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== b); // False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== a); // 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!= ++b); // False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(a &gt; b); // False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1730000" y="1771552"/>
            <a:ext cx="93852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Operators in C# and Operator Precedence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Logical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Bitwise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 Operators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Implicit and Explicit Type Conversions</a:t>
            </a:r>
            <a:endParaRPr/>
          </a:p>
          <a:p>
            <a:pPr marL="360000" marR="0" lvl="0" indent="-360000" algn="l" rtl="0">
              <a:lnSpc>
                <a:spcPct val="18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 are used to assign a value to a variable ,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-=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|=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1800" b="0" i="0" u="none" strike="noStrike" cap="none" dirty="0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...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operators example:</a:t>
            </a:r>
            <a:endParaRPr dirty="0"/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Assignment Operators</a:t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1992001" y="3357000"/>
            <a:ext cx="7561263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x = 6;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4;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(y *= 2); // 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z = y = 3; // y=3 and z=3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(z); //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(x |= 1); // 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(x += 3); //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(x /= 2); // 5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String concatenation operator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used to concatenate strings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 second operand is not a string, it is converted to string automatically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2279764" y="3285000"/>
            <a:ext cx="7488237" cy="2308324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first = "First";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second = "Second";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(first + second); </a:t>
            </a:r>
            <a:b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FirstSecond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 output = "The number is : 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number = 5;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(output + number);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The number is : 5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Member access operator 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 is used to access object members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E.g. </a:t>
            </a:r>
            <a:r>
              <a:rPr lang="en-US" sz="1800" b="1" i="0" u="none" strike="noStrike" cap="none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DateTime.Now.DayOfWeek.ToString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Square brackets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are used with arrays, indexers and attributes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E.g.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numbers[3]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"Hello"[2]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Parentheses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used to override the default operator precedence, e.g. </a:t>
            </a:r>
          </a:p>
          <a:p>
            <a:pPr marL="685800" lvl="1" indent="-228600">
              <a:spcBef>
                <a:spcPts val="1800"/>
              </a:spcBef>
              <a:buSzPts val="2000"/>
            </a:pPr>
            <a:r>
              <a:rPr lang="en-US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lang="en-US" b="0" i="0" u="none" strike="noStrike" cap="none" dirty="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b="0" i="0" u="none" strike="noStrike" cap="none" dirty="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en-US" b="0" i="0" u="none" strike="noStrike" cap="none" dirty="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b="0" i="0" u="none" strike="noStrike" cap="none" dirty="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Class cast operator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used to cast one compatible type to another, e.g.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i="0" u="none" strike="noStrike" cap="none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dirty="0"/>
          </a:p>
        </p:txBody>
      </p:sp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(2)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1512506" y="1633938"/>
            <a:ext cx="9144000" cy="460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 operator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?: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has the form</a:t>
            </a:r>
            <a:endParaRPr dirty="0"/>
          </a:p>
          <a:p>
            <a:pPr marL="228600" marR="0" lvl="0" indent="-101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9436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(if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true then the result is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else the result is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800" b="0" i="0" u="none" strike="noStrike" cap="none" dirty="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is used to create new objects 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returns </a:t>
            </a:r>
            <a:r>
              <a:rPr lang="en-US" sz="2000" b="1" i="0" u="none" strike="noStrike" cap="none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System.Type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object (the reflection of a type), e.g. </a:t>
            </a:r>
            <a:r>
              <a:rPr lang="en-US" sz="2000" b="1" i="0" u="none" strike="noStrike" cap="none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(int)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 checks if an object is compatible with given type, e.g.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5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is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→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true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;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3.14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is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float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→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false</a:t>
            </a:r>
            <a:endParaRPr sz="2000" b="1" i="0" u="none" strike="noStrike" cap="none" dirty="0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(3)</a:t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1512506" y="2108793"/>
            <a:ext cx="9133800" cy="56647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 ? x : y</a:t>
            </a:r>
            <a:endParaRPr sz="2800" b="1" i="0" u="none" strike="noStrike" cap="none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Operators (4)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Null-coalescing operator </a:t>
            </a:r>
            <a:r>
              <a:rPr lang="en-US" sz="20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??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used to define a default value for both nullable value types and reference types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It returns the left-hand operand if it is not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dirty="0"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Otherwise it returns the right-hand operand</a:t>
            </a:r>
            <a:endParaRPr dirty="0"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51089" y="4188224"/>
            <a:ext cx="7478711" cy="84860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int? x = null;</a:t>
            </a:r>
            <a:endParaRPr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 dirty="0"/>
          </a:p>
        </p:txBody>
      </p:sp>
      <p:sp>
        <p:nvSpPr>
          <p:cNvPr id="267" name="Google Shape;267;p31"/>
          <p:cNvSpPr/>
          <p:nvPr/>
        </p:nvSpPr>
        <p:spPr>
          <a:xfrm>
            <a:off x="2358346" y="5336820"/>
            <a:ext cx="7478711" cy="84860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720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int? x = 1;</a:t>
            </a:r>
            <a:endParaRPr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y = x ?? -1; 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5943600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Here the value of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is -1</a:t>
            </a:r>
            <a:endParaRPr sz="28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5950858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Here the value of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 is 1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Implicit  type conversion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Automatic conversion of value of one data type to value of another data type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Allowed when no loss of data is possible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"Larger" types can implicitly take values of smaller "types"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Implicit Type Conversion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1524000" y="3970044"/>
            <a:ext cx="8716198" cy="1263693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6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5;</a:t>
            </a:r>
            <a:endParaRPr dirty="0"/>
          </a:p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long l = </a:t>
            </a:r>
            <a:r>
              <a:rPr lang="en-US" sz="26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6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 // implicit type conversion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Explicit type conversion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Manual conversion of a value of one data type to a value of another data type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Allowed only explicitly by </a:t>
            </a:r>
            <a:r>
              <a:rPr lang="en-US" sz="1800" b="1" i="0" u="none" strike="noStrike" cap="none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(type)</a:t>
            </a: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operator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Required when there is a possibility of loss of data or precision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 dirty="0"/>
          </a:p>
        </p:txBody>
      </p:sp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Explicit Type Conversion</a:t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1546379" y="3983297"/>
            <a:ext cx="8783998" cy="123840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long l = 5;</a:t>
            </a:r>
            <a:endParaRPr dirty="0"/>
          </a:p>
          <a:p>
            <a:pPr marL="0" marR="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6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(int) l; // explicit type conversion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implicit and explicit conversions:</a:t>
            </a:r>
            <a:endParaRPr/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9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explicit conversion may be applied even when it is not required by the compiler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Type Conversions – Example</a:t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983425" y="2426400"/>
            <a:ext cx="9936000" cy="26766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heightInMeters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1.74f; // Explicit conversion</a:t>
            </a:r>
            <a:endParaRPr dirty="0"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maxHeight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heightInMeters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 // Implicit</a:t>
            </a:r>
            <a:endParaRPr dirty="0"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minHeight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(double)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heightInMeters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 // Explicit</a:t>
            </a:r>
            <a:endParaRPr dirty="0"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actualHeight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(float)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maxHeight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 // Explicit</a:t>
            </a:r>
            <a:endParaRPr dirty="0"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maxHeightFloat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maxHeight</a:t>
            </a:r>
            <a:r>
              <a:rPr lang="en-US" sz="1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 // Compilation error!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Expressions are sequences of operators, literals and variables that are evaluated to some value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Examples:</a:t>
            </a:r>
            <a:endParaRPr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Expressions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840001" y="3349172"/>
            <a:ext cx="10439999" cy="274382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r = (150 - 20) / 2 + 5; // r=70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calculating a circle area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surface = </a:t>
            </a:r>
            <a:r>
              <a:rPr lang="en-US" sz="2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Math.PI</a:t>
            </a:r>
            <a:r>
              <a:rPr lang="en-US" sz="2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* r * r;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Expression for calculating a circle perimeter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double perimeter = 2 * </a:t>
            </a:r>
            <a:r>
              <a:rPr lang="en-US" sz="2800" b="1" i="0" u="none" strike="noStrike" cap="none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Math.PI</a:t>
            </a:r>
            <a:r>
              <a:rPr lang="en-US" sz="2800" b="1" i="0" u="none" strike="noStrike" cap="none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* r;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1493839" y="37895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Expressions (2)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1524000" y="723695"/>
            <a:ext cx="9144000" cy="53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Expressions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have: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Type (integer, real, boolean, ...)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Value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Examples: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1283677" y="4114801"/>
            <a:ext cx="9564324" cy="1233772"/>
          </a:xfrm>
          <a:prstGeom prst="rect">
            <a:avLst/>
          </a:prstGeom>
          <a:solidFill>
            <a:srgbClr val="FAB6B3">
              <a:alpha val="20000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a = 2 + 3; // a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b = (a + 3) * (a - 4) + (2 * a + 7) / 4;  // b = 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Font typeface="Noto Sans Symbols"/>
              <a:buNone/>
            </a:pPr>
            <a:r>
              <a:rPr lang="en-US" sz="22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bool greater = (a &gt; b) || ((a == 0) &amp;&amp; (b == 0));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2758982" y="2425933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compile time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7464000" y="2425933"/>
            <a:ext cx="3787200" cy="1510365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runtime</a:t>
            </a:r>
            <a:endParaRPr sz="2800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1416000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Expression of type </a:t>
            </a:r>
            <a:r>
              <a:rPr lang="en-US" sz="2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 Calculated at runtime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9549-A651-4909-8938-FF6B50BB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B0BD-3E6B-4DE5-9626-A01F475B8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In programming, each variable stores a certain value of a particular type. For example, data types can be: number, letter, text (string), date, color, image, list and others. Here are some examples of data types:</a:t>
            </a:r>
          </a:p>
          <a:p>
            <a:r>
              <a:rPr lang="en-US" b="1" dirty="0"/>
              <a:t>integer</a:t>
            </a:r>
            <a:r>
              <a:rPr lang="en-US" dirty="0"/>
              <a:t>: 1, 2, 3, 4, 5, 20, …</a:t>
            </a:r>
          </a:p>
          <a:p>
            <a:r>
              <a:rPr lang="en-US" b="1" dirty="0"/>
              <a:t>float</a:t>
            </a:r>
            <a:r>
              <a:rPr lang="en-US" dirty="0"/>
              <a:t>: 0.5, 3.14, -1.5, …</a:t>
            </a:r>
          </a:p>
          <a:p>
            <a:r>
              <a:rPr lang="en-US" b="1" dirty="0"/>
              <a:t>character</a:t>
            </a:r>
            <a:r>
              <a:rPr lang="en-US" dirty="0"/>
              <a:t> (symbol): 'a', 'b', 'c', '@', 'X', …</a:t>
            </a:r>
          </a:p>
          <a:p>
            <a:r>
              <a:rPr lang="en-US" b="1" dirty="0"/>
              <a:t>text</a:t>
            </a:r>
            <a:r>
              <a:rPr lang="en-US" dirty="0"/>
              <a:t> (</a:t>
            </a:r>
            <a:r>
              <a:rPr lang="en-US" b="1" dirty="0"/>
              <a:t>string</a:t>
            </a:r>
            <a:r>
              <a:rPr lang="en-US" dirty="0"/>
              <a:t>): "Hello", "Hi", "How are you?", …</a:t>
            </a:r>
          </a:p>
          <a:p>
            <a:r>
              <a:rPr lang="en-US" b="1" dirty="0"/>
              <a:t>day of week</a:t>
            </a:r>
            <a:r>
              <a:rPr lang="en-US" dirty="0"/>
              <a:t>: Monday, Tuesday, …, Sunday</a:t>
            </a:r>
          </a:p>
          <a:p>
            <a:r>
              <a:rPr lang="en-US" b="1" dirty="0"/>
              <a:t>date and time</a:t>
            </a:r>
            <a:r>
              <a:rPr lang="en-US" dirty="0"/>
              <a:t>: 14-June-1980 6:30:00, 25-Dec-2017 23:17:22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7580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body" idx="1"/>
          </p:nvPr>
        </p:nvSpPr>
        <p:spPr>
          <a:xfrm>
            <a:off x="1487488" y="1052736"/>
            <a:ext cx="10327523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discussed the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operators</a:t>
            </a:r>
            <a:r>
              <a:rPr lang="en-US" sz="2000" b="0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C#:</a:t>
            </a:r>
            <a:endParaRPr dirty="0"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Arithmetic, logical, bitwise, comparison, assignment and others</a:t>
            </a:r>
            <a:endParaRPr dirty="0"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precedence</a:t>
            </a:r>
            <a:endParaRPr dirty="0"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Bitwise calculations (read / change a bit)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learned when to use implicit and explicit </a:t>
            </a:r>
            <a:r>
              <a:rPr lang="en-US" sz="2000" b="0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type conversions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learned how to use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dirty="0">
                <a:hlinkClick r:id="rId3"/>
              </a:rPr>
              <a:t>https://docs.microsoft.com/en-us/dotnet/csharp/language-reference/operators</a:t>
            </a:r>
            <a:endParaRPr lang="en-US" dirty="0"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dirty="0">
                <a:hlinkClick r:id="rId4"/>
              </a:rPr>
              <a:t>https://marketplace.visualstudio.com/items?itemName=SteveCadwallader.CodeMaid</a:t>
            </a:r>
            <a:r>
              <a:rPr lang="en-US" dirty="0"/>
              <a:t>  </a:t>
            </a:r>
            <a:endParaRPr dirty="0"/>
          </a:p>
        </p:txBody>
      </p:sp>
      <p:sp>
        <p:nvSpPr>
          <p:cNvPr id="316" name="Google Shape;316;p37"/>
          <p:cNvSpPr txBox="1">
            <a:spLocks noGrp="1"/>
          </p:cNvSpPr>
          <p:nvPr>
            <p:ph type="title"/>
          </p:nvPr>
        </p:nvSpPr>
        <p:spPr>
          <a:xfrm>
            <a:off x="1487488" y="-406"/>
            <a:ext cx="9144000" cy="76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1 – Me after 10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read your age from the console and to display how old are you going to be after 10 years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Hints: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Console.Write(str);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Console.WriteLine(str);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Console.Readline();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int.Parse(str);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•"/>
            </a:pPr>
            <a:r>
              <a:rPr lang="en-US"/>
              <a:t>int.TryParse(str, out int);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2 – Simple formulas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asking about two sides of the rectangle: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display area of the rectangle 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display perimeter of the rectangle</a:t>
            </a:r>
            <a:endParaRPr/>
          </a:p>
          <a:p>
            <a:pPr marL="594360" marR="0" lvl="1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similar program for triangle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similar program for a circle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Hint</a:t>
            </a:r>
            <a:endParaRPr/>
          </a:p>
          <a:p>
            <a:pPr marL="914400" marR="0" lvl="2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Math.PI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3 – Dates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display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Current date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Current time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Date after 10 years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Date after X years, where X is entered by user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</a:t>
            </a:r>
            <a:r>
              <a:rPr lang="en-US"/>
              <a:t>4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– </a:t>
            </a:r>
            <a:r>
              <a:rPr lang="en-US"/>
              <a:t>Future birthday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4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to </a:t>
            </a:r>
            <a:r>
              <a:rPr lang="en-US" dirty="0"/>
              <a:t>ask user about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dirty="0"/>
              <a:t>Current age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dirty="0"/>
              <a:t>Future age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Birthday month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dirty="0"/>
              <a:t>Birthday day of month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dirty="0"/>
              <a:t>Program should be able to calculate and display exact date when you are going to celebrate your future birthday (e.g. when you will reach Future age)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ACBC-96CC-407C-B2BD-01B0C5E5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1/2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8BDFB-1936-4E94-8340-1131B59E4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1. Write a C# Sharp program to print Hello and your name in a separate line.</a:t>
            </a:r>
          </a:p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2. Write a C# Sharp program to print the sum of two numbers.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3. Write a C# Sharp program to print the result of the specified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-1 + 4 *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( 35+ 5 ) %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14 + -4 * 6 / 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b="0" i="0" dirty="0">
                <a:effectLst/>
                <a:latin typeface="Helvetica" panose="020B0604020202020204" pitchFamily="34" charset="0"/>
              </a:rPr>
              <a:t>2 + 15 / 6 * 1 - 7 % 2</a:t>
            </a:r>
          </a:p>
          <a:p>
            <a:pPr marL="1016000" lvl="1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015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706-D8F8-4CBE-B613-4FE7A76D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2/2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D79B-7AF1-4A96-B936-AD0E7FBB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10492902" cy="4662791"/>
          </a:xfrm>
        </p:spPr>
        <p:txBody>
          <a:bodyPr/>
          <a:lstStyle/>
          <a:p>
            <a:pPr marL="101600" indent="0">
              <a:buNone/>
            </a:pPr>
            <a:r>
              <a:rPr lang="en-US" b="0" i="0" dirty="0">
                <a:effectLst/>
                <a:latin typeface="Helvetica" panose="020B0604020202020204" pitchFamily="34" charset="0"/>
              </a:rPr>
              <a:t>4. Write a C# program to print the output of multiplication of three numbers which will be entered by the user.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5.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takes a number as input and print its multiplication table.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6.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takes four numbers as input to calculate and print the average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7.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to check if an given integer is within range between 100 and 200.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8.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that display current date separating day, month, year</a:t>
            </a: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9.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asking about your age and display year of birth</a:t>
            </a:r>
            <a:endParaRPr lang="en-US" dirty="0">
              <a:latin typeface="Helvetica" panose="020B0604020202020204" pitchFamily="34" charset="0"/>
            </a:endParaRPr>
          </a:p>
          <a:p>
            <a:pPr marL="101600" indent="0">
              <a:buNone/>
            </a:pPr>
            <a:r>
              <a:rPr lang="en-US" dirty="0">
                <a:latin typeface="Helvetica" panose="020B0604020202020204" pitchFamily="34" charset="0"/>
              </a:rPr>
              <a:t>10.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Write a C# program to that takes three numbers(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x,y,z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 as input and print the output of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x+y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).z and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x.y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 + 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y.z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426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2113-AACA-4376-BA3A-6339102A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Data Types and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E090-1A9F-44D8-8942-638A0DA31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In C# we can use data types to define variables as follows:</a:t>
            </a:r>
          </a:p>
          <a:p>
            <a:r>
              <a:rPr lang="en-US" dirty="0"/>
              <a:t>int a = 5;</a:t>
            </a:r>
          </a:p>
          <a:p>
            <a:r>
              <a:rPr lang="en-US" dirty="0"/>
              <a:t>string str = "Some text";</a:t>
            </a:r>
          </a:p>
          <a:p>
            <a:r>
              <a:rPr lang="en-US" dirty="0"/>
              <a:t>char letter = 'A';</a:t>
            </a:r>
          </a:p>
          <a:p>
            <a:r>
              <a:rPr lang="en-US" dirty="0"/>
              <a:t>float f = 4.2;</a:t>
            </a:r>
          </a:p>
          <a:p>
            <a:pPr marL="101600" indent="0">
              <a:buNone/>
            </a:pPr>
            <a:r>
              <a:rPr lang="en-US" dirty="0"/>
              <a:t>In C#, once a variable is defined, it can change its value many times, but it cannot change its data type later. Variables may hold only data of their type.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23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EC2-AB52-4122-80A7-6B78E295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Using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F680F-299B-40C1-974B-86ED96E2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2814536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We know that computers are machines that process data. All data is stored inside the computer memory (RAM) in variables. </a:t>
            </a:r>
          </a:p>
          <a:p>
            <a:pPr marL="101600" indent="0">
              <a:buNone/>
            </a:pPr>
            <a:r>
              <a:rPr lang="en-US" dirty="0"/>
              <a:t>The variables are named areas in the memory, which keep a certain data type, for example a number or a text. </a:t>
            </a:r>
          </a:p>
          <a:p>
            <a:pPr marL="101600" indent="0">
              <a:buNone/>
            </a:pPr>
            <a:r>
              <a:rPr lang="en-US" dirty="0"/>
              <a:t>Each of the variables in C# has a </a:t>
            </a:r>
            <a:r>
              <a:rPr lang="en-US" b="1" u="sng" dirty="0"/>
              <a:t>name</a:t>
            </a:r>
            <a:r>
              <a:rPr lang="en-US" dirty="0"/>
              <a:t>, a </a:t>
            </a:r>
            <a:r>
              <a:rPr lang="en-US" b="1" u="sng" dirty="0"/>
              <a:t>type</a:t>
            </a:r>
            <a:r>
              <a:rPr lang="en-US" dirty="0"/>
              <a:t> and a </a:t>
            </a:r>
            <a:r>
              <a:rPr lang="en-US" b="1" u="sng" dirty="0"/>
              <a:t>value</a:t>
            </a:r>
            <a:r>
              <a:rPr lang="en-US" dirty="0"/>
              <a:t>. Here is how we would declare a variable and assign it with a value at the same time:</a:t>
            </a:r>
            <a:endParaRPr lang="bg-B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70CFD4-3F91-464B-9B57-B2F08C9D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43" y="4831404"/>
            <a:ext cx="61245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A031-82C8-4D65-8CD2-C546548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Declaring and using Variables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9BF1-1168-46B4-B421-901829E33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Example of declaring a variable:</a:t>
            </a:r>
          </a:p>
          <a:p>
            <a:pPr marL="101600" indent="0">
              <a:buNone/>
            </a:pPr>
            <a:r>
              <a:rPr lang="en-US" i="1" dirty="0"/>
              <a:t>	var count = 5;</a:t>
            </a:r>
          </a:p>
          <a:p>
            <a:pPr marL="101600" indent="0">
              <a:buNone/>
            </a:pPr>
            <a:r>
              <a:rPr lang="en-US" dirty="0"/>
              <a:t>After being processed, data is again stored in variables (in some place in the memory saved for our program):</a:t>
            </a:r>
          </a:p>
          <a:p>
            <a:pPr marL="101600" indent="0">
              <a:buNone/>
            </a:pPr>
            <a:r>
              <a:rPr lang="en-US" i="1" dirty="0"/>
              <a:t>	count = count + 1;</a:t>
            </a:r>
          </a:p>
          <a:p>
            <a:pPr marL="101600" indent="0">
              <a:buNone/>
            </a:pPr>
            <a:r>
              <a:rPr lang="en-US" dirty="0"/>
              <a:t>After the above code the variable count changes it value and increases by 1.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69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8D0A-AF11-41F6-8CFB-EDFAA8E7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the Console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15E8-DB16-4CAB-BE6E-52103452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528226"/>
          </a:xfrm>
        </p:spPr>
        <p:txBody>
          <a:bodyPr/>
          <a:lstStyle/>
          <a:p>
            <a:r>
              <a:rPr lang="en-US" dirty="0"/>
              <a:t>Reading strings</a:t>
            </a:r>
          </a:p>
          <a:p>
            <a:pPr lvl="1"/>
            <a:r>
              <a:rPr lang="en-US" dirty="0"/>
              <a:t>var str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pt-BR" dirty="0"/>
              <a:t>Reading integers</a:t>
            </a:r>
          </a:p>
          <a:p>
            <a:pPr lvl="1"/>
            <a:r>
              <a:rPr lang="pt-BR" dirty="0"/>
              <a:t>var num = int.Parse(Console.ReadLine());</a:t>
            </a:r>
          </a:p>
          <a:p>
            <a:r>
              <a:rPr lang="pt-BR" dirty="0"/>
              <a:t>Reading floats</a:t>
            </a:r>
          </a:p>
          <a:p>
            <a:pPr lvl="1"/>
            <a:r>
              <a:rPr lang="en-US" dirty="0"/>
              <a:t>var num = </a:t>
            </a:r>
            <a:r>
              <a:rPr lang="en-US" dirty="0" err="1"/>
              <a:t>float.Parse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bg-BG" dirty="0"/>
          </a:p>
          <a:p>
            <a:pPr lvl="1"/>
            <a:r>
              <a:rPr lang="en-US" dirty="0"/>
              <a:t>var num = </a:t>
            </a:r>
            <a:r>
              <a:rPr lang="en-US" dirty="0" err="1"/>
              <a:t>double.Parse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93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211E-AF1E-40A0-BA9C-DE7B6585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and Formatting Text and Numbers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219BE-C917-4416-B1EF-B7AACEC8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1600199"/>
            <a:ext cx="10265923" cy="4651443"/>
          </a:xfrm>
        </p:spPr>
        <p:txBody>
          <a:bodyPr/>
          <a:lstStyle/>
          <a:p>
            <a:r>
              <a:rPr lang="en-US" sz="1800" dirty="0"/>
              <a:t>Simple print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(“Hello world”);</a:t>
            </a:r>
          </a:p>
          <a:p>
            <a:r>
              <a:rPr lang="en-US" sz="1800" dirty="0"/>
              <a:t>Using placeholders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("{0} + {1} = {2}", 3, 5, 3+5);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("You are {0} {1}, a {2}-years old person from {3}.",   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age, town);</a:t>
            </a:r>
          </a:p>
          <a:p>
            <a:r>
              <a:rPr lang="en-US" sz="1800" dirty="0"/>
              <a:t>Using the Dollar String Interpolation</a:t>
            </a:r>
          </a:p>
          <a:p>
            <a:pPr lvl="1"/>
            <a:r>
              <a:rPr lang="en-US" sz="1600" dirty="0"/>
              <a:t>var a = 4.5;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($"Square size = {a}");</a:t>
            </a:r>
          </a:p>
          <a:p>
            <a:pPr lvl="1"/>
            <a:r>
              <a:rPr lang="en-US" sz="1600" dirty="0" err="1"/>
              <a:t>Console.WriteLine</a:t>
            </a:r>
            <a:r>
              <a:rPr lang="en-US" sz="1600" dirty="0"/>
              <a:t>($"Square area = {a * a}");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9118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410205" y="2348445"/>
            <a:ext cx="64803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Operators in C#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10200" y="4293100"/>
            <a:ext cx="5931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Arithmetic, Logical, Comparison, Assignment,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2700</Words>
  <Application>Microsoft Office PowerPoint</Application>
  <PresentationFormat>Widescreen</PresentationFormat>
  <Paragraphs>393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Lato</vt:lpstr>
      <vt:lpstr>Consolas</vt:lpstr>
      <vt:lpstr>Candara</vt:lpstr>
      <vt:lpstr>Noto Sans Symbols</vt:lpstr>
      <vt:lpstr>Montserrat</vt:lpstr>
      <vt:lpstr>Helvetica</vt:lpstr>
      <vt:lpstr>Arial</vt:lpstr>
      <vt:lpstr>Focus</vt:lpstr>
      <vt:lpstr>Introduction to Programming</vt:lpstr>
      <vt:lpstr>Table of Contents</vt:lpstr>
      <vt:lpstr>Data Types and Variables</vt:lpstr>
      <vt:lpstr>Examples: Data Types and Variables</vt:lpstr>
      <vt:lpstr>Declaring and Using Variables</vt:lpstr>
      <vt:lpstr>Examples: Declaring and using Variables</vt:lpstr>
      <vt:lpstr>Reading Data from the Console</vt:lpstr>
      <vt:lpstr>Printing and Formatting Text and Numbers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Examples</vt:lpstr>
      <vt:lpstr>Logical Operators</vt:lpstr>
      <vt:lpstr>Logical Operators – Example</vt:lpstr>
      <vt:lpstr>Comparison Operators</vt:lpstr>
      <vt:lpstr>Assignment Operators</vt:lpstr>
      <vt:lpstr>Other Operators</vt:lpstr>
      <vt:lpstr>Other Operators (2)</vt:lpstr>
      <vt:lpstr>Other Operators (3)</vt:lpstr>
      <vt:lpstr>Other Operators (4)</vt:lpstr>
      <vt:lpstr>Implicit Type Conversion</vt:lpstr>
      <vt:lpstr>Explicit Type Conversion</vt:lpstr>
      <vt:lpstr>Type Conversions – Example</vt:lpstr>
      <vt:lpstr>Expressions</vt:lpstr>
      <vt:lpstr>Expressions (2)</vt:lpstr>
      <vt:lpstr>Summary</vt:lpstr>
      <vt:lpstr>Task 1 – Me after 10</vt:lpstr>
      <vt:lpstr>Task 2 – Simple formulas</vt:lpstr>
      <vt:lpstr>Task 3 – Dates</vt:lpstr>
      <vt:lpstr>Task 4 – Future birthday</vt:lpstr>
      <vt:lpstr>Homework 1/2</vt:lpstr>
      <vt:lpstr>Homework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Pravoslav Milenkov</cp:lastModifiedBy>
  <cp:revision>15</cp:revision>
  <dcterms:modified xsi:type="dcterms:W3CDTF">2021-10-11T18:13:28Z</dcterms:modified>
</cp:coreProperties>
</file>