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ndara" panose="020E050203030302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Montserrat" panose="00000500000000000000" pitchFamily="2" charset="-52"/>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noAutofit/>
          </a:bodyPr>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noAutofit/>
          </a:bodyPr>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marL="0" marR="0" lvl="0" indent="0" algn="l" rtl="0">
              <a:lnSpc>
                <a:spcPct val="80000"/>
              </a:lnSpc>
              <a:spcBef>
                <a:spcPts val="0"/>
              </a:spcBef>
              <a:spcAft>
                <a:spcPts val="0"/>
              </a:spcAft>
              <a:buClr>
                <a:schemeClr val="lt1"/>
              </a:buClr>
              <a:buSzPts val="5400"/>
              <a:buFont typeface="Consolas"/>
              <a:buNone/>
            </a:pPr>
            <a:r>
              <a:rPr lang="en-US" sz="5400" b="0" i="0" u="none" strike="noStrike" cap="none" dirty="0">
                <a:solidFill>
                  <a:schemeClr val="lt1"/>
                </a:solidFill>
                <a:latin typeface="Consolas"/>
                <a:ea typeface="Consolas"/>
                <a:cs typeface="Consolas"/>
                <a:sym typeface="Consolas"/>
              </a:rPr>
              <a:t>Introduction to Programming</a:t>
            </a:r>
            <a:endParaRPr sz="5400" b="0" i="0" u="none" strike="noStrike" cap="none" dirty="0">
              <a:solidFill>
                <a:schemeClr val="lt1"/>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a:solidFill>
                  <a:schemeClr val="accent1"/>
                </a:solidFill>
                <a:latin typeface="Consolas"/>
                <a:ea typeface="Consolas"/>
                <a:cs typeface="Consolas"/>
                <a:sym typeface="Consolas"/>
              </a:rPr>
              <a:t>Lesson 0: Introduction</a:t>
            </a:r>
            <a:endParaRPr sz="2000" b="0" i="0" u="none" strike="noStrike" cap="none">
              <a:solidFill>
                <a:schemeClr val="accent1"/>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Exercises</a:t>
            </a:r>
            <a:endParaRPr>
              <a:solidFill>
                <a:srgbClr val="FFFFFF"/>
              </a:solidFill>
            </a:endParaRPr>
          </a:p>
        </p:txBody>
      </p:sp>
      <p:sp>
        <p:nvSpPr>
          <p:cNvPr id="199" name="Google Shape;199;p23"/>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Each lesson contains exercises.</a:t>
            </a:r>
            <a:endParaRPr/>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The exercises are there to give you simple and easy ways to try out the ideas from the lesson</a:t>
            </a:r>
            <a:endParaRPr/>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You can typically complete them in around 1 to 15 minutes each</a:t>
            </a:r>
            <a:endParaRPr/>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Exercises marked with an asterisk (*) are a little bit more </a:t>
            </a:r>
            <a:r>
              <a:rPr lang="en-US" sz="2000">
                <a:solidFill>
                  <a:srgbClr val="D8D8D8"/>
                </a:solidFill>
                <a:latin typeface="Candara"/>
                <a:ea typeface="Candara"/>
                <a:cs typeface="Candara"/>
                <a:sym typeface="Candara"/>
              </a:rPr>
              <a:t>interesting :-)</a:t>
            </a:r>
            <a:endParaRPr/>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Give yourself time!</a:t>
            </a:r>
            <a:endParaRPr/>
          </a:p>
          <a:p>
            <a:pPr marL="228600" marR="0" lvl="0" indent="-228600" algn="l" rtl="0">
              <a:lnSpc>
                <a:spcPct val="90000"/>
              </a:lnSpc>
              <a:spcBef>
                <a:spcPts val="1800"/>
              </a:spcBef>
              <a:spcAft>
                <a:spcPts val="210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Don’t jump to answers …</a:t>
            </a:r>
            <a:endParaRPr sz="2000" b="0" i="0" u="none" strike="noStrike" cap="none">
              <a:solidFill>
                <a:srgbClr val="D8D8D8"/>
              </a:solidFill>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Lessons</a:t>
            </a:r>
            <a:endParaRPr>
              <a:solidFill>
                <a:srgbClr val="FFFFFF"/>
              </a:solidFill>
            </a:endParaRPr>
          </a:p>
        </p:txBody>
      </p:sp>
      <p:sp>
        <p:nvSpPr>
          <p:cNvPr id="205" name="Google Shape;205;p24"/>
          <p:cNvSpPr txBox="1">
            <a:spLocks noGrp="1"/>
          </p:cNvSpPr>
          <p:nvPr>
            <p:ph type="body" idx="4294967295"/>
          </p:nvPr>
        </p:nvSpPr>
        <p:spPr>
          <a:xfrm>
            <a:off x="1524000" y="1828800"/>
            <a:ext cx="9144000" cy="45042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First steps in coding</a:t>
            </a:r>
            <a:endParaRPr dirty="0"/>
          </a:p>
          <a:p>
            <a:pPr marL="457200" marR="0" lvl="0" indent="-457200" algn="l" rtl="0">
              <a:lnSpc>
                <a:spcPct val="90000"/>
              </a:lnSpc>
              <a:spcBef>
                <a:spcPts val="180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Data types</a:t>
            </a:r>
            <a:endParaRPr dirty="0"/>
          </a:p>
          <a:p>
            <a:pPr marL="457200" marR="0" lvl="0" indent="-457200" algn="l" rtl="0">
              <a:lnSpc>
                <a:spcPct val="90000"/>
              </a:lnSpc>
              <a:spcBef>
                <a:spcPts val="180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Calculations and conditions</a:t>
            </a:r>
            <a:endParaRPr dirty="0"/>
          </a:p>
          <a:p>
            <a:pPr marL="457200" marR="0" lvl="0" indent="-457200" algn="l" rtl="0">
              <a:lnSpc>
                <a:spcPct val="90000"/>
              </a:lnSpc>
              <a:spcBef>
                <a:spcPts val="180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Operators and expressions</a:t>
            </a:r>
            <a:endParaRPr dirty="0"/>
          </a:p>
          <a:p>
            <a:pPr marL="457200" marR="0" lvl="0" indent="-457200" algn="l" rtl="0">
              <a:lnSpc>
                <a:spcPct val="90000"/>
              </a:lnSpc>
              <a:spcBef>
                <a:spcPts val="180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Conditional statement</a:t>
            </a:r>
            <a:endParaRPr dirty="0"/>
          </a:p>
          <a:p>
            <a:pPr marL="457200" marR="0" lvl="0" indent="-457200" algn="l" rtl="0">
              <a:lnSpc>
                <a:spcPct val="90000"/>
              </a:lnSpc>
              <a:spcBef>
                <a:spcPts val="180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Loops</a:t>
            </a:r>
            <a:endParaRPr lang="bg-BG" sz="2000" b="0" i="0" u="none" strike="noStrike" cap="none" dirty="0">
              <a:solidFill>
                <a:srgbClr val="D8D8D8"/>
              </a:solidFill>
              <a:latin typeface="Candara"/>
              <a:ea typeface="Candara"/>
              <a:cs typeface="Candara"/>
              <a:sym typeface="Candara"/>
            </a:endParaRPr>
          </a:p>
          <a:p>
            <a:pPr marL="457200" marR="0" lvl="0" indent="-457200" algn="l" rtl="0">
              <a:lnSpc>
                <a:spcPct val="90000"/>
              </a:lnSpc>
              <a:spcBef>
                <a:spcPts val="1800"/>
              </a:spcBef>
              <a:spcAft>
                <a:spcPts val="0"/>
              </a:spcAft>
              <a:buClr>
                <a:schemeClr val="accent1"/>
              </a:buClr>
              <a:buSzPts val="2000"/>
              <a:buFont typeface="Consolas"/>
              <a:buChar char="●"/>
            </a:pPr>
            <a:r>
              <a:rPr lang="en-US" sz="2000" dirty="0">
                <a:solidFill>
                  <a:srgbClr val="D8D8D8"/>
                </a:solidFill>
                <a:latin typeface="Candara"/>
                <a:sym typeface="Candara"/>
              </a:rPr>
              <a:t>Working with files</a:t>
            </a:r>
            <a:endParaRPr dirty="0"/>
          </a:p>
          <a:p>
            <a:pPr marL="457200" marR="0" lvl="0" indent="-457200" algn="l" rtl="0">
              <a:lnSpc>
                <a:spcPct val="90000"/>
              </a:lnSpc>
              <a:spcBef>
                <a:spcPts val="180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Object oriented programming</a:t>
            </a:r>
            <a:endParaRPr dirty="0"/>
          </a:p>
          <a:p>
            <a:pPr marL="457200" marR="0" lvl="0" indent="-457200" algn="l" rtl="0">
              <a:lnSpc>
                <a:spcPct val="90000"/>
              </a:lnSpc>
              <a:spcBef>
                <a:spcPts val="1800"/>
              </a:spcBef>
              <a:spcAft>
                <a:spcPts val="0"/>
              </a:spcAft>
              <a:buClr>
                <a:schemeClr val="accent1"/>
              </a:buClr>
              <a:buSzPts val="2000"/>
              <a:buFont typeface="Consolas"/>
              <a:buChar char="●"/>
            </a:pPr>
            <a:r>
              <a:rPr lang="en-US" sz="2000" b="0" i="0" u="none" strike="noStrike" cap="none" dirty="0">
                <a:solidFill>
                  <a:srgbClr val="D8D8D8"/>
                </a:solidFill>
                <a:latin typeface="Candara"/>
                <a:ea typeface="Candara"/>
                <a:cs typeface="Candara"/>
                <a:sym typeface="Candara"/>
              </a:rPr>
              <a:t>Assignments review and presentation</a:t>
            </a:r>
            <a:endParaRPr dirty="0"/>
          </a:p>
          <a:p>
            <a:pPr marL="228600" marR="0" lvl="0" indent="-101600" algn="l" rtl="0">
              <a:lnSpc>
                <a:spcPct val="90000"/>
              </a:lnSpc>
              <a:spcBef>
                <a:spcPts val="1800"/>
              </a:spcBef>
              <a:spcAft>
                <a:spcPts val="2100"/>
              </a:spcAft>
              <a:buClr>
                <a:schemeClr val="accent1"/>
              </a:buClr>
              <a:buSzPts val="2000"/>
              <a:buFont typeface="Arial"/>
              <a:buNone/>
            </a:pPr>
            <a:endParaRPr sz="2000" b="0" i="0" u="none" strike="noStrike" cap="none" dirty="0">
              <a:solidFill>
                <a:srgbClr val="D8D8D8"/>
              </a:solidFill>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Assignments</a:t>
            </a:r>
            <a:endParaRPr sz="3400" b="0" i="0" u="none" strike="noStrike" cap="none">
              <a:solidFill>
                <a:schemeClr val="accent1"/>
              </a:solidFill>
              <a:latin typeface="Consolas"/>
              <a:ea typeface="Consolas"/>
              <a:cs typeface="Consolas"/>
              <a:sym typeface="Consolas"/>
            </a:endParaRPr>
          </a:p>
        </p:txBody>
      </p:sp>
      <p:sp>
        <p:nvSpPr>
          <p:cNvPr id="211" name="Google Shape;211;p25"/>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2800"/>
              <a:buFont typeface="Arial"/>
              <a:buChar char="•"/>
            </a:pPr>
            <a:endParaRPr lang="en-US" sz="2800" b="0" i="0" u="none" strike="noStrike" cap="none" dirty="0">
              <a:solidFill>
                <a:srgbClr val="D8D8D8"/>
              </a:solidFill>
              <a:latin typeface="Candara"/>
              <a:ea typeface="Candara"/>
              <a:cs typeface="Candara"/>
              <a:sym typeface="Candara"/>
            </a:endParaRPr>
          </a:p>
          <a:p>
            <a:pPr marL="228600" marR="0" lvl="0" indent="-228600" algn="l" rtl="0">
              <a:lnSpc>
                <a:spcPct val="90000"/>
              </a:lnSpc>
              <a:spcBef>
                <a:spcPts val="0"/>
              </a:spcBef>
              <a:spcAft>
                <a:spcPts val="0"/>
              </a:spcAft>
              <a:buClr>
                <a:schemeClr val="accent1"/>
              </a:buClr>
              <a:buSzPts val="2800"/>
              <a:buFont typeface="Arial"/>
              <a:buChar char="•"/>
            </a:pPr>
            <a:r>
              <a:rPr lang="en-US" sz="2800" b="0" i="0" u="none" strike="noStrike" cap="none" dirty="0">
                <a:solidFill>
                  <a:srgbClr val="D8D8D8"/>
                </a:solidFill>
                <a:latin typeface="Candara"/>
                <a:ea typeface="Candara"/>
                <a:cs typeface="Candara"/>
                <a:sym typeface="Candara"/>
              </a:rPr>
              <a:t>Assignment</a:t>
            </a:r>
          </a:p>
          <a:p>
            <a:pPr marL="228600" marR="0" lvl="0" indent="-228600" algn="l" rtl="0">
              <a:lnSpc>
                <a:spcPct val="90000"/>
              </a:lnSpc>
              <a:spcBef>
                <a:spcPts val="0"/>
              </a:spcBef>
              <a:spcAft>
                <a:spcPts val="0"/>
              </a:spcAft>
              <a:buClr>
                <a:schemeClr val="accent1"/>
              </a:buClr>
              <a:buSzPts val="2800"/>
              <a:buFont typeface="Arial"/>
              <a:buChar char="•"/>
            </a:pPr>
            <a:endParaRPr lang="en-US" sz="2800" b="0" i="0" u="none" strike="noStrike" cap="none" dirty="0">
              <a:solidFill>
                <a:srgbClr val="D8D8D8"/>
              </a:solidFill>
              <a:latin typeface="Candara"/>
              <a:ea typeface="Candara"/>
              <a:cs typeface="Candara"/>
              <a:sym typeface="Candara"/>
            </a:endParaRPr>
          </a:p>
          <a:p>
            <a:pPr marL="685800" lvl="1" indent="-228600">
              <a:lnSpc>
                <a:spcPct val="90000"/>
              </a:lnSpc>
              <a:spcBef>
                <a:spcPts val="0"/>
              </a:spcBef>
              <a:buClr>
                <a:schemeClr val="accent1"/>
              </a:buClr>
              <a:buSzPts val="2800"/>
              <a:buFont typeface="Arial"/>
              <a:buChar char="•"/>
            </a:pPr>
            <a:r>
              <a:rPr lang="en-US" sz="2200" dirty="0"/>
              <a:t>Simple application(s)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Homework</a:t>
            </a:r>
            <a:r>
              <a:rPr lang="en-US" sz="3400" b="0" i="0" u="none" strike="noStrike" cap="none">
                <a:solidFill>
                  <a:schemeClr val="accent1"/>
                </a:solidFill>
                <a:latin typeface="Consolas"/>
                <a:ea typeface="Consolas"/>
                <a:cs typeface="Consolas"/>
                <a:sym typeface="Consolas"/>
              </a:rPr>
              <a:t> </a:t>
            </a:r>
            <a:endParaRPr sz="3400" b="0" i="0" u="none" strike="noStrike" cap="none">
              <a:solidFill>
                <a:schemeClr val="accent1"/>
              </a:solidFill>
              <a:latin typeface="Consolas"/>
              <a:ea typeface="Consolas"/>
              <a:cs typeface="Consolas"/>
              <a:sym typeface="Consolas"/>
            </a:endParaRPr>
          </a:p>
        </p:txBody>
      </p:sp>
      <p:sp>
        <p:nvSpPr>
          <p:cNvPr id="217" name="Google Shape;217;p26"/>
          <p:cNvSpPr txBox="1">
            <a:spLocks noGrp="1"/>
          </p:cNvSpPr>
          <p:nvPr>
            <p:ph type="body" idx="4294967295"/>
          </p:nvPr>
        </p:nvSpPr>
        <p:spPr>
          <a:xfrm>
            <a:off x="1524000" y="2159540"/>
            <a:ext cx="9144000" cy="393646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Install Visual Studio</a:t>
            </a:r>
            <a:endParaRPr dirty="0"/>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Create GitHub account</a:t>
            </a:r>
            <a:endParaRPr dirty="0"/>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Create Solution</a:t>
            </a:r>
            <a:endParaRPr dirty="0"/>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Create HelloWorld project</a:t>
            </a:r>
            <a:endParaRPr dirty="0"/>
          </a:p>
          <a:p>
            <a:pPr marL="228600" marR="0" lvl="0" indent="-228600" algn="l" rtl="0">
              <a:lnSpc>
                <a:spcPct val="90000"/>
              </a:lnSpc>
              <a:spcBef>
                <a:spcPts val="1800"/>
              </a:spcBef>
              <a:spcAft>
                <a:spcPts val="210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Commit Hello World Project</a:t>
            </a:r>
            <a:endParaRPr sz="2000" b="0" i="0" u="none" strike="noStrike" cap="none" dirty="0">
              <a:solidFill>
                <a:srgbClr val="D8D8D8"/>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sz="3400" b="0" i="0" u="none" strike="noStrike" cap="none">
                <a:solidFill>
                  <a:srgbClr val="FFFFFF"/>
                </a:solidFill>
                <a:latin typeface="Consolas"/>
                <a:ea typeface="Consolas"/>
                <a:cs typeface="Consolas"/>
                <a:sym typeface="Consolas"/>
              </a:rPr>
              <a:t>Table of contents</a:t>
            </a:r>
            <a:endParaRPr sz="3400" b="0" i="0" u="none" strike="noStrike" cap="none">
              <a:solidFill>
                <a:srgbClr val="FFFFFF"/>
              </a:solidFill>
              <a:latin typeface="Consolas"/>
              <a:ea typeface="Consolas"/>
              <a:cs typeface="Consolas"/>
              <a:sym typeface="Consolas"/>
            </a:endParaRPr>
          </a:p>
        </p:txBody>
      </p:sp>
      <p:sp>
        <p:nvSpPr>
          <p:cNvPr id="151" name="Google Shape;151;p15"/>
          <p:cNvSpPr txBox="1">
            <a:spLocks noGrp="1"/>
          </p:cNvSpPr>
          <p:nvPr>
            <p:ph type="body" idx="4294967295"/>
          </p:nvPr>
        </p:nvSpPr>
        <p:spPr>
          <a:xfrm>
            <a:off x="1524000" y="1964986"/>
            <a:ext cx="9144000" cy="4131013"/>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Trainer introduction</a:t>
            </a:r>
            <a:endParaRPr dirty="0"/>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Course objectives</a:t>
            </a:r>
            <a:endParaRPr dirty="0"/>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Course program</a:t>
            </a:r>
            <a:endParaRPr dirty="0"/>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Data structures</a:t>
            </a:r>
            <a:endParaRPr dirty="0"/>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Algorithms</a:t>
            </a:r>
            <a:endParaRPr dirty="0"/>
          </a:p>
          <a:p>
            <a:pPr marL="228600" marR="0" lvl="0" indent="-228600" algn="l" rtl="0">
              <a:lnSpc>
                <a:spcPct val="90000"/>
              </a:lnSpc>
              <a:spcBef>
                <a:spcPts val="1800"/>
              </a:spcBef>
              <a:spcAft>
                <a:spcPts val="2100"/>
              </a:spcAft>
              <a:buClr>
                <a:schemeClr val="accent1"/>
              </a:buClr>
              <a:buSzPts val="2000"/>
              <a:buFont typeface="Arial"/>
              <a:buChar char="•"/>
            </a:pPr>
            <a:r>
              <a:rPr lang="en-US" sz="2000" b="0" i="0" u="none" strike="noStrike" cap="none" dirty="0">
                <a:solidFill>
                  <a:srgbClr val="D8D8D8"/>
                </a:solidFill>
                <a:latin typeface="Candara"/>
                <a:ea typeface="Candara"/>
                <a:cs typeface="Candara"/>
                <a:sym typeface="Candara"/>
              </a:rPr>
              <a:t>Examination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Trainer introduction</a:t>
            </a:r>
            <a:endParaRPr>
              <a:solidFill>
                <a:srgbClr val="FFFFFF"/>
              </a:solidFill>
            </a:endParaRPr>
          </a:p>
        </p:txBody>
      </p:sp>
      <p:sp>
        <p:nvSpPr>
          <p:cNvPr id="157" name="Google Shape;157;p16"/>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accent1"/>
              </a:buClr>
              <a:buSzPts val="1850"/>
              <a:buFont typeface="Arial"/>
              <a:buChar char="•"/>
            </a:pPr>
            <a:r>
              <a:rPr lang="en-US" sz="1850" b="0" i="0" u="none" strike="noStrike" cap="none">
                <a:solidFill>
                  <a:srgbClr val="D8D8D8"/>
                </a:solidFill>
                <a:latin typeface="Candara"/>
                <a:ea typeface="Candara"/>
                <a:cs typeface="Candara"/>
                <a:sym typeface="Candara"/>
              </a:rPr>
              <a:t>Name - Pravoslav Milenkov </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Skype: bulhard </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Email: pravoslav.milenkov@gmail.com</a:t>
            </a:r>
            <a:endParaRPr/>
          </a:p>
          <a:p>
            <a:pPr marL="228600" marR="0" lvl="0" indent="-228600" algn="l" rtl="0">
              <a:lnSpc>
                <a:spcPct val="80000"/>
              </a:lnSpc>
              <a:spcBef>
                <a:spcPts val="1800"/>
              </a:spcBef>
              <a:spcAft>
                <a:spcPts val="0"/>
              </a:spcAft>
              <a:buClr>
                <a:schemeClr val="accent1"/>
              </a:buClr>
              <a:buSzPts val="1850"/>
              <a:buFont typeface="Arial"/>
              <a:buChar char="•"/>
            </a:pPr>
            <a:r>
              <a:rPr lang="en-US" sz="1850" b="0" i="0" u="none" strike="noStrike" cap="none">
                <a:solidFill>
                  <a:srgbClr val="D8D8D8"/>
                </a:solidFill>
                <a:latin typeface="Candara"/>
                <a:ea typeface="Candara"/>
                <a:cs typeface="Candara"/>
                <a:sym typeface="Candara"/>
              </a:rPr>
              <a:t>Work Experience</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Developer</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Development team leader</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Technical project manager</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CTO</a:t>
            </a:r>
            <a:endParaRPr/>
          </a:p>
          <a:p>
            <a:pPr marL="228600" marR="0" lvl="0" indent="-228600" algn="l" rtl="0">
              <a:lnSpc>
                <a:spcPct val="80000"/>
              </a:lnSpc>
              <a:spcBef>
                <a:spcPts val="1800"/>
              </a:spcBef>
              <a:spcAft>
                <a:spcPts val="0"/>
              </a:spcAft>
              <a:buClr>
                <a:schemeClr val="accent1"/>
              </a:buClr>
              <a:buSzPts val="1850"/>
              <a:buFont typeface="Arial"/>
              <a:buChar char="•"/>
            </a:pPr>
            <a:r>
              <a:rPr lang="en-US" sz="1850" b="0" i="0" u="none" strike="noStrike" cap="none">
                <a:solidFill>
                  <a:srgbClr val="D8D8D8"/>
                </a:solidFill>
                <a:latin typeface="Candara"/>
                <a:ea typeface="Candara"/>
                <a:cs typeface="Candara"/>
                <a:sym typeface="Candara"/>
              </a:rPr>
              <a:t>Teaching Experience</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Varna Free University</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Software University</a:t>
            </a:r>
            <a:endParaRPr/>
          </a:p>
          <a:p>
            <a:pPr marL="594360" marR="0" lvl="1" indent="-228600" algn="l" rtl="0">
              <a:lnSpc>
                <a:spcPct val="80000"/>
              </a:lnSpc>
              <a:spcBef>
                <a:spcPts val="1000"/>
              </a:spcBef>
              <a:spcAft>
                <a:spcPts val="0"/>
              </a:spcAft>
              <a:buClr>
                <a:schemeClr val="accent1"/>
              </a:buClr>
              <a:buSzPts val="1665"/>
              <a:buFont typeface="Arial"/>
              <a:buChar char="•"/>
            </a:pPr>
            <a:r>
              <a:rPr lang="en-US" sz="1665" b="0" i="0" u="none" strike="noStrike" cap="none">
                <a:solidFill>
                  <a:srgbClr val="D8D8D8"/>
                </a:solidFill>
                <a:latin typeface="Candara"/>
                <a:ea typeface="Candara"/>
                <a:cs typeface="Candara"/>
                <a:sym typeface="Candara"/>
              </a:rPr>
              <a:t>VUM</a:t>
            </a:r>
            <a:endParaRPr/>
          </a:p>
          <a:p>
            <a:pPr marL="228600" marR="0" lvl="0" indent="-111125" algn="l" rtl="0">
              <a:lnSpc>
                <a:spcPct val="80000"/>
              </a:lnSpc>
              <a:spcBef>
                <a:spcPts val="1800"/>
              </a:spcBef>
              <a:spcAft>
                <a:spcPts val="2100"/>
              </a:spcAft>
              <a:buClr>
                <a:schemeClr val="accent1"/>
              </a:buClr>
              <a:buSzPts val="1850"/>
              <a:buFont typeface="Arial"/>
              <a:buNone/>
            </a:pPr>
            <a:endParaRPr sz="1850" b="0" i="0" u="none" strike="noStrike" cap="none">
              <a:solidFill>
                <a:srgbClr val="D8D8D8"/>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Course objectives</a:t>
            </a:r>
            <a:endParaRPr>
              <a:solidFill>
                <a:srgbClr val="FFFFFF"/>
              </a:solidFill>
            </a:endParaRPr>
          </a:p>
        </p:txBody>
      </p:sp>
      <p:sp>
        <p:nvSpPr>
          <p:cNvPr id="163" name="Google Shape;163;p17"/>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In this module you will be introduced to some of the most important principles of programming used in the design and implementation of computer software and you will be able to see and understand how these are implemented. </a:t>
            </a:r>
            <a:endParaRPr/>
          </a:p>
          <a:p>
            <a:pPr marL="228600" marR="0" lvl="0" indent="-101600" algn="l" rtl="0">
              <a:lnSpc>
                <a:spcPct val="90000"/>
              </a:lnSpc>
              <a:spcBef>
                <a:spcPts val="1800"/>
              </a:spcBef>
              <a:spcAft>
                <a:spcPts val="0"/>
              </a:spcAft>
              <a:buClr>
                <a:schemeClr val="accent1"/>
              </a:buClr>
              <a:buSzPts val="2000"/>
              <a:buFont typeface="Arial"/>
              <a:buNone/>
            </a:pPr>
            <a:endParaRPr sz="2000" b="0" i="0" u="none" strike="noStrike" cap="none">
              <a:solidFill>
                <a:srgbClr val="D8D8D8"/>
              </a:solidFill>
              <a:latin typeface="Candara"/>
              <a:ea typeface="Candara"/>
              <a:cs typeface="Candara"/>
              <a:sym typeface="Candara"/>
            </a:endParaRPr>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You will then learn to analyze the requirements of programming resources to allow you to provide a sound basis for objective choice when dealing with competing algorithms.</a:t>
            </a:r>
            <a:endParaRPr/>
          </a:p>
          <a:p>
            <a:pPr marL="228600" marR="0" lvl="0" indent="-101600" algn="l" rtl="0">
              <a:lnSpc>
                <a:spcPct val="90000"/>
              </a:lnSpc>
              <a:spcBef>
                <a:spcPts val="1800"/>
              </a:spcBef>
              <a:spcAft>
                <a:spcPts val="0"/>
              </a:spcAft>
              <a:buClr>
                <a:schemeClr val="accent1"/>
              </a:buClr>
              <a:buSzPts val="2000"/>
              <a:buFont typeface="Arial"/>
              <a:buNone/>
            </a:pPr>
            <a:endParaRPr sz="2000" b="0" i="0" u="none" strike="noStrike" cap="none">
              <a:solidFill>
                <a:srgbClr val="D8D8D8"/>
              </a:solidFill>
              <a:latin typeface="Candara"/>
              <a:ea typeface="Candara"/>
              <a:cs typeface="Candara"/>
              <a:sym typeface="Candara"/>
            </a:endParaRPr>
          </a:p>
          <a:p>
            <a:pPr marL="228600" marR="0" lvl="0" indent="-228600" algn="l" rtl="0">
              <a:lnSpc>
                <a:spcPct val="90000"/>
              </a:lnSpc>
              <a:spcBef>
                <a:spcPts val="1800"/>
              </a:spcBef>
              <a:spcAft>
                <a:spcPts val="0"/>
              </a:spcAft>
              <a:buClr>
                <a:schemeClr val="accent1"/>
              </a:buClr>
              <a:buSzPts val="2000"/>
              <a:buFont typeface="Arial"/>
              <a:buChar char="•"/>
            </a:pPr>
            <a:r>
              <a:rPr lang="en-US" sz="2000" b="0" i="0" u="none" strike="noStrike" cap="none">
                <a:solidFill>
                  <a:srgbClr val="D8D8D8"/>
                </a:solidFill>
                <a:latin typeface="Candara"/>
                <a:ea typeface="Candara"/>
                <a:cs typeface="Candara"/>
                <a:sym typeface="Candara"/>
              </a:rPr>
              <a:t>During the course we will review some of the most popular principles used as a base when programming languages are designed</a:t>
            </a:r>
            <a:endParaRPr/>
          </a:p>
          <a:p>
            <a:pPr marL="228600" marR="0" lvl="0" indent="-101600" algn="l" rtl="0">
              <a:lnSpc>
                <a:spcPct val="90000"/>
              </a:lnSpc>
              <a:spcBef>
                <a:spcPts val="1800"/>
              </a:spcBef>
              <a:spcAft>
                <a:spcPts val="2100"/>
              </a:spcAft>
              <a:buClr>
                <a:schemeClr val="accent1"/>
              </a:buClr>
              <a:buSzPts val="2000"/>
              <a:buFont typeface="Arial"/>
              <a:buNone/>
            </a:pPr>
            <a:endParaRPr sz="2000" b="0" i="0" u="none" strike="noStrike" cap="none">
              <a:solidFill>
                <a:srgbClr val="D8D8D8"/>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Learning Outcomes</a:t>
            </a:r>
            <a:endParaRPr>
              <a:solidFill>
                <a:srgbClr val="FFFFFF"/>
              </a:solidFill>
            </a:endParaRPr>
          </a:p>
        </p:txBody>
      </p:sp>
      <p:sp>
        <p:nvSpPr>
          <p:cNvPr id="169" name="Google Shape;169;p18"/>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rgbClr val="D8D8D8"/>
                </a:solidFill>
                <a:latin typeface="Candara"/>
                <a:ea typeface="Candara"/>
                <a:cs typeface="Candara"/>
                <a:sym typeface="Candara"/>
              </a:rPr>
              <a:t>After taking this course, students will be able to: define the semantics of a programming language using a definitional interpreter, investigate semantic issues in programming languages by studying implementations in an interpreter and solve problems using a range of programming paradigms and assess the effectiveness of each paradigm for a particular problem.</a:t>
            </a:r>
            <a:endParaRPr dirty="0"/>
          </a:p>
          <a:p>
            <a:pPr marL="0" marR="0" lvl="0" indent="0" algn="l" rtl="0">
              <a:lnSpc>
                <a:spcPct val="90000"/>
              </a:lnSpc>
              <a:spcBef>
                <a:spcPts val="1800"/>
              </a:spcBef>
              <a:spcAft>
                <a:spcPts val="2100"/>
              </a:spcAft>
              <a:buClr>
                <a:schemeClr val="accent1"/>
              </a:buClr>
              <a:buSzPts val="2000"/>
              <a:buFont typeface="Arial"/>
              <a:buNone/>
            </a:pPr>
            <a:r>
              <a:rPr lang="en-US" sz="2000" b="0" i="0" u="none" strike="noStrike" cap="none" dirty="0">
                <a:solidFill>
                  <a:srgbClr val="D8D8D8"/>
                </a:solidFill>
                <a:latin typeface="Candara"/>
                <a:ea typeface="Candara"/>
                <a:cs typeface="Candara"/>
                <a:sym typeface="Candara"/>
              </a:rPr>
              <a:t>On completion, students will be able to produce object-oriented solutions to a range of standard programming problems; they will be able to articulate and restructure programming objectives in the object-oriented paradigm. They will be informed with regard to the fundamental concepts and principles of object-oriented programming, and able to apply these in any programming language.</a:t>
            </a:r>
            <a:endParaRPr sz="2000" b="0" i="0" u="none" strike="noStrike" cap="none" dirty="0">
              <a:solidFill>
                <a:srgbClr val="D8D8D8"/>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Training duration</a:t>
            </a:r>
            <a:endParaRPr>
              <a:solidFill>
                <a:srgbClr val="FFFFFF"/>
              </a:solidFill>
            </a:endParaRPr>
          </a:p>
        </p:txBody>
      </p:sp>
      <p:sp>
        <p:nvSpPr>
          <p:cNvPr id="175" name="Google Shape;175;p19"/>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3200"/>
              <a:buFont typeface="Arial"/>
              <a:buChar char="•"/>
            </a:pPr>
            <a:r>
              <a:rPr lang="en-US" sz="3200" b="0" i="0" u="none" strike="noStrike" cap="none" dirty="0">
                <a:solidFill>
                  <a:srgbClr val="D8D8D8"/>
                </a:solidFill>
                <a:latin typeface="Candara"/>
                <a:ea typeface="Candara"/>
                <a:cs typeface="Candara"/>
                <a:sym typeface="Candara"/>
              </a:rPr>
              <a:t>Course duration ~ 10 sessions</a:t>
            </a:r>
            <a:endParaRPr dirty="0"/>
          </a:p>
          <a:p>
            <a:pPr marL="228600" marR="0" lvl="0" indent="-228600" algn="l" rtl="0">
              <a:lnSpc>
                <a:spcPct val="90000"/>
              </a:lnSpc>
              <a:spcBef>
                <a:spcPts val="1800"/>
              </a:spcBef>
              <a:spcAft>
                <a:spcPts val="0"/>
              </a:spcAft>
              <a:buClr>
                <a:schemeClr val="accent1"/>
              </a:buClr>
              <a:buSzPts val="3200"/>
              <a:buFont typeface="Arial"/>
              <a:buChar char="•"/>
            </a:pPr>
            <a:r>
              <a:rPr lang="en-US" sz="3200" b="0" i="0" u="none" strike="noStrike" cap="none" dirty="0">
                <a:solidFill>
                  <a:srgbClr val="D8D8D8"/>
                </a:solidFill>
                <a:latin typeface="Candara"/>
                <a:ea typeface="Candara"/>
                <a:cs typeface="Candara"/>
                <a:sym typeface="Candara"/>
              </a:rPr>
              <a:t>Lectures and class work - 30-40 h</a:t>
            </a:r>
            <a:endParaRPr dirty="0"/>
          </a:p>
          <a:p>
            <a:pPr marL="228600" marR="0" lvl="0" indent="-228600" algn="l" rtl="0">
              <a:lnSpc>
                <a:spcPct val="90000"/>
              </a:lnSpc>
              <a:spcBef>
                <a:spcPts val="1800"/>
              </a:spcBef>
              <a:spcAft>
                <a:spcPts val="0"/>
              </a:spcAft>
              <a:buClr>
                <a:schemeClr val="accent1"/>
              </a:buClr>
              <a:buSzPts val="3200"/>
              <a:buFont typeface="Arial"/>
              <a:buChar char="•"/>
            </a:pPr>
            <a:r>
              <a:rPr lang="en-US" sz="3200" b="0" i="0" u="none" strike="noStrike" cap="none" dirty="0">
                <a:solidFill>
                  <a:srgbClr val="D8D8D8"/>
                </a:solidFill>
                <a:latin typeface="Candara"/>
                <a:ea typeface="Candara"/>
                <a:cs typeface="Candara"/>
                <a:sym typeface="Candara"/>
              </a:rPr>
              <a:t>Student homework and assignments - 60-70 h</a:t>
            </a:r>
            <a:endParaRPr dirty="0"/>
          </a:p>
          <a:p>
            <a:pPr marL="228600" marR="0" lvl="0" indent="-228600" algn="l" rtl="0">
              <a:lnSpc>
                <a:spcPct val="90000"/>
              </a:lnSpc>
              <a:spcBef>
                <a:spcPts val="1800"/>
              </a:spcBef>
              <a:spcAft>
                <a:spcPts val="0"/>
              </a:spcAft>
              <a:buClr>
                <a:schemeClr val="accent1"/>
              </a:buClr>
              <a:buSzPts val="3200"/>
              <a:buFont typeface="Arial"/>
              <a:buChar char="•"/>
            </a:pPr>
            <a:r>
              <a:rPr lang="en-US" sz="3200" b="0" i="0" u="none" strike="noStrike" cap="none" dirty="0">
                <a:solidFill>
                  <a:srgbClr val="D8D8D8"/>
                </a:solidFill>
                <a:latin typeface="Candara"/>
                <a:ea typeface="Candara"/>
                <a:cs typeface="Candara"/>
                <a:sym typeface="Candara"/>
              </a:rPr>
              <a:t>Assignment </a:t>
            </a:r>
            <a:endParaRPr dirty="0"/>
          </a:p>
          <a:p>
            <a:pPr marL="228600" marR="0" lvl="0" indent="-25400" algn="l" rtl="0">
              <a:lnSpc>
                <a:spcPct val="90000"/>
              </a:lnSpc>
              <a:spcBef>
                <a:spcPts val="1800"/>
              </a:spcBef>
              <a:spcAft>
                <a:spcPts val="2100"/>
              </a:spcAft>
              <a:buClr>
                <a:schemeClr val="accent1"/>
              </a:buClr>
              <a:buSzPts val="3200"/>
              <a:buFont typeface="Arial"/>
              <a:buNone/>
            </a:pPr>
            <a:endParaRPr sz="3200" b="0" i="0" u="none" strike="noStrike" cap="none" dirty="0">
              <a:solidFill>
                <a:srgbClr val="D8D8D8"/>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Scoring system</a:t>
            </a:r>
            <a:endParaRPr>
              <a:solidFill>
                <a:srgbClr val="FFFFFF"/>
              </a:solidFill>
            </a:endParaRPr>
          </a:p>
        </p:txBody>
      </p:sp>
      <p:sp>
        <p:nvSpPr>
          <p:cNvPr id="181" name="Google Shape;181;p20"/>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3200"/>
              <a:buFont typeface="Arial"/>
              <a:buChar char="•"/>
            </a:pPr>
            <a:r>
              <a:rPr lang="en-US" sz="3200" b="0" i="0" u="none" strike="noStrike" cap="none" dirty="0">
                <a:solidFill>
                  <a:srgbClr val="D8D8D8"/>
                </a:solidFill>
                <a:latin typeface="Candara"/>
                <a:ea typeface="Candara"/>
                <a:cs typeface="Candara"/>
                <a:sym typeface="Candara"/>
              </a:rPr>
              <a:t>Work in class - </a:t>
            </a:r>
            <a:r>
              <a:rPr lang="en-US" sz="3200" dirty="0">
                <a:solidFill>
                  <a:srgbClr val="D8D8D8"/>
                </a:solidFill>
                <a:latin typeface="Candara"/>
                <a:ea typeface="Candara"/>
                <a:cs typeface="Candara"/>
                <a:sym typeface="Candara"/>
              </a:rPr>
              <a:t>1</a:t>
            </a:r>
            <a:r>
              <a:rPr lang="en-US" sz="3200" b="0" i="0" u="none" strike="noStrike" cap="none" dirty="0">
                <a:solidFill>
                  <a:srgbClr val="D8D8D8"/>
                </a:solidFill>
                <a:latin typeface="Candara"/>
                <a:ea typeface="Candara"/>
                <a:cs typeface="Candara"/>
                <a:sym typeface="Candara"/>
              </a:rPr>
              <a:t>0%</a:t>
            </a:r>
            <a:endParaRPr dirty="0"/>
          </a:p>
          <a:p>
            <a:pPr marL="594360" marR="0" lvl="1" indent="-228600" algn="l" rtl="0">
              <a:lnSpc>
                <a:spcPct val="90000"/>
              </a:lnSpc>
              <a:spcBef>
                <a:spcPts val="1000"/>
              </a:spcBef>
              <a:spcAft>
                <a:spcPts val="0"/>
              </a:spcAft>
              <a:buClr>
                <a:schemeClr val="accent1"/>
              </a:buClr>
              <a:buSzPts val="2800"/>
              <a:buFont typeface="Arial"/>
              <a:buChar char="•"/>
            </a:pPr>
            <a:r>
              <a:rPr lang="en-US" sz="2800" b="0" i="0" u="none" strike="noStrike" cap="none" dirty="0">
                <a:solidFill>
                  <a:srgbClr val="D8D8D8"/>
                </a:solidFill>
                <a:latin typeface="Candara"/>
                <a:ea typeface="Candara"/>
                <a:cs typeface="Candara"/>
                <a:sym typeface="Candara"/>
              </a:rPr>
              <a:t>8 lectures</a:t>
            </a:r>
            <a:endParaRPr dirty="0"/>
          </a:p>
          <a:p>
            <a:pPr marL="594360" marR="0" lvl="1" indent="-228600" algn="l" rtl="0">
              <a:lnSpc>
                <a:spcPct val="90000"/>
              </a:lnSpc>
              <a:spcBef>
                <a:spcPts val="1000"/>
              </a:spcBef>
              <a:spcAft>
                <a:spcPts val="0"/>
              </a:spcAft>
              <a:buClr>
                <a:schemeClr val="accent1"/>
              </a:buClr>
              <a:buSzPts val="2800"/>
              <a:buFont typeface="Arial"/>
              <a:buChar char="•"/>
            </a:pPr>
            <a:r>
              <a:rPr lang="en-US" sz="2800" b="0" i="0" u="none" strike="noStrike" cap="none" dirty="0">
                <a:solidFill>
                  <a:srgbClr val="D8D8D8"/>
                </a:solidFill>
                <a:latin typeface="Candara"/>
                <a:ea typeface="Candara"/>
                <a:cs typeface="Candara"/>
                <a:sym typeface="Candara"/>
              </a:rPr>
              <a:t>3-4 tasks per lecture</a:t>
            </a:r>
            <a:endParaRPr dirty="0"/>
          </a:p>
          <a:p>
            <a:pPr marL="228600" marR="0" lvl="0" indent="-228600" algn="l" rtl="0">
              <a:lnSpc>
                <a:spcPct val="90000"/>
              </a:lnSpc>
              <a:spcBef>
                <a:spcPts val="1800"/>
              </a:spcBef>
              <a:spcAft>
                <a:spcPts val="0"/>
              </a:spcAft>
              <a:buClr>
                <a:schemeClr val="accent1"/>
              </a:buClr>
              <a:buSzPts val="3200"/>
              <a:buFont typeface="Arial"/>
              <a:buChar char="•"/>
            </a:pPr>
            <a:r>
              <a:rPr lang="en-US" sz="3200" b="0" i="0" u="none" strike="noStrike" cap="none" dirty="0">
                <a:solidFill>
                  <a:srgbClr val="D8D8D8"/>
                </a:solidFill>
                <a:latin typeface="Candara"/>
                <a:ea typeface="Candara"/>
                <a:cs typeface="Candara"/>
                <a:sym typeface="Candara"/>
              </a:rPr>
              <a:t>Assignment  - </a:t>
            </a:r>
            <a:r>
              <a:rPr lang="bg-BG" sz="3200" dirty="0">
                <a:solidFill>
                  <a:srgbClr val="D8D8D8"/>
                </a:solidFill>
                <a:latin typeface="Candara"/>
                <a:ea typeface="Candara"/>
                <a:cs typeface="Candara"/>
                <a:sym typeface="Candara"/>
              </a:rPr>
              <a:t>90-100</a:t>
            </a:r>
            <a:r>
              <a:rPr lang="en-US" sz="3200" b="0" i="0" u="none" strike="noStrike" cap="none" dirty="0">
                <a:solidFill>
                  <a:srgbClr val="D8D8D8"/>
                </a:solidFill>
                <a:latin typeface="Candara"/>
                <a:ea typeface="Candara"/>
                <a:cs typeface="Candara"/>
                <a:sym typeface="Candara"/>
              </a:rPr>
              <a:t>%</a:t>
            </a:r>
            <a:endParaRPr dirty="0"/>
          </a:p>
          <a:p>
            <a:pPr marL="228600" marR="0" lvl="0" indent="-25400" algn="l" rtl="0">
              <a:lnSpc>
                <a:spcPct val="90000"/>
              </a:lnSpc>
              <a:spcBef>
                <a:spcPts val="1800"/>
              </a:spcBef>
              <a:spcAft>
                <a:spcPts val="2100"/>
              </a:spcAft>
              <a:buClr>
                <a:schemeClr val="accent1"/>
              </a:buClr>
              <a:buSzPts val="3200"/>
              <a:buFont typeface="Arial"/>
              <a:buNone/>
            </a:pPr>
            <a:endParaRPr sz="3200" b="0" i="0" u="none" strike="noStrike" cap="none" dirty="0">
              <a:solidFill>
                <a:srgbClr val="D8D8D8"/>
              </a:solidFill>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Recommended Software</a:t>
            </a:r>
            <a:endParaRPr>
              <a:solidFill>
                <a:srgbClr val="FFFFFF"/>
              </a:solidFill>
            </a:endParaRPr>
          </a:p>
        </p:txBody>
      </p:sp>
      <p:sp>
        <p:nvSpPr>
          <p:cNvPr id="187" name="Google Shape;187;p21"/>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3200"/>
              <a:buFont typeface="Arial"/>
              <a:buChar char="•"/>
            </a:pPr>
            <a:r>
              <a:rPr lang="en-US" sz="3200" b="0" i="0" u="none" strike="noStrike" cap="none">
                <a:solidFill>
                  <a:srgbClr val="D8D8D8"/>
                </a:solidFill>
                <a:latin typeface="Candara"/>
                <a:ea typeface="Candara"/>
                <a:cs typeface="Candara"/>
                <a:sym typeface="Candara"/>
              </a:rPr>
              <a:t>Notepad ++</a:t>
            </a:r>
            <a:endParaRPr/>
          </a:p>
          <a:p>
            <a:pPr marL="228600" marR="0" lvl="0" indent="-228600" algn="l" rtl="0">
              <a:lnSpc>
                <a:spcPct val="90000"/>
              </a:lnSpc>
              <a:spcBef>
                <a:spcPts val="1800"/>
              </a:spcBef>
              <a:spcAft>
                <a:spcPts val="0"/>
              </a:spcAft>
              <a:buClr>
                <a:schemeClr val="accent1"/>
              </a:buClr>
              <a:buSzPts val="3200"/>
              <a:buFont typeface="Arial"/>
              <a:buChar char="•"/>
            </a:pPr>
            <a:r>
              <a:rPr lang="en-US" sz="3200" b="0" i="0" u="none" strike="noStrike" cap="none">
                <a:solidFill>
                  <a:srgbClr val="D8D8D8"/>
                </a:solidFill>
                <a:latin typeface="Candara"/>
                <a:ea typeface="Candara"/>
                <a:cs typeface="Candara"/>
                <a:sym typeface="Candara"/>
              </a:rPr>
              <a:t>Visual Studio Community Edition</a:t>
            </a:r>
            <a:endParaRPr/>
          </a:p>
          <a:p>
            <a:pPr marL="228600" marR="0" lvl="0" indent="-228600" algn="l" rtl="0">
              <a:lnSpc>
                <a:spcPct val="90000"/>
              </a:lnSpc>
              <a:spcBef>
                <a:spcPts val="1800"/>
              </a:spcBef>
              <a:spcAft>
                <a:spcPts val="2100"/>
              </a:spcAft>
              <a:buClr>
                <a:schemeClr val="accent1"/>
              </a:buClr>
              <a:buSzPts val="3200"/>
              <a:buFont typeface="Arial"/>
              <a:buChar char="•"/>
            </a:pPr>
            <a:r>
              <a:rPr lang="en-US" sz="3200" b="0" i="0" u="none" strike="noStrike" cap="none">
                <a:solidFill>
                  <a:srgbClr val="D8D8D8"/>
                </a:solidFill>
                <a:latin typeface="Candara"/>
                <a:ea typeface="Candara"/>
                <a:cs typeface="Candara"/>
                <a:sym typeface="Candara"/>
              </a:rPr>
              <a:t>VSCode</a:t>
            </a:r>
            <a:endParaRPr sz="3200" b="0" i="0" u="none" strike="noStrike" cap="none">
              <a:solidFill>
                <a:srgbClr val="D8D8D8"/>
              </a:solidFill>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3400"/>
              <a:buFont typeface="Consolas"/>
              <a:buNone/>
            </a:pPr>
            <a:r>
              <a:rPr lang="en-US">
                <a:solidFill>
                  <a:srgbClr val="FFFFFF"/>
                </a:solidFill>
              </a:rPr>
              <a:t>Organization</a:t>
            </a:r>
            <a:endParaRPr>
              <a:solidFill>
                <a:srgbClr val="FFFFFF"/>
              </a:solidFill>
            </a:endParaRPr>
          </a:p>
        </p:txBody>
      </p:sp>
      <p:sp>
        <p:nvSpPr>
          <p:cNvPr id="193" name="Google Shape;193;p22"/>
          <p:cNvSpPr txBox="1">
            <a:spLocks noGrp="1"/>
          </p:cNvSpPr>
          <p:nvPr>
            <p:ph type="body" idx="4294967295"/>
          </p:nvPr>
        </p:nvSpPr>
        <p:spPr>
          <a:xfrm>
            <a:off x="1524000" y="1828800"/>
            <a:ext cx="9144000" cy="4267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accent1"/>
              </a:buClr>
              <a:buSzPts val="3600"/>
              <a:buFont typeface="Arial"/>
              <a:buChar char="•"/>
            </a:pPr>
            <a:r>
              <a:rPr lang="en-US" sz="3600" b="0" i="0" u="none" strike="noStrike" cap="none">
                <a:solidFill>
                  <a:srgbClr val="D8D8D8"/>
                </a:solidFill>
                <a:latin typeface="Candara"/>
                <a:ea typeface="Candara"/>
                <a:cs typeface="Candara"/>
                <a:sym typeface="Candara"/>
              </a:rPr>
              <a:t>Lessons</a:t>
            </a:r>
            <a:endParaRPr/>
          </a:p>
          <a:p>
            <a:pPr marL="228600" marR="0" lvl="0" indent="-228600" algn="l" rtl="0">
              <a:lnSpc>
                <a:spcPct val="90000"/>
              </a:lnSpc>
              <a:spcBef>
                <a:spcPts val="1800"/>
              </a:spcBef>
              <a:spcAft>
                <a:spcPts val="0"/>
              </a:spcAft>
              <a:buClr>
                <a:schemeClr val="accent1"/>
              </a:buClr>
              <a:buSzPts val="3600"/>
              <a:buFont typeface="Arial"/>
              <a:buChar char="•"/>
            </a:pPr>
            <a:r>
              <a:rPr lang="en-US" sz="3600" b="0" i="0" u="none" strike="noStrike" cap="none">
                <a:solidFill>
                  <a:srgbClr val="D8D8D8"/>
                </a:solidFill>
                <a:latin typeface="Candara"/>
                <a:ea typeface="Candara"/>
                <a:cs typeface="Candara"/>
                <a:sym typeface="Candara"/>
              </a:rPr>
              <a:t>Exercises</a:t>
            </a:r>
            <a:endParaRPr/>
          </a:p>
          <a:p>
            <a:pPr marL="228600" marR="0" lvl="0" indent="-228600" algn="l" rtl="0">
              <a:lnSpc>
                <a:spcPct val="90000"/>
              </a:lnSpc>
              <a:spcBef>
                <a:spcPts val="1800"/>
              </a:spcBef>
              <a:spcAft>
                <a:spcPts val="0"/>
              </a:spcAft>
              <a:buClr>
                <a:schemeClr val="accent1"/>
              </a:buClr>
              <a:buSzPts val="3600"/>
              <a:buFont typeface="Arial"/>
              <a:buChar char="•"/>
            </a:pPr>
            <a:r>
              <a:rPr lang="en-US" sz="3600" b="0" i="0" u="none" strike="noStrike" cap="none">
                <a:solidFill>
                  <a:srgbClr val="D8D8D8"/>
                </a:solidFill>
                <a:latin typeface="Candara"/>
                <a:ea typeface="Candara"/>
                <a:cs typeface="Candara"/>
                <a:sym typeface="Candara"/>
              </a:rPr>
              <a:t>Home work</a:t>
            </a:r>
            <a:endParaRPr/>
          </a:p>
          <a:p>
            <a:pPr marL="228600" marR="0" lvl="0" indent="-228600" algn="l" rtl="0">
              <a:lnSpc>
                <a:spcPct val="90000"/>
              </a:lnSpc>
              <a:spcBef>
                <a:spcPts val="1800"/>
              </a:spcBef>
              <a:spcAft>
                <a:spcPts val="0"/>
              </a:spcAft>
              <a:buClr>
                <a:schemeClr val="accent1"/>
              </a:buClr>
              <a:buSzPts val="3600"/>
              <a:buFont typeface="Arial"/>
              <a:buChar char="•"/>
            </a:pPr>
            <a:r>
              <a:rPr lang="en-US" sz="3600" b="0" i="0" u="none" strike="noStrike" cap="none">
                <a:solidFill>
                  <a:srgbClr val="D8D8D8"/>
                </a:solidFill>
                <a:latin typeface="Candara"/>
                <a:ea typeface="Candara"/>
                <a:cs typeface="Candara"/>
                <a:sym typeface="Candara"/>
              </a:rPr>
              <a:t>Assignment </a:t>
            </a:r>
            <a:endParaRPr/>
          </a:p>
          <a:p>
            <a:pPr marL="228600" marR="0" lvl="0" indent="0" algn="l" rtl="0">
              <a:lnSpc>
                <a:spcPct val="90000"/>
              </a:lnSpc>
              <a:spcBef>
                <a:spcPts val="1800"/>
              </a:spcBef>
              <a:spcAft>
                <a:spcPts val="2100"/>
              </a:spcAft>
              <a:buClr>
                <a:schemeClr val="accent1"/>
              </a:buClr>
              <a:buSzPts val="3600"/>
              <a:buFont typeface="Arial"/>
              <a:buNone/>
            </a:pPr>
            <a:endParaRPr sz="3600" b="0" i="0" u="none" strike="noStrike" cap="none">
              <a:solidFill>
                <a:srgbClr val="D8D8D8"/>
              </a:solidFill>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427</Words>
  <Application>Microsoft Office PowerPoint</Application>
  <PresentationFormat>Widescreen</PresentationFormat>
  <Paragraphs>78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Candara</vt:lpstr>
      <vt:lpstr>Montserrat</vt:lpstr>
      <vt:lpstr>Consolas</vt:lpstr>
      <vt:lpstr>Lato</vt:lpstr>
      <vt:lpstr>Arial</vt:lpstr>
      <vt:lpstr>Focus</vt:lpstr>
      <vt:lpstr>Introduction to Programming</vt:lpstr>
      <vt:lpstr>Table of contents</vt:lpstr>
      <vt:lpstr>Trainer introduction</vt:lpstr>
      <vt:lpstr>Course objectives</vt:lpstr>
      <vt:lpstr>Learning Outcomes</vt:lpstr>
      <vt:lpstr>Training duration</vt:lpstr>
      <vt:lpstr>Scoring system</vt:lpstr>
      <vt:lpstr>Recommended Software</vt:lpstr>
      <vt:lpstr>Organization</vt:lpstr>
      <vt:lpstr>Exercises</vt:lpstr>
      <vt:lpstr>Lessons</vt:lpstr>
      <vt:lpstr>Assignments</vt:lpstr>
      <vt:lpstr>Homework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Programming</dc:title>
  <cp:lastModifiedBy>Pravoslav Milenkov</cp:lastModifiedBy>
  <cp:revision>6</cp:revision>
  <dcterms:modified xsi:type="dcterms:W3CDTF">2021-10-04T09:23:45Z</dcterms:modified>
</cp:coreProperties>
</file>