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embeddedFontLst>
    <p:embeddedFont>
      <p:font typeface="Candara" panose="020E0502030303020204" pitchFamily="34" charset="0"/>
      <p:regular r:id="rId33"/>
      <p:bold r:id="rId34"/>
      <p:italic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Helvetica" panose="020B0604020202020204" pitchFamily="34" charset="0"/>
      <p:regular r:id="rId41"/>
      <p:bold r:id="rId42"/>
      <p:italic r:id="rId43"/>
      <p:boldItalic r:id="rId44"/>
    </p:embeddedFont>
    <p:embeddedFont>
      <p:font typeface="Lato" panose="020F0502020204030203" pitchFamily="34" charset="0"/>
      <p:regular r:id="rId45"/>
      <p:bold r:id="rId46"/>
      <p:italic r:id="rId47"/>
      <p:boldItalic r:id="rId48"/>
    </p:embeddedFont>
    <p:embeddedFont>
      <p:font typeface="Montserrat" panose="00000500000000000000" pitchFamily="2" charset="-52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48BA17-0023-4E79-B204-CF2C4D0BDCC2}">
  <a:tblStyle styleId="{F648BA17-0023-4E79-B204-CF2C4D0BDC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39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font" Target="fonts/font18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*</a:t>
            </a:r>
            <a:endParaRPr/>
          </a:p>
        </p:txBody>
      </p:sp>
      <p:sp>
        <p:nvSpPr>
          <p:cNvPr id="148" name="Google Shape;148;p5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07/16/96</a:t>
            </a:r>
            <a:endParaRPr/>
          </a:p>
        </p:txBody>
      </p:sp>
      <p:sp>
        <p:nvSpPr>
          <p:cNvPr id="149" name="Google Shape;149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(c) 2007 National Academy for Software Development - http://academy.devbg.org.  All rights reserved. Unauthorized copying or re-distribution is strictly prohibited.*</a:t>
            </a:r>
            <a:endParaRPr/>
          </a:p>
        </p:txBody>
      </p:sp>
      <p:sp>
        <p:nvSpPr>
          <p:cNvPr id="150" name="Google Shape;15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</a:t>
            </a:fld>
            <a:r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##</a:t>
            </a:r>
            <a:endParaRPr/>
          </a:p>
        </p:txBody>
      </p:sp>
      <p:sp>
        <p:nvSpPr>
          <p:cNvPr id="151" name="Google Shape;151;p5:notes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12" name="Google Shape;312;p27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13" name="Google Shape;313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24</a:t>
            </a:fld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1a941d0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1a941d0c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61a941d0c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*</a:t>
            </a:r>
            <a:endParaRPr/>
          </a:p>
        </p:txBody>
      </p:sp>
      <p:sp>
        <p:nvSpPr>
          <p:cNvPr id="173" name="Google Shape;173;p8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07/16/96</a:t>
            </a:r>
            <a:endParaRPr/>
          </a:p>
        </p:txBody>
      </p:sp>
      <p:sp>
        <p:nvSpPr>
          <p:cNvPr id="174" name="Google Shape;174;p8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(c) 2007 National Academy for Software Development - http://academy.devbg.org.  All rights reserved. Unauthorized copying or re-distribution is strictly prohibited.*</a:t>
            </a:r>
            <a:endParaRPr/>
          </a:p>
        </p:txBody>
      </p:sp>
      <p:sp>
        <p:nvSpPr>
          <p:cNvPr id="175" name="Google Shape;17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5</a:t>
            </a:fld>
            <a:r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##</a:t>
            </a:r>
            <a:endParaRPr/>
          </a:p>
        </p:txBody>
      </p:sp>
      <p:sp>
        <p:nvSpPr>
          <p:cNvPr id="176" name="Google Shape;176;p8:notes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7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Introduction to </a:t>
            </a:r>
            <a:r>
              <a:rPr lang="en-US" sz="54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Programming</a:t>
            </a:r>
            <a:endParaRPr sz="5400" b="0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14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Lesson </a:t>
            </a: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: Operators and Expressions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1498600" y="12850"/>
            <a:ext cx="91440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Arithmetic Operators – Examples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23"/>
          <p:cNvSpPr/>
          <p:nvPr/>
        </p:nvSpPr>
        <p:spPr>
          <a:xfrm>
            <a:off x="745750" y="874725"/>
            <a:ext cx="10649700" cy="5668500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squarePerimeter = 17;</a:t>
            </a:r>
            <a:endParaRPr/>
          </a:p>
          <a:p>
            <a:pPr marL="0" marR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double squareSide = squarePerimeter / 4.0;</a:t>
            </a:r>
            <a:endParaRPr/>
          </a:p>
          <a:p>
            <a:pPr marL="0" marR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double squareArea = squareSide * squareSide;</a:t>
            </a:r>
            <a:endParaRPr/>
          </a:p>
          <a:p>
            <a:pPr marL="0" marR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Console.WriteLine(squareSide); // 4.25</a:t>
            </a:r>
            <a:endParaRPr/>
          </a:p>
          <a:p>
            <a:pPr marL="0" marR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Console.WriteLine(squareArea); // 18.0625</a:t>
            </a:r>
            <a:endParaRPr/>
          </a:p>
          <a:p>
            <a:pPr marL="0" marR="0" lvl="0" indent="0" algn="l" rtl="0">
              <a:lnSpc>
                <a:spcPct val="13636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a = 5;</a:t>
            </a:r>
            <a:endParaRPr/>
          </a:p>
          <a:p>
            <a:pPr marL="0" marR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b = 4;</a:t>
            </a:r>
            <a:endParaRPr/>
          </a:p>
          <a:p>
            <a:pPr marL="0" marR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 a + b ); // 9</a:t>
            </a:r>
            <a:endParaRPr/>
          </a:p>
          <a:p>
            <a:pPr marL="0" marR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 a + b++ ); // 9</a:t>
            </a:r>
            <a:endParaRPr/>
          </a:p>
          <a:p>
            <a:pPr marL="0" marR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 a + b ); // 10</a:t>
            </a:r>
            <a:endParaRPr/>
          </a:p>
          <a:p>
            <a:pPr marL="0" marR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 a + (++b) ); // 11</a:t>
            </a:r>
            <a:endParaRPr/>
          </a:p>
          <a:p>
            <a:pPr marL="0" marR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 a + b ); // 11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>
            <a:spLocks noGrp="1"/>
          </p:cNvSpPr>
          <p:nvPr>
            <p:ph type="body" idx="1"/>
          </p:nvPr>
        </p:nvSpPr>
        <p:spPr>
          <a:xfrm>
            <a:off x="1521613" y="1340768"/>
            <a:ext cx="10475210" cy="5380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Logical operators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take boolean operands and return boolean result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Operator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-US" sz="2000" b="0" i="0" u="none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turns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to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and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000" b="0" i="0" u="none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to</a:t>
            </a:r>
            <a:r>
              <a:rPr lang="en-US" sz="2000" b="0" i="0" u="none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3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Behavior of the operators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and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^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b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(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==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==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):</a:t>
            </a:r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title"/>
          </p:nvPr>
        </p:nvSpPr>
        <p:spPr>
          <a:xfrm>
            <a:off x="1521613" y="2609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Logical Operators</a:t>
            </a:r>
            <a:endParaRPr/>
          </a:p>
        </p:txBody>
      </p:sp>
      <p:graphicFrame>
        <p:nvGraphicFramePr>
          <p:cNvPr id="218" name="Google Shape;218;p24"/>
          <p:cNvGraphicFramePr/>
          <p:nvPr/>
        </p:nvGraphicFramePr>
        <p:xfrm>
          <a:off x="1703512" y="2996952"/>
          <a:ext cx="8036800" cy="1858944"/>
        </p:xfrm>
        <a:graphic>
          <a:graphicData uri="http://schemas.openxmlformats.org/drawingml/2006/table">
            <a:tbl>
              <a:tblPr>
                <a:noFill/>
                <a:tableStyleId>{F648BA17-0023-4E79-B204-CF2C4D0BDCC2}</a:tableStyleId>
              </a:tblPr>
              <a:tblGrid>
                <a:gridCol w="158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andara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lt2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Operator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||</a:t>
                      </a:r>
                      <a:endParaRPr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||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||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||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</a:t>
                      </a:r>
                      <a:endParaRPr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^</a:t>
                      </a:r>
                      <a:endParaRPr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^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^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^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andara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lt2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Operand1</a:t>
                      </a:r>
                      <a:endParaRPr sz="2400" b="1" i="0" u="none" strike="noStrike" cap="none">
                        <a:solidFill>
                          <a:schemeClr val="lt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andara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lt2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Operand2</a:t>
                      </a:r>
                      <a:endParaRPr sz="2400" b="1" i="0" u="none" strike="noStrike" cap="none">
                        <a:solidFill>
                          <a:schemeClr val="lt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andara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lt2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Result</a:t>
                      </a:r>
                      <a:endParaRPr sz="2400" b="1" i="0" u="none" strike="noStrike" cap="none">
                        <a:solidFill>
                          <a:schemeClr val="lt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>
            <a:spLocks noGrp="1"/>
          </p:cNvSpPr>
          <p:nvPr>
            <p:ph type="title"/>
          </p:nvPr>
        </p:nvSpPr>
        <p:spPr>
          <a:xfrm>
            <a:off x="846913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Logical Operators – Example</a:t>
            </a:r>
            <a:endParaRPr/>
          </a:p>
        </p:txBody>
      </p:sp>
      <p:sp>
        <p:nvSpPr>
          <p:cNvPr id="224" name="Google Shape;224;p25"/>
          <p:cNvSpPr/>
          <p:nvPr/>
        </p:nvSpPr>
        <p:spPr>
          <a:xfrm>
            <a:off x="846925" y="1108725"/>
            <a:ext cx="10433100" cy="5454000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bool a = true;</a:t>
            </a:r>
            <a:endParaRPr sz="1200"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bool b = false;</a:t>
            </a:r>
            <a:endParaRPr sz="1200"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Console.WriteLine(a &amp;&amp; b); // False</a:t>
            </a:r>
            <a:endParaRPr sz="1200"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Console.WriteLine(a || b); // True</a:t>
            </a:r>
            <a:endParaRPr sz="1200"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Console.WriteLine(a ^ b); // True</a:t>
            </a:r>
            <a:endParaRPr sz="1200"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Console.WriteLine(!b); // True</a:t>
            </a:r>
            <a:endParaRPr sz="1200"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Console.WriteLine(b || true); // True</a:t>
            </a:r>
            <a:endParaRPr sz="1200"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Console.WriteLine(b &amp;&amp; true); // False</a:t>
            </a:r>
            <a:endParaRPr sz="1200"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Console.WriteLine(a || true); // True</a:t>
            </a:r>
            <a:endParaRPr sz="1200"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Console.WriteLine(a &amp;&amp; true); // True</a:t>
            </a:r>
            <a:endParaRPr sz="1200"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Console.WriteLine(!a); // False</a:t>
            </a:r>
            <a:endParaRPr sz="1200"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Console.WriteLine((5&gt;7) ^ (a==b)); // False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Comparison operators are used to compare variables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</a:t>
            </a:r>
            <a:r>
              <a:rPr lang="en-US" sz="1800" b="0" i="0" u="none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</a:t>
            </a:r>
            <a:r>
              <a:rPr lang="en-US" sz="1800" b="0" i="0" u="none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</a:t>
            </a:r>
            <a:r>
              <a:rPr lang="en-US" sz="1800" b="0" i="0" u="none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</a:t>
            </a:r>
            <a:r>
              <a:rPr lang="en-US" sz="1800" b="0" i="0" u="none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</a:t>
            </a:r>
            <a:r>
              <a:rPr lang="en-US" sz="1800" b="0" i="0" u="none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Comparison operators example:</a:t>
            </a:r>
            <a:endParaRPr/>
          </a:p>
        </p:txBody>
      </p:sp>
      <p:sp>
        <p:nvSpPr>
          <p:cNvPr id="230" name="Google Shape;230;p26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Comparison Operators</a:t>
            </a:r>
            <a:endParaRPr/>
          </a:p>
        </p:txBody>
      </p:sp>
      <p:sp>
        <p:nvSpPr>
          <p:cNvPr id="231" name="Google Shape;231;p26"/>
          <p:cNvSpPr/>
          <p:nvPr/>
        </p:nvSpPr>
        <p:spPr>
          <a:xfrm>
            <a:off x="1992001" y="3357000"/>
            <a:ext cx="7559675" cy="2308324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a = 5;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b = 4;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Console.WriteLine(a &gt;= b); // True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Console.WriteLine(a != b); // True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Console.WriteLine(a == b); // False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Console.WriteLine(a == a); // True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Console.WriteLine(a != ++b); // False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Console.WriteLine(a &gt; b); // False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Assignment operators are used to assign a value to a variable ,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</a:t>
            </a:r>
            <a:r>
              <a:rPr lang="en-US" sz="1800" b="0" i="0" u="none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</a:t>
            </a:r>
            <a:r>
              <a:rPr lang="en-US" sz="1800" b="0" i="0" u="none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-=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</a:t>
            </a:r>
            <a:r>
              <a:rPr lang="en-US" sz="1800" b="0" i="0" u="none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|=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</a:t>
            </a:r>
            <a:r>
              <a:rPr lang="en-US" sz="1800" b="0" i="0" u="none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...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Assignment operators example:</a:t>
            </a:r>
            <a:endParaRPr/>
          </a:p>
        </p:txBody>
      </p:sp>
      <p:sp>
        <p:nvSpPr>
          <p:cNvPr id="237" name="Google Shape;237;p27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Assignment Operators</a:t>
            </a:r>
            <a:endParaRPr/>
          </a:p>
        </p:txBody>
      </p:sp>
      <p:sp>
        <p:nvSpPr>
          <p:cNvPr id="238" name="Google Shape;238;p27"/>
          <p:cNvSpPr/>
          <p:nvPr/>
        </p:nvSpPr>
        <p:spPr>
          <a:xfrm>
            <a:off x="1992001" y="3357000"/>
            <a:ext cx="7561263" cy="2308324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x = 6;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y = 4;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Console.WriteLine(y *= 2); // 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z = y = 3; // y=3 and z=3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Console.WriteLine(z); // 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Console.WriteLine(x |= 1); // 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Console.WriteLine(x += 3); // 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Console.WriteLine(x /= 2); // 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String concatenation operator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000" b="0" i="0" u="none" strike="noStrike" cap="none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is used to concatenate strings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If the second operand is not a string, it is converted to string automatically</a:t>
            </a:r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Other Operators</a:t>
            </a:r>
            <a:endParaRPr/>
          </a:p>
        </p:txBody>
      </p:sp>
      <p:sp>
        <p:nvSpPr>
          <p:cNvPr id="245" name="Google Shape;245;p28"/>
          <p:cNvSpPr/>
          <p:nvPr/>
        </p:nvSpPr>
        <p:spPr>
          <a:xfrm>
            <a:off x="2279764" y="3285000"/>
            <a:ext cx="7488237" cy="2308324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string first = "First";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string second = "Second";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Console.WriteLine(first + second); </a:t>
            </a:r>
            <a:b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 FirstSecond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string output = "The number is : ";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number = 5;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Console.WriteLine(output + number);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 The number is : 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Member access operator 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 is used to access object members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E.g.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DateTime.Now.DayOfWeek.ToString()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Square brackets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are used with arrays, indexers and attributes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E.g.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numbers[3]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"Hello"[2]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Parentheses</a:t>
            </a:r>
            <a:r>
              <a:rPr lang="en-US" sz="2000" b="0" i="0" u="none" strike="noStrike" cap="none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are used to override the default operator precedence, e.g. 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(a</a:t>
            </a:r>
            <a:r>
              <a:rPr lang="en-US" sz="2000" b="0" i="0" u="none" strike="noStrike" cap="none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000" b="0" i="0" u="none" strike="noStrike" cap="none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b)</a:t>
            </a:r>
            <a:r>
              <a:rPr lang="en-US" sz="2000" b="0" i="0" u="none" strike="noStrike" cap="none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0" i="0" u="none" strike="noStrike" cap="none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Class cast operator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(type)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is used to cast one compatible type to another, e.g.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(uint)</a:t>
            </a:r>
            <a:r>
              <a:rPr lang="en-US" sz="2000" b="0" i="0" u="none" strike="noStrike" cap="none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endParaRPr/>
          </a:p>
        </p:txBody>
      </p:sp>
      <p:sp>
        <p:nvSpPr>
          <p:cNvPr id="251" name="Google Shape;251;p29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Other Operators (2)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>
            <a:spLocks noGrp="1"/>
          </p:cNvSpPr>
          <p:nvPr>
            <p:ph type="body" idx="1"/>
          </p:nvPr>
        </p:nvSpPr>
        <p:spPr>
          <a:xfrm>
            <a:off x="1512506" y="1633938"/>
            <a:ext cx="9144000" cy="460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Conditional operator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?: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has the form</a:t>
            </a:r>
            <a:endParaRPr/>
          </a:p>
          <a:p>
            <a:pPr marL="228600" marR="0" lvl="0" indent="-101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CD9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9436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(if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is true then the result is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else the result is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)</a:t>
            </a:r>
            <a:endParaRPr sz="1800" b="0" i="0" u="none" strike="noStrike" cap="none">
              <a:solidFill>
                <a:schemeClr val="accen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operator is used to create new objects 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operator returns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System.Type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object (the reflection of a type), e.g.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typeof(int)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operator checks if an object is compatible with given type, e.g.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5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is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int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→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true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;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3.14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is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float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→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false</a:t>
            </a:r>
            <a:endParaRPr sz="2000" b="1" i="0" u="none" strike="noStrike" cap="none">
              <a:solidFill>
                <a:srgbClr val="A5A5A5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Other Operators (3)</a:t>
            </a: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1517606" y="2132856"/>
            <a:ext cx="9133800" cy="566479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108000" rIns="108000" bIns="72000" anchor="t" anchorCtr="0">
            <a:noAutofit/>
          </a:bodyPr>
          <a:lstStyle/>
          <a:p>
            <a:pPr marL="0" marR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b ? x : y</a:t>
            </a:r>
            <a:endParaRPr sz="2800" b="1" i="0" u="none" strike="noStrike" cap="non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Other Operators (4)</a:t>
            </a: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Null-coalescing operator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??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is used to define a default value for both nullable value types and reference types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It returns the left-hand operand if it is not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endParaRPr/>
          </a:p>
          <a:p>
            <a:pPr marL="9144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210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Otherwise it returns the right-hand operand</a:t>
            </a:r>
            <a:endParaRPr/>
          </a:p>
        </p:txBody>
      </p:sp>
      <p:sp>
        <p:nvSpPr>
          <p:cNvPr id="265" name="Google Shape;265;p31"/>
          <p:cNvSpPr txBox="1">
            <a:spLocks noGrp="1"/>
          </p:cNvSpPr>
          <p:nvPr>
            <p:ph type="sldNum" idx="12"/>
          </p:nvPr>
        </p:nvSpPr>
        <p:spPr>
          <a:xfrm>
            <a:off x="10134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51089" y="4188224"/>
            <a:ext cx="7478711" cy="848607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108000" rIns="108000" bIns="72000" anchor="t" anchorCtr="0">
            <a:noAutofit/>
          </a:bodyPr>
          <a:lstStyle/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int? x = null;</a:t>
            </a:r>
            <a:endParaRPr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y = x ?? -1; </a:t>
            </a:r>
            <a:endParaRPr/>
          </a:p>
        </p:txBody>
      </p:sp>
      <p:sp>
        <p:nvSpPr>
          <p:cNvPr id="267" name="Google Shape;267;p31"/>
          <p:cNvSpPr/>
          <p:nvPr/>
        </p:nvSpPr>
        <p:spPr>
          <a:xfrm>
            <a:off x="2358346" y="5336820"/>
            <a:ext cx="7478711" cy="848607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108000" rIns="108000" bIns="72000" anchor="t" anchorCtr="0">
            <a:noAutofit/>
          </a:bodyPr>
          <a:lstStyle/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int? x = 1;</a:t>
            </a:r>
            <a:endParaRPr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y = x ?? -1; </a:t>
            </a:r>
            <a:endParaRPr/>
          </a:p>
        </p:txBody>
      </p:sp>
      <p:sp>
        <p:nvSpPr>
          <p:cNvPr id="268" name="Google Shape;268;p31"/>
          <p:cNvSpPr/>
          <p:nvPr/>
        </p:nvSpPr>
        <p:spPr>
          <a:xfrm>
            <a:off x="5943600" y="4038600"/>
            <a:ext cx="4038600" cy="578882"/>
          </a:xfrm>
          <a:prstGeom prst="wedgeRoundRectCallout">
            <a:avLst>
              <a:gd name="adj1" fmla="val -63527"/>
              <a:gd name="adj2" fmla="val 62362"/>
              <a:gd name="adj3" fmla="val 16667"/>
            </a:avLst>
          </a:prstGeom>
          <a:solidFill>
            <a:srgbClr val="643F07">
              <a:alpha val="94901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Here the value of </a:t>
            </a:r>
            <a:r>
              <a:rPr lang="en-US" sz="2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8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is -1</a:t>
            </a:r>
            <a:endParaRPr sz="28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69" name="Google Shape;269;p31"/>
          <p:cNvSpPr/>
          <p:nvPr/>
        </p:nvSpPr>
        <p:spPr>
          <a:xfrm>
            <a:off x="5950858" y="5796796"/>
            <a:ext cx="4031342" cy="578882"/>
          </a:xfrm>
          <a:prstGeom prst="wedgeRoundRectCallout">
            <a:avLst>
              <a:gd name="adj1" fmla="val -65501"/>
              <a:gd name="adj2" fmla="val -23916"/>
              <a:gd name="adj3" fmla="val 16667"/>
            </a:avLst>
          </a:prstGeom>
          <a:solidFill>
            <a:srgbClr val="643F07">
              <a:alpha val="94901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Here the value of </a:t>
            </a:r>
            <a:r>
              <a:rPr lang="en-US" sz="2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 is 1</a:t>
            </a:r>
            <a:endParaRPr sz="2800" b="1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Implicit  type conversion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Automatic conversion of value of one data type to value of another data type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Allowed when no loss of data is possible</a:t>
            </a:r>
            <a:endParaRPr/>
          </a:p>
          <a:p>
            <a:pPr marL="9144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"Larger" types can implicitly take values of smaller "types"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Example:</a:t>
            </a:r>
            <a:endParaRPr/>
          </a:p>
        </p:txBody>
      </p:sp>
      <p:sp>
        <p:nvSpPr>
          <p:cNvPr id="275" name="Google Shape;275;p32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Implicit Type Conversion</a:t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1524000" y="3970044"/>
            <a:ext cx="8716198" cy="964367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i = 5;</a:t>
            </a:r>
            <a:endParaRPr/>
          </a:p>
          <a:p>
            <a:pPr marL="0" marR="0" lvl="0" indent="0" algn="l" rtl="0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long l = i; // implicit type conversion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>
            <a:spLocks noGrp="1"/>
          </p:cNvSpPr>
          <p:nvPr>
            <p:ph type="body" idx="1"/>
          </p:nvPr>
        </p:nvSpPr>
        <p:spPr>
          <a:xfrm>
            <a:off x="1730000" y="1771552"/>
            <a:ext cx="9385200" cy="4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000" marR="0" lvl="0" indent="-3600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Operators in C# and Operator Precedence</a:t>
            </a:r>
            <a:endParaRPr/>
          </a:p>
          <a:p>
            <a:pPr marL="360000" marR="0" lvl="0" indent="-3600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Arithmetic Operators</a:t>
            </a:r>
            <a:endParaRPr/>
          </a:p>
          <a:p>
            <a:pPr marL="360000" marR="0" lvl="0" indent="-3600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Logical Operators</a:t>
            </a:r>
            <a:endParaRPr/>
          </a:p>
          <a:p>
            <a:pPr marL="360000" marR="0" lvl="0" indent="-3600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Bitwise Operators</a:t>
            </a:r>
            <a:endParaRPr/>
          </a:p>
          <a:p>
            <a:pPr marL="360000" marR="0" lvl="0" indent="-3600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Comparison Operators</a:t>
            </a:r>
            <a:endParaRPr/>
          </a:p>
          <a:p>
            <a:pPr marL="360000" marR="0" lvl="0" indent="-3600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Assignment Operators</a:t>
            </a:r>
            <a:endParaRPr/>
          </a:p>
          <a:p>
            <a:pPr marL="360000" marR="0" lvl="0" indent="-3600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Other Operators</a:t>
            </a:r>
            <a:endParaRPr/>
          </a:p>
          <a:p>
            <a:pPr marL="360000" marR="0" lvl="0" indent="-3600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Implicit and Explicit Type Conversions</a:t>
            </a:r>
            <a:endParaRPr/>
          </a:p>
          <a:p>
            <a:pPr marL="360000" marR="0" lvl="0" indent="-360000" algn="l" rtl="0">
              <a:lnSpc>
                <a:spcPct val="180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Expressions</a:t>
            </a:r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Table of Contents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Explicit type conversion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Manual conversion of a value of one data type to a value of another data type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Allowed only explicitly by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(type)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operator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Required when there is a possibility of loss of data or precision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Example:</a:t>
            </a:r>
            <a:endParaRPr/>
          </a:p>
        </p:txBody>
      </p:sp>
      <p:sp>
        <p:nvSpPr>
          <p:cNvPr id="282" name="Google Shape;282;p33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Explicit Type Conversion</a:t>
            </a:r>
            <a:endParaRPr/>
          </a:p>
        </p:txBody>
      </p:sp>
      <p:sp>
        <p:nvSpPr>
          <p:cNvPr id="283" name="Google Shape;283;p33"/>
          <p:cNvSpPr/>
          <p:nvPr/>
        </p:nvSpPr>
        <p:spPr>
          <a:xfrm>
            <a:off x="1546379" y="3983297"/>
            <a:ext cx="8783998" cy="964367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long l = 5;</a:t>
            </a:r>
            <a:endParaRPr/>
          </a:p>
          <a:p>
            <a:pPr marL="0" marR="0" lvl="0" indent="0" algn="l" rtl="0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i = (int) l; // explicit type conversion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69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Example of implicit and explicit conversions:</a:t>
            </a:r>
            <a:endParaRPr/>
          </a:p>
          <a:p>
            <a:pPr marL="228600" marR="0" lvl="0" indent="-101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9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Note: explicit conversion may be applied even when it is not required by the compiler</a:t>
            </a:r>
            <a:endParaRPr/>
          </a:p>
        </p:txBody>
      </p:sp>
      <p:sp>
        <p:nvSpPr>
          <p:cNvPr id="289" name="Google Shape;289;p34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Type Conversions – Example</a:t>
            </a:r>
            <a:endParaRPr/>
          </a:p>
        </p:txBody>
      </p:sp>
      <p:sp>
        <p:nvSpPr>
          <p:cNvPr id="290" name="Google Shape;290;p34"/>
          <p:cNvSpPr/>
          <p:nvPr/>
        </p:nvSpPr>
        <p:spPr>
          <a:xfrm>
            <a:off x="983425" y="2426400"/>
            <a:ext cx="9936000" cy="2676600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float heightInMeters = 1.74f; // Explicit conversion</a:t>
            </a:r>
            <a:endParaRPr/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double maxHeight = heightInMeters; // Implicit</a:t>
            </a:r>
            <a:endParaRPr/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double minHeight = (double) heightInMeters; // Explicit</a:t>
            </a:r>
            <a:endParaRPr/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float actualHeight = (float) maxHeight; // Explicit</a:t>
            </a:r>
            <a:endParaRPr/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float maxHeightFloat = maxHeight; // Compilation error!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Expressions are sequences of operators, literals and variables that are evaluated to some value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Examples: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96" name="Google Shape;296;p35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Expressions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35"/>
          <p:cNvSpPr/>
          <p:nvPr/>
        </p:nvSpPr>
        <p:spPr>
          <a:xfrm>
            <a:off x="840001" y="3349172"/>
            <a:ext cx="10439999" cy="2743828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r = (150 - 20) / 2 + 5; // r=70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 Expression for calculating a circle area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double surface = Math.PI * r * r;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 Expression for calculating a circle perimeter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double perimeter = 2 * Math.PI * r;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>
            <a:spLocks noGrp="1"/>
          </p:cNvSpPr>
          <p:nvPr>
            <p:ph type="title"/>
          </p:nvPr>
        </p:nvSpPr>
        <p:spPr>
          <a:xfrm>
            <a:off x="1493839" y="37895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Expressions (2)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36"/>
          <p:cNvSpPr txBox="1">
            <a:spLocks noGrp="1"/>
          </p:cNvSpPr>
          <p:nvPr>
            <p:ph type="body" idx="1"/>
          </p:nvPr>
        </p:nvSpPr>
        <p:spPr>
          <a:xfrm>
            <a:off x="1524000" y="723695"/>
            <a:ext cx="9144000" cy="537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Expressions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have: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Type (integer, real, boolean, ...)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Value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Examples: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4" name="Google Shape;304;p36"/>
          <p:cNvSpPr txBox="1">
            <a:spLocks noGrp="1"/>
          </p:cNvSpPr>
          <p:nvPr>
            <p:ph type="sldNum" idx="12"/>
          </p:nvPr>
        </p:nvSpPr>
        <p:spPr>
          <a:xfrm>
            <a:off x="10134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05" name="Google Shape;305;p36"/>
          <p:cNvSpPr/>
          <p:nvPr/>
        </p:nvSpPr>
        <p:spPr>
          <a:xfrm>
            <a:off x="1283677" y="4114801"/>
            <a:ext cx="9564324" cy="1233772"/>
          </a:xfrm>
          <a:prstGeom prst="rect">
            <a:avLst/>
          </a:prstGeom>
          <a:solidFill>
            <a:srgbClr val="FAB6B3">
              <a:alpha val="20000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200"/>
              <a:buFont typeface="Noto Sans Symbols"/>
              <a:buNone/>
            </a:pPr>
            <a:r>
              <a:rPr lang="en-US" sz="22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 a = 2 + 3; // a =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200"/>
              <a:buFont typeface="Noto Sans Symbols"/>
              <a:buNone/>
            </a:pPr>
            <a:r>
              <a:rPr lang="en-US" sz="22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 b = (a + 3) * (a - 4) + (2 * a + 7) / 4;  // b = 12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200"/>
              <a:buFont typeface="Noto Sans Symbols"/>
              <a:buNone/>
            </a:pPr>
            <a:r>
              <a:rPr lang="en-US" sz="22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bool greater = (a &gt; b) || ((a == 0) &amp;&amp; (b == 0));</a:t>
            </a:r>
            <a:endParaRPr/>
          </a:p>
        </p:txBody>
      </p:sp>
      <p:sp>
        <p:nvSpPr>
          <p:cNvPr id="306" name="Google Shape;306;p36"/>
          <p:cNvSpPr/>
          <p:nvPr/>
        </p:nvSpPr>
        <p:spPr>
          <a:xfrm>
            <a:off x="2758982" y="2425933"/>
            <a:ext cx="4463400" cy="1066411"/>
          </a:xfrm>
          <a:prstGeom prst="wedgeRoundRectCallout">
            <a:avLst>
              <a:gd name="adj1" fmla="val -47491"/>
              <a:gd name="adj2" fmla="val 119637"/>
              <a:gd name="adj3" fmla="val 16667"/>
            </a:avLst>
          </a:prstGeom>
          <a:solidFill>
            <a:srgbClr val="663606">
              <a:alpha val="94901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Expression of type </a:t>
            </a:r>
            <a:r>
              <a:rPr lang="en-US" sz="2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. Calculated at compile time</a:t>
            </a:r>
            <a:endParaRPr sz="2800" b="1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7" name="Google Shape;307;p36"/>
          <p:cNvSpPr/>
          <p:nvPr/>
        </p:nvSpPr>
        <p:spPr>
          <a:xfrm>
            <a:off x="7464000" y="2425933"/>
            <a:ext cx="3787200" cy="1510365"/>
          </a:xfrm>
          <a:prstGeom prst="wedgeRoundRectCallout">
            <a:avLst>
              <a:gd name="adj1" fmla="val -53687"/>
              <a:gd name="adj2" fmla="val 105526"/>
              <a:gd name="adj3" fmla="val 16667"/>
            </a:avLst>
          </a:prstGeom>
          <a:solidFill>
            <a:srgbClr val="663606">
              <a:alpha val="94901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Expression of type </a:t>
            </a:r>
            <a:r>
              <a:rPr lang="en-US" sz="2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. Calculated at runtime</a:t>
            </a:r>
            <a:endParaRPr sz="2800" b="1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8" name="Google Shape;308;p36"/>
          <p:cNvSpPr/>
          <p:nvPr/>
        </p:nvSpPr>
        <p:spPr>
          <a:xfrm>
            <a:off x="1416000" y="5527076"/>
            <a:ext cx="4114800" cy="1055608"/>
          </a:xfrm>
          <a:prstGeom prst="wedgeRoundRectCallout">
            <a:avLst>
              <a:gd name="adj1" fmla="val -35972"/>
              <a:gd name="adj2" fmla="val -74534"/>
              <a:gd name="adj3" fmla="val 16667"/>
            </a:avLst>
          </a:prstGeom>
          <a:solidFill>
            <a:srgbClr val="663606">
              <a:alpha val="94901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Expression of type </a:t>
            </a:r>
            <a:r>
              <a:rPr lang="en-US" sz="2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. Calculated at runtime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>
            <a:spLocks noGrp="1"/>
          </p:cNvSpPr>
          <p:nvPr>
            <p:ph type="body" idx="1"/>
          </p:nvPr>
        </p:nvSpPr>
        <p:spPr>
          <a:xfrm>
            <a:off x="1487488" y="1052736"/>
            <a:ext cx="8054895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We discussed the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operators</a:t>
            </a: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in C#: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Arithmetic, logical, bitwise, comparison, assignment and others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Operator precedence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Bitwise calculations (read / change a bit)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We learned when to use implicit and explicit </a:t>
            </a: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type conversions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We learned how to use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expressions</a:t>
            </a:r>
            <a:endParaRPr/>
          </a:p>
        </p:txBody>
      </p:sp>
      <p:sp>
        <p:nvSpPr>
          <p:cNvPr id="316" name="Google Shape;316;p37"/>
          <p:cNvSpPr txBox="1">
            <a:spLocks noGrp="1"/>
          </p:cNvSpPr>
          <p:nvPr>
            <p:ph type="title"/>
          </p:nvPr>
        </p:nvSpPr>
        <p:spPr>
          <a:xfrm>
            <a:off x="1487488" y="-406"/>
            <a:ext cx="9144000" cy="765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Summary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Task 1 – Me after 10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Google Shape;322;p38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Write a console program to read your age from the console and to display how old are you going to be after 10 years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59436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Hints:</a:t>
            </a:r>
            <a:endParaRPr/>
          </a:p>
          <a:p>
            <a:pPr marL="914400" marR="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Console.Write(str);</a:t>
            </a:r>
            <a:endParaRPr/>
          </a:p>
          <a:p>
            <a:pPr marL="914400" marR="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Console.WriteLine(str);</a:t>
            </a:r>
            <a:endParaRPr/>
          </a:p>
          <a:p>
            <a:pPr marL="914400" marR="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Console.Readline();</a:t>
            </a:r>
            <a:endParaRPr/>
          </a:p>
          <a:p>
            <a:pPr marL="914400" marR="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int.Parse(str);</a:t>
            </a:r>
            <a:endParaRPr/>
          </a:p>
          <a:p>
            <a:pPr marL="914400" marR="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•"/>
            </a:pPr>
            <a:r>
              <a:rPr lang="en-US"/>
              <a:t>int.TryParse(str, out int);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Task 2 – Simple formulas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8" name="Google Shape;328;p39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Write a console program asking about two sides of the rectangle: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Calculate and display area of the rectangle 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Calculate and display perimeter of the rectangle</a:t>
            </a:r>
            <a:endParaRPr/>
          </a:p>
          <a:p>
            <a:pPr marL="594360" marR="0" lvl="1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Write similar program for triangle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Write similar program for a circle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594360" marR="0" lvl="1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/>
              <a:t>Hint</a:t>
            </a:r>
            <a:endParaRPr/>
          </a:p>
          <a:p>
            <a:pPr marL="914400" marR="0" lvl="2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Math.PI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Task 3 – Dates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40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Write a console program to display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Current date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Current time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Date after 10 years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Date after X years, where X is entered by user</a:t>
            </a:r>
            <a:endParaRPr sz="18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Task </a:t>
            </a:r>
            <a:r>
              <a:rPr lang="en-US"/>
              <a:t>4</a:t>
            </a: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– </a:t>
            </a:r>
            <a:r>
              <a:rPr lang="en-US"/>
              <a:t>Future birthday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1" name="Google Shape;341;p41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6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Write a console program to </a:t>
            </a:r>
            <a:r>
              <a:rPr lang="en-US"/>
              <a:t>ask user about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/>
              <a:t>Current age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/>
              <a:t>Future age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/>
              <a:t>Birthday month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/>
              <a:t>Birthday day of month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Program should be able to calculate and display exact date when you are going to celebrate your future birthday (e.g. when you will reach Future age)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ACBC-96CC-407C-B2BD-01B0C5E5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 1/2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8BDFB-1936-4E94-8340-1131B59E4F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b="0" i="0" dirty="0">
                <a:effectLst/>
                <a:latin typeface="Helvetica" panose="020B0604020202020204" pitchFamily="34" charset="0"/>
              </a:rPr>
              <a:t>1. Write a C# Sharp program to print Hello and your name in a separate line.</a:t>
            </a:r>
          </a:p>
          <a:p>
            <a:pPr marL="101600" indent="0">
              <a:buNone/>
            </a:pPr>
            <a:r>
              <a:rPr lang="en-US" b="0" i="0" dirty="0">
                <a:effectLst/>
                <a:latin typeface="Helvetica" panose="020B0604020202020204" pitchFamily="34" charset="0"/>
              </a:rPr>
              <a:t>2. Write a C# Sharp program to print the sum of two numbers.</a:t>
            </a:r>
            <a:endParaRPr lang="en-US" dirty="0">
              <a:latin typeface="Helvetica" panose="020B0604020202020204" pitchFamily="34" charset="0"/>
            </a:endParaRPr>
          </a:p>
          <a:p>
            <a:pPr marL="101600" indent="0">
              <a:buNone/>
            </a:pPr>
            <a:r>
              <a:rPr lang="en-US" b="0" i="0" dirty="0">
                <a:effectLst/>
                <a:latin typeface="Helvetica" panose="020B0604020202020204" pitchFamily="34" charset="0"/>
              </a:rPr>
              <a:t>3. Write a C# Sharp program to print the result of the specified operations.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b="0" i="0" dirty="0">
                <a:effectLst/>
                <a:latin typeface="Helvetica" panose="020B0604020202020204" pitchFamily="34" charset="0"/>
              </a:rPr>
              <a:t>-1 + 4 * 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b="0" i="0" dirty="0">
                <a:effectLst/>
                <a:latin typeface="Helvetica" panose="020B0604020202020204" pitchFamily="34" charset="0"/>
              </a:rPr>
              <a:t>( 35+ 5 ) % 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b="0" i="0" dirty="0">
                <a:effectLst/>
                <a:latin typeface="Helvetica" panose="020B0604020202020204" pitchFamily="34" charset="0"/>
              </a:rPr>
              <a:t>14 + -4 * 6 / 11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b="0" i="0" dirty="0">
                <a:effectLst/>
                <a:latin typeface="Helvetica" panose="020B0604020202020204" pitchFamily="34" charset="0"/>
              </a:rPr>
              <a:t>2 + 15 / 6 * 1 - 7 % 2</a:t>
            </a:r>
          </a:p>
          <a:p>
            <a:pPr marL="1016000" lvl="1" indent="-457200">
              <a:buFont typeface="+mj-lt"/>
              <a:buAutoNum type="arabicPeriod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2201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Operator</a:t>
            </a: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is an operation performed over data at runtime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Takes one or more arguments (operands)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Produces a new value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Example of operators: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Operators have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precedence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Precedence defines which will be evaluated first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Expressions</a:t>
            </a:r>
            <a:r>
              <a:rPr lang="en-US" sz="2000" b="0" i="0" u="none" strike="noStrike" cap="none">
                <a:solidFill>
                  <a:srgbClr val="FCD9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are sequences of operators and operands that are evaluated to a single value, e.g.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(a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b)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What is an Operator?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4936488" y="3257905"/>
            <a:ext cx="2448000" cy="369332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a = b + c;</a:t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6456000" y="2547987"/>
            <a:ext cx="2275200" cy="678393"/>
          </a:xfrm>
          <a:prstGeom prst="wedgeRoundRectCallout">
            <a:avLst>
              <a:gd name="adj1" fmla="val -59512"/>
              <a:gd name="adj2" fmla="val 56690"/>
              <a:gd name="adj3" fmla="val 16667"/>
            </a:avLst>
          </a:prstGeom>
          <a:solidFill>
            <a:srgbClr val="663606">
              <a:alpha val="94901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Operator "</a:t>
            </a:r>
            <a:r>
              <a:rPr lang="en-US" sz="2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"</a:t>
            </a:r>
            <a:endParaRPr sz="28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5880000" y="3867640"/>
            <a:ext cx="2275200" cy="678393"/>
          </a:xfrm>
          <a:prstGeom prst="wedgeRoundRectCallout">
            <a:avLst>
              <a:gd name="adj1" fmla="val -67084"/>
              <a:gd name="adj2" fmla="val -65681"/>
              <a:gd name="adj3" fmla="val 16667"/>
            </a:avLst>
          </a:prstGeom>
          <a:solidFill>
            <a:srgbClr val="663606">
              <a:alpha val="94901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Operator "</a:t>
            </a:r>
            <a:r>
              <a:rPr lang="en-US" sz="2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"</a:t>
            </a:r>
            <a:endParaRPr sz="28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D706-D8F8-4CBE-B613-4FE7A76D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2/2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9D79B-7AF1-4A96-B936-AD0E7FBB2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10492902" cy="4662791"/>
          </a:xfrm>
        </p:spPr>
        <p:txBody>
          <a:bodyPr/>
          <a:lstStyle/>
          <a:p>
            <a:pPr marL="101600" indent="0">
              <a:buNone/>
            </a:pPr>
            <a:r>
              <a:rPr lang="en-US" b="0" i="0" dirty="0">
                <a:effectLst/>
                <a:latin typeface="Helvetica" panose="020B0604020202020204" pitchFamily="34" charset="0"/>
              </a:rPr>
              <a:t>4. Write a C# program to print the output of multiplication of three numbers which will be entered by the user.</a:t>
            </a:r>
          </a:p>
          <a:p>
            <a:pPr marL="101600" indent="0">
              <a:buNone/>
            </a:pPr>
            <a:r>
              <a:rPr lang="en-US" dirty="0">
                <a:latin typeface="Helvetica" panose="020B0604020202020204" pitchFamily="34" charset="0"/>
              </a:rPr>
              <a:t>5. 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Write a C# program that takes a number as input and print its multiplication table.</a:t>
            </a:r>
            <a:endParaRPr lang="en-US" dirty="0">
              <a:latin typeface="Helvetica" panose="020B0604020202020204" pitchFamily="34" charset="0"/>
            </a:endParaRPr>
          </a:p>
          <a:p>
            <a:pPr marL="101600" indent="0">
              <a:buNone/>
            </a:pPr>
            <a:r>
              <a:rPr lang="en-US" dirty="0">
                <a:latin typeface="Helvetica" panose="020B0604020202020204" pitchFamily="34" charset="0"/>
              </a:rPr>
              <a:t>6. 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Write a C# program that takes four numbers as input to calculate and print the average</a:t>
            </a:r>
          </a:p>
          <a:p>
            <a:pPr marL="101600" indent="0">
              <a:buNone/>
            </a:pPr>
            <a:r>
              <a:rPr lang="en-US" dirty="0">
                <a:latin typeface="Helvetica" panose="020B0604020202020204" pitchFamily="34" charset="0"/>
              </a:rPr>
              <a:t>7. 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Write a C# program to check if an given integer is within range between 100 and 200.</a:t>
            </a:r>
          </a:p>
          <a:p>
            <a:pPr marL="101600" indent="0">
              <a:buNone/>
            </a:pPr>
            <a:r>
              <a:rPr lang="en-US" dirty="0">
                <a:latin typeface="Helvetica" panose="020B0604020202020204" pitchFamily="34" charset="0"/>
              </a:rPr>
              <a:t>8. 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Write a C# program that display current date separating day, month, year</a:t>
            </a:r>
          </a:p>
          <a:p>
            <a:pPr marL="101600" indent="0">
              <a:buNone/>
            </a:pPr>
            <a:r>
              <a:rPr lang="en-US" dirty="0">
                <a:latin typeface="Helvetica" panose="020B0604020202020204" pitchFamily="34" charset="0"/>
              </a:rPr>
              <a:t>9. 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Write a C# program asking about your age and display year of birth</a:t>
            </a:r>
            <a:endParaRPr lang="en-US" dirty="0">
              <a:latin typeface="Helvetica" panose="020B0604020202020204" pitchFamily="34" charset="0"/>
            </a:endParaRPr>
          </a:p>
          <a:p>
            <a:pPr marL="101600" indent="0">
              <a:buNone/>
            </a:pPr>
            <a:r>
              <a:rPr lang="en-US" dirty="0">
                <a:latin typeface="Helvetica" panose="020B0604020202020204" pitchFamily="34" charset="0"/>
              </a:rPr>
              <a:t>10. 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Write a C# program to that takes three numbers(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x,y,z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) as input and print the output of (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x+y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).z and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x.y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 +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y.z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4426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Operators in C# :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Unary – take one operand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Binary – take two operands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Ternary (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?: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) – takes three operands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Except for the assignment operators, all binary operators are left-associative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assignment operators and the conditional operator (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?: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) are right-associative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0" name="Google Shape;170;p17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Operators in C#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>
            <a:spLocks noGrp="1"/>
          </p:cNvSpPr>
          <p:nvPr>
            <p:ph type="ctrTitle"/>
          </p:nvPr>
        </p:nvSpPr>
        <p:spPr>
          <a:xfrm>
            <a:off x="5410205" y="2348445"/>
            <a:ext cx="64803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onsolas"/>
              <a:buNone/>
            </a:pPr>
            <a:r>
              <a:rPr lang="en-US" sz="486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Operators in C#</a:t>
            </a:r>
            <a:endParaRPr sz="486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1"/>
          </p:nvPr>
        </p:nvSpPr>
        <p:spPr>
          <a:xfrm>
            <a:off x="5410200" y="4293100"/>
            <a:ext cx="5931000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Arithmetic, Logical, Comparison, Assignment, Etc.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Google Shape;185;p19"/>
          <p:cNvGraphicFramePr/>
          <p:nvPr/>
        </p:nvGraphicFramePr>
        <p:xfrm>
          <a:off x="620827" y="1285896"/>
          <a:ext cx="10947150" cy="5023181"/>
        </p:xfrm>
        <a:graphic>
          <a:graphicData uri="http://schemas.openxmlformats.org/drawingml/2006/table">
            <a:tbl>
              <a:tblPr>
                <a:noFill/>
                <a:tableStyleId>{F648BA17-0023-4E79-B204-CF2C4D0BDCC2}</a:tableStyleId>
              </a:tblPr>
              <a:tblGrid>
                <a:gridCol w="464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Candara"/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Category</a:t>
                      </a:r>
                      <a:endParaRPr/>
                    </a:p>
                  </a:txBody>
                  <a:tcPr marL="132675" marR="13267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928E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Candara"/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Operators</a:t>
                      </a:r>
                      <a:endParaRPr/>
                    </a:p>
                  </a:txBody>
                  <a:tcPr marL="132675" marR="13267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928E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Arithmetic</a:t>
                      </a:r>
                      <a:endParaRPr/>
                    </a:p>
                  </a:txBody>
                  <a:tcPr marL="132675" marR="13267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- * / </a:t>
                      </a: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 </a:t>
                      </a: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 </a:t>
                      </a: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 </a:t>
                      </a: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++ </a:t>
                      </a: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 </a:t>
                      </a: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Logical</a:t>
                      </a:r>
                      <a:endParaRPr sz="2800" b="1" i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 || ^ !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Binary</a:t>
                      </a:r>
                      <a:endParaRPr sz="2800" b="1" i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 | ^ ~ &lt;&lt; &gt;&gt;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Comparison</a:t>
                      </a:r>
                      <a:endParaRPr sz="2800" b="1" i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 != &lt; &gt; &lt;= &gt;=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Assignment</a:t>
                      </a:r>
                      <a:endParaRPr sz="2800" b="1" i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 += -= *= /= %= &amp;= |= ^= &lt;&lt;= &gt;&gt;=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String</a:t>
                      </a:r>
                      <a:r>
                        <a:rPr lang="en-US" sz="2800" b="1" i="0" u="none" strike="noStrike" cap="none">
                          <a:solidFill>
                            <a:srgbClr val="EBFFD2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 </a:t>
                      </a: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concatenation</a:t>
                      </a:r>
                      <a:endParaRPr sz="2800" b="1" i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Type</a:t>
                      </a:r>
                      <a:r>
                        <a:rPr lang="en-US" sz="2800" b="1" i="0" u="none" strike="noStrike" cap="none">
                          <a:solidFill>
                            <a:srgbClr val="EBFFD2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 </a:t>
                      </a: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conversion</a:t>
                      </a:r>
                      <a:endParaRPr/>
                    </a:p>
                  </a:txBody>
                  <a:tcPr marL="132675" marR="13267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 as typeof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Other</a:t>
                      </a:r>
                      <a:endParaRPr/>
                    </a:p>
                  </a:txBody>
                  <a:tcPr marL="132675" marR="13267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 [] () ?: new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1522414" y="12846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Categories of Operators in C#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" name="Google Shape;191;p20"/>
          <p:cNvGraphicFramePr/>
          <p:nvPr/>
        </p:nvGraphicFramePr>
        <p:xfrm>
          <a:off x="620826" y="1150938"/>
          <a:ext cx="10947175" cy="5367249"/>
        </p:xfrm>
        <a:graphic>
          <a:graphicData uri="http://schemas.openxmlformats.org/drawingml/2006/table">
            <a:tbl>
              <a:tblPr>
                <a:noFill/>
                <a:tableStyleId>{F648BA17-0023-4E79-B204-CF2C4D0BDCC2}</a:tableStyleId>
              </a:tblPr>
              <a:tblGrid>
                <a:gridCol w="314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Candara"/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Precedence</a:t>
                      </a:r>
                      <a:endParaRPr/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928E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Candara"/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Operators</a:t>
                      </a:r>
                      <a:endParaRPr/>
                    </a:p>
                  </a:txBody>
                  <a:tcPr marL="135825" marR="13582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928E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Highest</a:t>
                      </a:r>
                      <a:endParaRPr/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endParaRPr sz="2600" b="1" i="0" u="none" strike="noStrike" cap="none">
                        <a:solidFill>
                          <a:srgbClr val="EBFFD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++</a:t>
                      </a:r>
                      <a:r>
                        <a:rPr lang="en-US" sz="26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</a:t>
                      </a:r>
                      <a:r>
                        <a:rPr lang="en-US" sz="2600" b="1" i="0" u="none" strike="noStrike" cap="none">
                          <a:solidFill>
                            <a:srgbClr val="EBFFD2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 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(postfix)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lang="en-US" sz="26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typeof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endParaRPr sz="2600" b="1" i="0" u="none" strike="noStrike" cap="none">
                        <a:solidFill>
                          <a:srgbClr val="EBFFD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++</a:t>
                      </a:r>
                      <a:r>
                        <a:rPr lang="en-US" sz="26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</a:t>
                      </a:r>
                      <a:r>
                        <a:rPr lang="en-US" sz="2600" b="1" i="0" u="none" strike="noStrike" cap="none">
                          <a:solidFill>
                            <a:srgbClr val="EBFFD2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 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(prefix)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lang="en-US" sz="26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r>
                        <a:rPr lang="en-US" sz="2600" b="1" i="0" u="none" strike="noStrike" cap="none">
                          <a:solidFill>
                            <a:srgbClr val="EBFFD2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 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(unary)</a:t>
                      </a:r>
                      <a:r>
                        <a:rPr lang="en-US" sz="26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 ~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endParaRPr sz="2600" b="1" i="0" u="none" strike="noStrike" cap="none">
                        <a:solidFill>
                          <a:srgbClr val="EBFFD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 / %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endParaRPr sz="2600" b="1" i="0" u="none" strike="noStrike" cap="none">
                        <a:solidFill>
                          <a:srgbClr val="EBFFD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-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endParaRPr sz="2600" b="1" i="0" u="none" strike="noStrike" cap="none">
                        <a:solidFill>
                          <a:srgbClr val="EBFFD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&lt;&lt; &gt;&gt;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endParaRPr sz="2600" b="1" i="0" u="none" strike="noStrike" cap="none">
                        <a:solidFill>
                          <a:srgbClr val="EBFFD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 &gt; &lt;= &gt;= is as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endParaRPr sz="2600" b="1" i="0" u="none" strike="noStrike" cap="none">
                        <a:solidFill>
                          <a:srgbClr val="EBFFD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 != 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endParaRPr sz="2600" b="1" i="0" u="none" strike="noStrike" cap="none">
                        <a:solidFill>
                          <a:srgbClr val="EBFFD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Lower</a:t>
                      </a:r>
                      <a:endParaRPr/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^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92" name="Google Shape;192;p20"/>
          <p:cNvSpPr txBox="1">
            <a:spLocks noGrp="1"/>
          </p:cNvSpPr>
          <p:nvPr>
            <p:ph type="title"/>
          </p:nvPr>
        </p:nvSpPr>
        <p:spPr>
          <a:xfrm>
            <a:off x="1522413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Operators Precedence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>
            <a:spLocks noGrp="1"/>
          </p:cNvSpPr>
          <p:nvPr>
            <p:ph type="body" idx="1"/>
          </p:nvPr>
        </p:nvSpPr>
        <p:spPr>
          <a:xfrm>
            <a:off x="192001" y="5029200"/>
            <a:ext cx="11804822" cy="1692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Parenthesis operator always has highest precedence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Note: prefer using </a:t>
            </a: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parentheses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 even when it seems stupid to do so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98" name="Google Shape;198;p21"/>
          <p:cNvSpPr txBox="1">
            <a:spLocks noGrp="1"/>
          </p:cNvSpPr>
          <p:nvPr>
            <p:ph type="title"/>
          </p:nvPr>
        </p:nvSpPr>
        <p:spPr>
          <a:xfrm>
            <a:off x="1522412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Operators Precedence (2)</a:t>
            </a:r>
            <a:endParaRPr/>
          </a:p>
        </p:txBody>
      </p:sp>
      <p:graphicFrame>
        <p:nvGraphicFramePr>
          <p:cNvPr id="199" name="Google Shape;199;p21"/>
          <p:cNvGraphicFramePr/>
          <p:nvPr/>
        </p:nvGraphicFramePr>
        <p:xfrm>
          <a:off x="512542" y="1535948"/>
          <a:ext cx="10947175" cy="3027859"/>
        </p:xfrm>
        <a:graphic>
          <a:graphicData uri="http://schemas.openxmlformats.org/drawingml/2006/table">
            <a:tbl>
              <a:tblPr>
                <a:noFill/>
                <a:tableStyleId>{F648BA17-0023-4E79-B204-CF2C4D0BDCC2}</a:tableStyleId>
              </a:tblPr>
              <a:tblGrid>
                <a:gridCol w="314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Candara"/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Precedence</a:t>
                      </a:r>
                      <a:endParaRPr/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928E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Candara"/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Operators</a:t>
                      </a:r>
                      <a:endParaRPr/>
                    </a:p>
                  </a:txBody>
                  <a:tcPr marL="135825" marR="13582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928E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Higher</a:t>
                      </a:r>
                      <a:endParaRPr/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endParaRPr sz="2600" b="1" i="0" u="none" strike="noStrike" cap="none">
                        <a:solidFill>
                          <a:srgbClr val="EBFFD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endParaRPr sz="2600" b="1" i="0" u="none" strike="noStrike" cap="none">
                        <a:solidFill>
                          <a:srgbClr val="EBFFD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||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endParaRPr sz="2600" b="1" i="0" u="none" strike="noStrike" cap="none">
                        <a:solidFill>
                          <a:srgbClr val="EBFFD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?: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Lowest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 *= /= %= += -= &lt;&lt;= &gt;&gt;= &amp;= ^= |=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body" idx="1"/>
          </p:nvPr>
        </p:nvSpPr>
        <p:spPr>
          <a:xfrm>
            <a:off x="1522411" y="1412776"/>
            <a:ext cx="10474411" cy="5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Arithmetic operators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</a:t>
            </a:r>
            <a:r>
              <a:rPr lang="en-US" sz="2000" b="0" i="0" u="none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000" b="0" i="0" u="none" strike="noStrike" cap="none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are the same as in math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Division operator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if used on integers returns integer (without rounding) or exception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Division operator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if used on real numbers returns real number or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Infinity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or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NaN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Remainder operator</a:t>
            </a:r>
            <a:r>
              <a:rPr lang="en-US" sz="2000" b="0" i="0" u="none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returns the remainder from division of integers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special addition operator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increments a variable</a:t>
            </a:r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title"/>
          </p:nvPr>
        </p:nvSpPr>
        <p:spPr>
          <a:xfrm>
            <a:off x="1522412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Arithmetic Operators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rgbClr val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2164</Words>
  <Application>Microsoft Office PowerPoint</Application>
  <PresentationFormat>Widescreen</PresentationFormat>
  <Paragraphs>346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Candara</vt:lpstr>
      <vt:lpstr>Consolas</vt:lpstr>
      <vt:lpstr>Helvetica</vt:lpstr>
      <vt:lpstr>Lato</vt:lpstr>
      <vt:lpstr>Montserrat</vt:lpstr>
      <vt:lpstr>Arial</vt:lpstr>
      <vt:lpstr>Noto Sans Symbols</vt:lpstr>
      <vt:lpstr>Focus</vt:lpstr>
      <vt:lpstr>Introduction to Programming</vt:lpstr>
      <vt:lpstr>Table of Contents</vt:lpstr>
      <vt:lpstr>What is an Operator?</vt:lpstr>
      <vt:lpstr>Operators in C#</vt:lpstr>
      <vt:lpstr>Operators in C#</vt:lpstr>
      <vt:lpstr>Categories of Operators in C#</vt:lpstr>
      <vt:lpstr>Operators Precedence</vt:lpstr>
      <vt:lpstr>Operators Precedence (2)</vt:lpstr>
      <vt:lpstr>Arithmetic Operators</vt:lpstr>
      <vt:lpstr>Arithmetic Operators – Examples</vt:lpstr>
      <vt:lpstr>Logical Operators</vt:lpstr>
      <vt:lpstr>Logical Operators – Example</vt:lpstr>
      <vt:lpstr>Comparison Operators</vt:lpstr>
      <vt:lpstr>Assignment Operators</vt:lpstr>
      <vt:lpstr>Other Operators</vt:lpstr>
      <vt:lpstr>Other Operators (2)</vt:lpstr>
      <vt:lpstr>Other Operators (3)</vt:lpstr>
      <vt:lpstr>Other Operators (4)</vt:lpstr>
      <vt:lpstr>Implicit Type Conversion</vt:lpstr>
      <vt:lpstr>Explicit Type Conversion</vt:lpstr>
      <vt:lpstr>Type Conversions – Example</vt:lpstr>
      <vt:lpstr>Expressions</vt:lpstr>
      <vt:lpstr>Expressions (2)</vt:lpstr>
      <vt:lpstr>Summary</vt:lpstr>
      <vt:lpstr>Task 1 – Me after 10</vt:lpstr>
      <vt:lpstr>Task 2 – Simple formulas</vt:lpstr>
      <vt:lpstr>Task 3 – Dates</vt:lpstr>
      <vt:lpstr>Task 4 – Future birthday</vt:lpstr>
      <vt:lpstr>Homework 1/2</vt:lpstr>
      <vt:lpstr>Homework 2/2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Programming</dc:title>
  <cp:lastModifiedBy>Pravoslav Milenkov</cp:lastModifiedBy>
  <cp:revision>5</cp:revision>
  <dcterms:modified xsi:type="dcterms:W3CDTF">2021-10-04T09:28:46Z</dcterms:modified>
</cp:coreProperties>
</file>