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Lato" panose="020F0502020204030203" pitchFamily="34" charset="0"/>
      <p:regular r:id="rId57"/>
      <p:bold r:id="rId58"/>
      <p:italic r:id="rId59"/>
      <p:boldItalic r:id="rId60"/>
    </p:embeddedFont>
    <p:embeddedFont>
      <p:font typeface="Montserrat" panose="00000500000000000000" pitchFamily="2" charset="-52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font" Target="fonts/font15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80e23ad4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80e23ad4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80e23ad4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80e23ad4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80e23ad4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80e23ad4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80e23ad4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80e23ad4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80e23ad4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880e23ad4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80e23ad4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80e23ad4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80e23ad4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80e23ad4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80e23ad4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80e23ad4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80e23ad4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880e23ad4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80e23ad4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880e23ad4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7f8453b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7f8453b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80e23ad4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80e23ad4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80e23ad4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880e23ad4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80e23ad4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880e23ad4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80e23ad4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80e23ad4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80e23ad4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880e23ad4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80e23ad4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80e23ad4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80e23ad4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80e23ad4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80e23ad4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80e23ad4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80e23ad4_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880e23ad4_2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880e23ad4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880e23ad4_2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7f8453b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7f8453b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80e23ad4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80e23ad4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80e23ad4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80e23ad4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80e23ad4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880e23ad4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80e23ad4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80e23ad4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80e23ad4_2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880e23ad4_2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880e23ad4_2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880e23ad4_2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880e23ad4_2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880e23ad4_2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880e23ad4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880e23ad4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880e23ad4_2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880e23ad4_2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880e23ad4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880e23ad4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7f8453b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7f8453b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880e23ad4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880e23ad4_2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880e23ad4_2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880e23ad4_2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8169b2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8169b2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88169b2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88169b2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88169b2e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88169b2e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88169b2e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88169b2e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80e23ad4_2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80e23ad4_2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80e23a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80e23a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80e23ad4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80e23ad4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80e23ad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80e23ad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80e23ad4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80e23ad4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80e23ad4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80e23ad4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sharpcorner.com/technologies/csharp-programming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introprogramming.info/english-intro-csharp-book/read-online/chapter-11-creating-and-using-objects/" TargetMode="External"/><Relationship Id="rId5" Type="http://schemas.openxmlformats.org/officeDocument/2006/relationships/hyperlink" Target="https://csharp-by-example.blogspot.bg/" TargetMode="External"/><Relationship Id="rId4" Type="http://schemas.openxmlformats.org/officeDocument/2006/relationships/hyperlink" Target="https://www.tutorialspoint.com/csharp/csharp_classes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Introduction to Programming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Classes, Fields, Constructors, Methods, Properties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Access Modifiers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042200" y="1196300"/>
            <a:ext cx="8101800" cy="3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lvl="0" indent="-3714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50"/>
              <a:buChar char="●"/>
            </a:pPr>
            <a:r>
              <a:rPr lang="en-GB" sz="22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 members can have access modifiers</a:t>
            </a:r>
            <a:endParaRPr sz="22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206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Used to restrict the access from the other classes</a:t>
            </a:r>
            <a:endParaRPr sz="2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206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Supports the OOP principle "</a:t>
            </a:r>
            <a:r>
              <a:rPr lang="en-GB" sz="205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r>
              <a:rPr lang="en-GB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2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lvl="0" indent="-3714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50"/>
              <a:buChar char="●"/>
            </a:pPr>
            <a:r>
              <a:rPr lang="en-GB" sz="22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 members can be:</a:t>
            </a:r>
            <a:endParaRPr sz="22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206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050">
                <a:solidFill>
                  <a:srgbClr val="F3CC5F"/>
                </a:solidFill>
              </a:rPr>
              <a:t>public</a:t>
            </a:r>
            <a:r>
              <a:rPr lang="en-GB" sz="205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accessible from any class</a:t>
            </a:r>
            <a:endParaRPr sz="2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206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050">
                <a:solidFill>
                  <a:srgbClr val="F3CC5F"/>
                </a:solidFill>
              </a:rPr>
              <a:t>protected</a:t>
            </a:r>
            <a:r>
              <a:rPr lang="en-GB" sz="205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accessible from the class itself and all its descendants</a:t>
            </a:r>
            <a:endParaRPr sz="2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206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050">
                <a:solidFill>
                  <a:srgbClr val="F3CC5F"/>
                </a:solidFill>
              </a:rPr>
              <a:t>private</a:t>
            </a:r>
            <a:r>
              <a:rPr lang="en-GB" sz="205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accessible from the class itself only</a:t>
            </a:r>
            <a:endParaRPr sz="2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206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050">
                <a:solidFill>
                  <a:srgbClr val="F3CC5F"/>
                </a:solidFill>
              </a:rPr>
              <a:t>internal</a:t>
            </a:r>
            <a:r>
              <a:rPr lang="en-GB" sz="205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(default) – accessible from the current assembly, i.e. the current Visual Studio project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The "</a:t>
            </a:r>
            <a:r>
              <a:rPr lang="en-GB" sz="4000">
                <a:solidFill>
                  <a:srgbClr val="F3BE60"/>
                </a:solidFill>
              </a:rPr>
              <a:t>this</a:t>
            </a: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" Keyword</a:t>
            </a: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1297400" y="1125150"/>
            <a:ext cx="7038900" cy="12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lvl="0" indent="-35560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keyword </a:t>
            </a:r>
            <a:r>
              <a:rPr lang="en-GB" sz="2000">
                <a:solidFill>
                  <a:srgbClr val="F3CC5F"/>
                </a:solidFill>
              </a:rPr>
              <a:t>this</a:t>
            </a:r>
            <a:r>
              <a:rPr lang="en-GB" sz="20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points to the current instance of the class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lvl="0" indent="-35560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600"/>
          </a:p>
        </p:txBody>
      </p:sp>
      <p:sp>
        <p:nvSpPr>
          <p:cNvPr id="197" name="Google Shape;197;p23"/>
          <p:cNvSpPr txBox="1"/>
          <p:nvPr/>
        </p:nvSpPr>
        <p:spPr>
          <a:xfrm>
            <a:off x="1297500" y="2497575"/>
            <a:ext cx="6263700" cy="2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class Dog</a:t>
            </a:r>
            <a:endParaRPr sz="13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{</a:t>
            </a:r>
            <a:endParaRPr sz="13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private string name;</a:t>
            </a:r>
            <a:endParaRPr sz="13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</a:t>
            </a:r>
            <a:endParaRPr sz="13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public void PrintName()</a:t>
            </a:r>
            <a:endParaRPr sz="13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{</a:t>
            </a:r>
            <a:endParaRPr sz="13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  Console.WriteLine(</a:t>
            </a:r>
            <a:r>
              <a:rPr lang="en-GB" sz="1300">
                <a:solidFill>
                  <a:srgbClr val="F3CC5F"/>
                </a:solidFill>
              </a:rPr>
              <a:t>this</a:t>
            </a:r>
            <a:r>
              <a:rPr lang="en-GB" sz="1300">
                <a:solidFill>
                  <a:srgbClr val="FBEEC9"/>
                </a:solidFill>
              </a:rPr>
              <a:t>.name);</a:t>
            </a:r>
            <a:endParaRPr sz="13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  // The same like Console.WriteLine(name);</a:t>
            </a:r>
            <a:endParaRPr sz="13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}</a:t>
            </a:r>
            <a:endParaRPr sz="13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}</a:t>
            </a:r>
            <a:endParaRPr sz="13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How to Use Classes (Non-Static)?</a:t>
            </a: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87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AutoNum type="arabicPeriod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 an </a:t>
            </a:r>
            <a:r>
              <a:rPr lang="en-GB" sz="25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instance</a:t>
            </a:r>
            <a:endParaRPr sz="25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38200" lvl="1" indent="-3333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Initialize its properties / fields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87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AutoNum type="arabicPeriod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Manipulate the instance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38200" lvl="1" indent="-3333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 / modify its properties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38200" lvl="1" indent="-3333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Invoke methods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38200" lvl="1" indent="-3333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Handle events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87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AutoNum type="arabicPeriod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Release the occupied resources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lvl="1" indent="-3143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3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Performed automatically in most cases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What is Constructor?</a:t>
            </a:r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1"/>
          </p:nvPr>
        </p:nvSpPr>
        <p:spPr>
          <a:xfrm>
            <a:off x="935175" y="1154375"/>
            <a:ext cx="8208900" cy="3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93700" algn="l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600"/>
              <a:buChar char="●"/>
            </a:pPr>
            <a:r>
              <a:rPr lang="en-GB" sz="26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Constructors </a:t>
            </a:r>
            <a:r>
              <a:rPr lang="en-GB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are special methods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39725" algn="l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750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Invoked at the time of </a:t>
            </a:r>
            <a:r>
              <a:rPr lang="en-GB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creating a new instance 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of an object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39725" algn="l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750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Used to initialize the fields of the instance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93700" algn="l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600"/>
              <a:buChar char="●"/>
            </a:pPr>
            <a:r>
              <a:rPr lang="en-GB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Constructors have the same name as the class</a:t>
            </a:r>
            <a:endParaRPr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39725" algn="l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750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Have no return type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39725" algn="l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750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have parameters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39725" algn="l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750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be </a:t>
            </a:r>
            <a:r>
              <a:rPr lang="en-GB" sz="2400">
                <a:solidFill>
                  <a:srgbClr val="F3CC5F"/>
                </a:solidFill>
              </a:rPr>
              <a:t>private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400">
                <a:solidFill>
                  <a:srgbClr val="F3CC5F"/>
                </a:solidFill>
              </a:rPr>
              <a:t>protected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400">
                <a:solidFill>
                  <a:srgbClr val="F3CC5F"/>
                </a:solidFill>
              </a:rPr>
              <a:t>internal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400">
                <a:solidFill>
                  <a:srgbClr val="F3CC5F"/>
                </a:solidFill>
              </a:rPr>
              <a:t>public</a:t>
            </a:r>
            <a:endParaRPr sz="2400">
              <a:solidFill>
                <a:srgbClr val="F3CC5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3CC5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Defining Constructors</a:t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1297500" y="1483225"/>
            <a:ext cx="3633900" cy="31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public class Person</a:t>
            </a: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{</a:t>
            </a: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private string name;</a:t>
            </a: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private int age;</a:t>
            </a: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// Parameterless constructor</a:t>
            </a: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public Person()</a:t>
            </a: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{</a:t>
            </a: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 this.name = null;</a:t>
            </a: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 this.age = 0;</a:t>
            </a: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}</a:t>
            </a:r>
            <a:endParaRPr sz="15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16" name="Google Shape;216;p26"/>
          <p:cNvSpPr txBox="1"/>
          <p:nvPr/>
        </p:nvSpPr>
        <p:spPr>
          <a:xfrm>
            <a:off x="4931400" y="1483225"/>
            <a:ext cx="3633900" cy="31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// Constructor with parameters</a:t>
            </a: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public Person(string name, int age)</a:t>
            </a: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{</a:t>
            </a: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 this.name = name;</a:t>
            </a: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 this.age = age;</a:t>
            </a: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}</a:t>
            </a:r>
            <a:endParaRPr sz="15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// More code …</a:t>
            </a:r>
            <a:endParaRPr sz="15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}</a:t>
            </a:r>
            <a:endParaRPr sz="15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FBEEC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Chaining Constructors Calls</a:t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1"/>
          </p:nvPr>
        </p:nvSpPr>
        <p:spPr>
          <a:xfrm>
            <a:off x="1297500" y="1154375"/>
            <a:ext cx="7038900" cy="3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public class Point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{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private int xCoord;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private int yCoord;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	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public Point() : this(0,</a:t>
            </a:r>
            <a:r>
              <a:rPr lang="en-GB" sz="1200">
                <a:solidFill>
                  <a:srgbClr val="FBEEC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200">
                <a:solidFill>
                  <a:srgbClr val="FBEEC9"/>
                </a:solidFill>
              </a:rPr>
              <a:t>0) // Reuse the constructor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{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}</a:t>
            </a: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public Point(int xCoord, int yCoord)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{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    this.xCoord = xCoord;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    this.yCoord = yCoord;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}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// More code …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}</a:t>
            </a: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</a:t>
            </a: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1154400" y="1152475"/>
            <a:ext cx="76779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000"/>
              <a:buChar char="●"/>
            </a:pPr>
            <a:r>
              <a:rPr lang="en-GB" sz="20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execute some </a:t>
            </a:r>
            <a:r>
              <a:rPr lang="en-GB" sz="20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(some code / some algorithm)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00"/>
              <a:buChar char="●"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Could be </a:t>
            </a:r>
            <a:r>
              <a:rPr lang="en-GB" sz="1800">
                <a:solidFill>
                  <a:srgbClr val="F3CC5F"/>
                </a:solidFill>
              </a:rPr>
              <a:t>static</a:t>
            </a:r>
            <a:r>
              <a:rPr lang="en-GB" sz="1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 per instance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00"/>
              <a:buChar char="●"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Could be </a:t>
            </a:r>
            <a:r>
              <a:rPr lang="en-GB" sz="1800">
                <a:solidFill>
                  <a:srgbClr val="F3CC5F"/>
                </a:solidFill>
              </a:rPr>
              <a:t>public</a:t>
            </a:r>
            <a:r>
              <a:rPr lang="en-GB" sz="1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GB" sz="1800">
                <a:solidFill>
                  <a:srgbClr val="F3CC5F"/>
                </a:solidFill>
              </a:rPr>
              <a:t>private</a:t>
            </a:r>
            <a:r>
              <a:rPr lang="en-GB" sz="1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GB" sz="1800">
                <a:solidFill>
                  <a:srgbClr val="F3CC5F"/>
                </a:solidFill>
              </a:rPr>
              <a:t>protected</a:t>
            </a:r>
            <a:r>
              <a:rPr lang="en-GB" sz="1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 …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600"/>
          </a:p>
        </p:txBody>
      </p:sp>
      <p:sp>
        <p:nvSpPr>
          <p:cNvPr id="235" name="Google Shape;235;p29"/>
          <p:cNvSpPr txBox="1"/>
          <p:nvPr/>
        </p:nvSpPr>
        <p:spPr>
          <a:xfrm>
            <a:off x="1154375" y="2322475"/>
            <a:ext cx="7677900" cy="25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public class Point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{</a:t>
            </a:r>
            <a:endParaRPr sz="1300">
              <a:solidFill>
                <a:srgbClr val="FBEEC9"/>
              </a:solidFill>
            </a:endParaRPr>
          </a:p>
          <a:p>
            <a:pPr marL="177800" lvl="0" indent="-1778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private int xCoord;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private int yCoord;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public double CalcDistance(Point p)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{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return Math.Sqrt(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  (p.xCoord - this.xCoord) * (p.xCoord - this.xCoord) +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  (p.yCoord - this.yCoord) * (p.yCoord - this.yCoord));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}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}</a:t>
            </a:r>
            <a:endParaRPr sz="13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1195500" y="458700"/>
            <a:ext cx="763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Using Methods</a:t>
            </a:r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body" idx="1"/>
          </p:nvPr>
        </p:nvSpPr>
        <p:spPr>
          <a:xfrm>
            <a:off x="1195500" y="1166150"/>
            <a:ext cx="7636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6830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Invoking 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instance methods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 done through the object (through the class instance):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600"/>
          </a:p>
        </p:txBody>
      </p:sp>
      <p:sp>
        <p:nvSpPr>
          <p:cNvPr id="242" name="Google Shape;242;p30"/>
          <p:cNvSpPr txBox="1"/>
          <p:nvPr/>
        </p:nvSpPr>
        <p:spPr>
          <a:xfrm>
            <a:off x="1195500" y="2069700"/>
            <a:ext cx="7336200" cy="2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class TestMethods</a:t>
            </a:r>
            <a:endParaRPr sz="17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{</a:t>
            </a:r>
            <a:endParaRPr sz="17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 static void Main()</a:t>
            </a:r>
            <a:endParaRPr sz="17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 {</a:t>
            </a:r>
            <a:endParaRPr sz="17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   Point p1 = new Point(2, 3);</a:t>
            </a:r>
            <a:endParaRPr sz="17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   Point p2 = new Point(3, 4);</a:t>
            </a:r>
            <a:endParaRPr sz="17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   System.Console.WriteLine(p1.CalcDistance(p2));</a:t>
            </a:r>
            <a:endParaRPr sz="17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	}</a:t>
            </a:r>
            <a:endParaRPr sz="17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}</a:t>
            </a:r>
            <a:endParaRPr sz="17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BEEC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</a:t>
            </a:r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Defining Simple Classes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Fields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Access Modifiers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Using Classes and Objects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Constructors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Methods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Properties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Keeping the Object State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Why We Need Properties?</a:t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body" idx="1"/>
          </p:nvPr>
        </p:nvSpPr>
        <p:spPr>
          <a:xfrm>
            <a:off x="1297500" y="1224050"/>
            <a:ext cx="7038900" cy="3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00"/>
              <a:buChar char="●"/>
            </a:pPr>
            <a:r>
              <a:rPr lang="en-GB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r>
              <a:rPr lang="en-GB" sz="2700">
                <a:solidFill>
                  <a:srgbClr val="F0A22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7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expose object's data </a:t>
            </a:r>
            <a:r>
              <a:rPr lang="en-GB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the world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6600" lvl="1" indent="-346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850"/>
              <a:buChar char="●"/>
            </a:pPr>
            <a:r>
              <a:rPr lang="en-GB" sz="25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how the data is accessed / manipulated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0" lvl="2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ts val="170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Ensure the internal object state is correct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0" lvl="2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ts val="170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E.g. price should always be kept positive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400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00"/>
              <a:buChar char="●"/>
            </a:pPr>
            <a:r>
              <a:rPr lang="en-GB" sz="2700">
                <a:solidFill>
                  <a:srgbClr val="ECE9E2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r>
              <a:rPr lang="en-GB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can be:</a:t>
            </a:r>
            <a:endParaRPr sz="2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46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850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Read-only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46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850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Write-only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46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850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 and write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Defining Properties</a:t>
            </a:r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body" idx="1"/>
          </p:nvPr>
        </p:nvSpPr>
        <p:spPr>
          <a:xfrm>
            <a:off x="1297500" y="1224050"/>
            <a:ext cx="7629300" cy="3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873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Properties work as a pair of get / set methods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6600" lvl="1" indent="-3333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Getter 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setter</a:t>
            </a:r>
            <a:endParaRPr sz="23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873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Properties should have: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333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 modifier (</a:t>
            </a:r>
            <a:r>
              <a:rPr lang="en-GB" sz="2300">
                <a:solidFill>
                  <a:srgbClr val="F3CC5F"/>
                </a:solidFill>
              </a:rPr>
              <a:t>public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300">
                <a:solidFill>
                  <a:srgbClr val="F3CC5F"/>
                </a:solidFill>
              </a:rPr>
              <a:t>protected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etc.)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333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Return type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333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Unique name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333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Get 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/ or </a:t>
            </a: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333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process data in specific way, e.g. apply validation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Defining Properties – Example</a:t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1"/>
          </p:nvPr>
        </p:nvSpPr>
        <p:spPr>
          <a:xfrm>
            <a:off x="1297500" y="1186950"/>
            <a:ext cx="70389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public class Point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{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private int xCoord;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private int yCoord;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public int XCoord  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{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  get { return this.xCoord; }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  set { this.xCoord = value; }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}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public int YCoord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{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  get { return this.yCoord; }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  set { this.yCoord = value; }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}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// More code …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}</a:t>
            </a:r>
            <a:endParaRPr sz="11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Dynamic Properties</a:t>
            </a:r>
            <a:endParaRPr/>
          </a:p>
        </p:txBody>
      </p:sp>
      <p:sp>
        <p:nvSpPr>
          <p:cNvPr id="272" name="Google Shape;272;p35"/>
          <p:cNvSpPr txBox="1">
            <a:spLocks noGrp="1"/>
          </p:cNvSpPr>
          <p:nvPr>
            <p:ph type="body" idx="1"/>
          </p:nvPr>
        </p:nvSpPr>
        <p:spPr>
          <a:xfrm>
            <a:off x="1409525" y="1152475"/>
            <a:ext cx="74229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746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Properties are not always bound to a class field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206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be dynamically calculated: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700"/>
          </a:p>
        </p:txBody>
      </p:sp>
      <p:sp>
        <p:nvSpPr>
          <p:cNvPr id="273" name="Google Shape;273;p35"/>
          <p:cNvSpPr txBox="1"/>
          <p:nvPr/>
        </p:nvSpPr>
        <p:spPr>
          <a:xfrm>
            <a:off x="2151375" y="2021875"/>
            <a:ext cx="5054700" cy="29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public class Rectangle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{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private double width;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private double height;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public double Area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{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	      get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    {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        return width * height;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    }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}</a:t>
            </a:r>
            <a:endParaRPr sz="12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}</a:t>
            </a: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Automatic Properties</a:t>
            </a:r>
            <a:endParaRPr/>
          </a:p>
        </p:txBody>
      </p:sp>
      <p:sp>
        <p:nvSpPr>
          <p:cNvPr id="279" name="Google Shape;279;p36"/>
          <p:cNvSpPr txBox="1">
            <a:spLocks noGrp="1"/>
          </p:cNvSpPr>
          <p:nvPr>
            <p:ph type="body" idx="1"/>
          </p:nvPr>
        </p:nvSpPr>
        <p:spPr>
          <a:xfrm>
            <a:off x="1186950" y="1152475"/>
            <a:ext cx="76452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Properties could be defined without an underlying field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079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5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They are </a:t>
            </a:r>
            <a:r>
              <a:rPr lang="en-GB" sz="19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created by the compiler (auto properties)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600"/>
          </a:p>
        </p:txBody>
      </p:sp>
      <p:sp>
        <p:nvSpPr>
          <p:cNvPr id="280" name="Google Shape;280;p36"/>
          <p:cNvSpPr txBox="1"/>
          <p:nvPr/>
        </p:nvSpPr>
        <p:spPr>
          <a:xfrm>
            <a:off x="1949188" y="1980875"/>
            <a:ext cx="6674400" cy="28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class UserProfile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{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public int UserId { get; set; }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public string FirstName { get; set; }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public string LastName { get; set; }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}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…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UserProfile profile = new UserProfile() {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FirstName = "Steve",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LastName = "Balmer",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UserId = 91112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};</a:t>
            </a:r>
            <a:endParaRPr sz="13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Keep the Object State Correct</a:t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7160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619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Constructors and properties can 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keep the object's state correct</a:t>
            </a:r>
            <a:endParaRPr sz="21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079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5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is known as </a:t>
            </a:r>
            <a:r>
              <a:rPr lang="en-GB" sz="19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encapsulation </a:t>
            </a: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OOP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079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5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force </a:t>
            </a:r>
            <a:r>
              <a:rPr lang="en-GB" sz="19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validation </a:t>
            </a: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creating / modifying the object's internal state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079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5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Constructors define which properties are mandatory and which are optional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079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5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Property setters should validate the new value before saving it in the object field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079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5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Invalid values should cause an exception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Keep the Object State – Example</a:t>
            </a:r>
            <a:endParaRPr sz="38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8"/>
          <p:cNvSpPr txBox="1">
            <a:spLocks noGrp="1"/>
          </p:cNvSpPr>
          <p:nvPr>
            <p:ph type="body" idx="1"/>
          </p:nvPr>
        </p:nvSpPr>
        <p:spPr>
          <a:xfrm>
            <a:off x="1297500" y="1125150"/>
            <a:ext cx="761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public class Person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{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private string name;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public Person(string name)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{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this.Name = name;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}	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public string Name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{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get { return this.name; }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set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{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   if (string.IsNullOrEmpty(value))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      throw new ArgumentException("Invalid name!");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   this.name = value;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   }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  }</a:t>
            </a:r>
            <a:endParaRPr sz="11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BEEC9"/>
                </a:solidFill>
              </a:rPr>
              <a:t>}</a:t>
            </a:r>
            <a:endParaRPr sz="11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50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Static Members and Namespaces</a:t>
            </a:r>
            <a:endParaRPr sz="4550">
              <a:solidFill>
                <a:srgbClr val="F6D18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298" name="Google Shape;298;p39"/>
          <p:cNvSpPr txBox="1">
            <a:spLocks noGrp="1"/>
          </p:cNvSpPr>
          <p:nvPr>
            <p:ph type="body" idx="1"/>
          </p:nvPr>
        </p:nvSpPr>
        <p:spPr>
          <a:xfrm>
            <a:off x="1297500" y="1990625"/>
            <a:ext cx="7534800" cy="25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412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900"/>
              <a:buAutoNum type="arabicPeriod"/>
            </a:pPr>
            <a:r>
              <a:rPr lang="en-GB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Static Members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412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900"/>
              <a:buAutoNum type="arabicPeriod"/>
            </a:pPr>
            <a:r>
              <a:rPr lang="en-GB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Indexers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412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900"/>
              <a:buAutoNum type="arabicPeriod"/>
            </a:pPr>
            <a:r>
              <a:rPr lang="en-GB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412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900"/>
              <a:buAutoNum type="arabicPeriod"/>
            </a:pPr>
            <a:r>
              <a:rPr lang="en-GB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Namespaces</a:t>
            </a: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Static Members</a:t>
            </a:r>
            <a:endParaRPr sz="54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0"/>
          <p:cNvSpPr txBox="1">
            <a:spLocks noGrp="1"/>
          </p:cNvSpPr>
          <p:nvPr>
            <p:ph type="body" idx="1"/>
          </p:nvPr>
        </p:nvSpPr>
        <p:spPr>
          <a:xfrm>
            <a:off x="1297500" y="1564225"/>
            <a:ext cx="7534800" cy="30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0A22E"/>
                </a:solidFill>
                <a:latin typeface="Calibri"/>
                <a:ea typeface="Calibri"/>
                <a:cs typeface="Calibri"/>
                <a:sym typeface="Calibri"/>
              </a:rPr>
              <a:t>Static vs. Instance Members</a:t>
            </a:r>
            <a:endParaRPr sz="4000">
              <a:solidFill>
                <a:srgbClr val="F0A2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F0A2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Static Members</a:t>
            </a:r>
            <a:endParaRPr/>
          </a:p>
        </p:txBody>
      </p:sp>
      <p:sp>
        <p:nvSpPr>
          <p:cNvPr id="310" name="Google Shape;310;p41"/>
          <p:cNvSpPr txBox="1">
            <a:spLocks noGrp="1"/>
          </p:cNvSpPr>
          <p:nvPr>
            <p:ph type="body" idx="1"/>
          </p:nvPr>
        </p:nvSpPr>
        <p:spPr>
          <a:xfrm>
            <a:off x="1297500" y="1224050"/>
            <a:ext cx="7038900" cy="3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87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Char char="●"/>
            </a:pPr>
            <a:r>
              <a:rPr lang="en-GB" sz="25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Static members </a:t>
            </a: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are associated with a class (type)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33337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Rather than with an object (instance)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33337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Defined with the modifier </a:t>
            </a:r>
            <a:r>
              <a:rPr lang="en-GB" sz="2300">
                <a:solidFill>
                  <a:srgbClr val="F3CC5F"/>
                </a:solidFill>
              </a:rPr>
              <a:t>static</a:t>
            </a:r>
            <a:endParaRPr sz="2300">
              <a:solidFill>
                <a:srgbClr val="F3CC5F"/>
              </a:solidFill>
            </a:endParaRPr>
          </a:p>
          <a:p>
            <a:pPr marL="444500" lvl="0" indent="-3873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Char char="●"/>
            </a:pPr>
            <a:r>
              <a:rPr lang="en-GB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Static can be used for</a:t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3337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Constructors</a:t>
            </a:r>
            <a:endParaRPr sz="23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3337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endParaRPr sz="23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3337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3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3337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sz="23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3337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650"/>
              <a:buChar char="●"/>
            </a:pP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 sz="23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Classes in OOP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 u="sng">
                <a:solidFill>
                  <a:srgbClr val="FF9900"/>
                </a:solidFill>
              </a:rPr>
              <a:t>Classes</a:t>
            </a:r>
            <a:r>
              <a:rPr lang="en-GB" sz="2000" b="1">
                <a:solidFill>
                  <a:srgbClr val="FF9900"/>
                </a:solidFill>
              </a:rPr>
              <a:t> </a:t>
            </a:r>
            <a:r>
              <a:rPr lang="en-GB" sz="2000"/>
              <a:t>model real-world objects and define: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Attributes (state, properties, fields)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Behavior (methods, operations)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Classes describe the structure of objects</a:t>
            </a:r>
            <a:endParaRPr sz="20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Objects describe particular instance of a class</a:t>
            </a:r>
            <a:endParaRPr sz="16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 u="sng">
                <a:solidFill>
                  <a:srgbClr val="FF9900"/>
                </a:solidFill>
              </a:rPr>
              <a:t>Properties</a:t>
            </a:r>
            <a:r>
              <a:rPr lang="en-GB" sz="2000">
                <a:solidFill>
                  <a:srgbClr val="FF9900"/>
                </a:solidFill>
              </a:rPr>
              <a:t> </a:t>
            </a:r>
            <a:r>
              <a:rPr lang="en-GB" sz="2000"/>
              <a:t>hold information about the modeled object relevant to the problem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 u="sng">
                <a:solidFill>
                  <a:srgbClr val="FF9900"/>
                </a:solidFill>
              </a:rPr>
              <a:t>Operations</a:t>
            </a:r>
            <a:r>
              <a:rPr lang="en-GB" sz="2000"/>
              <a:t> implement object behavior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Static vs. Non-Static</a:t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2"/>
          <p:cNvSpPr txBox="1">
            <a:spLocks noGrp="1"/>
          </p:cNvSpPr>
          <p:nvPr>
            <p:ph type="body" idx="1"/>
          </p:nvPr>
        </p:nvSpPr>
        <p:spPr>
          <a:xfrm>
            <a:off x="1297500" y="1162225"/>
            <a:ext cx="7666500" cy="3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Char char="●"/>
            </a:pPr>
            <a:r>
              <a:rPr lang="en-GB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Static:</a:t>
            </a:r>
            <a:endParaRPr sz="24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270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Associated with a type (class), not with an instance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270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Initialized just before the type is used for the first time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270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Cleared from memory on program exit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Char char="●"/>
            </a:pPr>
            <a:r>
              <a:rPr lang="en-GB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Non-Static:</a:t>
            </a:r>
            <a:endParaRPr sz="24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270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opposite, associated with an instance (object)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270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Initialized when the constructor is called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270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Cleared from memory by the garbage collector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Static Counter – Example</a:t>
            </a:r>
            <a:endParaRPr/>
          </a:p>
        </p:txBody>
      </p:sp>
      <p:sp>
        <p:nvSpPr>
          <p:cNvPr id="322" name="Google Shape;322;p43"/>
          <p:cNvSpPr txBox="1">
            <a:spLocks noGrp="1"/>
          </p:cNvSpPr>
          <p:nvPr>
            <p:ph type="body" idx="1"/>
          </p:nvPr>
        </p:nvSpPr>
        <p:spPr>
          <a:xfrm>
            <a:off x="1297500" y="1236425"/>
            <a:ext cx="7038900" cy="3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public class Person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{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private </a:t>
            </a:r>
            <a:r>
              <a:rPr lang="en-GB" sz="1400">
                <a:solidFill>
                  <a:srgbClr val="F3CC5F"/>
                </a:solidFill>
              </a:rPr>
              <a:t>static</a:t>
            </a:r>
            <a:r>
              <a:rPr lang="en-GB" sz="1400">
                <a:solidFill>
                  <a:srgbClr val="FBEEC9"/>
                </a:solidFill>
              </a:rPr>
              <a:t> int instanceCounter = 0;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public </a:t>
            </a:r>
            <a:r>
              <a:rPr lang="en-GB" sz="1400">
                <a:solidFill>
                  <a:srgbClr val="F3CC5F"/>
                </a:solidFill>
              </a:rPr>
              <a:t>static</a:t>
            </a:r>
            <a:r>
              <a:rPr lang="en-GB" sz="1400">
                <a:solidFill>
                  <a:srgbClr val="FBEEC9"/>
                </a:solidFill>
              </a:rPr>
              <a:t> int PersonCounter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{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    get { return Person.instanceCounter; }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}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public string Name { get; set; }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public Person(string name = null)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{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    Person.instanceCounter++;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    this.Name = name;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}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}</a:t>
            </a:r>
            <a:endParaRPr sz="14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Static Members – Example</a:t>
            </a:r>
            <a:endParaRPr/>
          </a:p>
        </p:txBody>
      </p:sp>
      <p:sp>
        <p:nvSpPr>
          <p:cNvPr id="328" name="Google Shape;328;p44"/>
          <p:cNvSpPr txBox="1">
            <a:spLocks noGrp="1"/>
          </p:cNvSpPr>
          <p:nvPr>
            <p:ph type="body" idx="1"/>
          </p:nvPr>
        </p:nvSpPr>
        <p:spPr>
          <a:xfrm>
            <a:off x="1297500" y="1162225"/>
            <a:ext cx="7038900" cy="3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static class SqrtPrecalculated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{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public const int MaxValue = 10000;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// Static field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private </a:t>
            </a:r>
            <a:r>
              <a:rPr lang="en-GB" sz="1300">
                <a:solidFill>
                  <a:srgbClr val="F3CC5F"/>
                </a:solidFill>
              </a:rPr>
              <a:t>static</a:t>
            </a:r>
            <a:r>
              <a:rPr lang="en-GB" sz="1300">
                <a:solidFill>
                  <a:srgbClr val="FBEEC9"/>
                </a:solidFill>
              </a:rPr>
              <a:t> int[] sqrtValues;</a:t>
            </a:r>
            <a:endParaRPr sz="13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// Static constructor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</a:t>
            </a:r>
            <a:r>
              <a:rPr lang="en-GB" sz="1300">
                <a:solidFill>
                  <a:srgbClr val="F3CC5F"/>
                </a:solidFill>
              </a:rPr>
              <a:t>static</a:t>
            </a:r>
            <a:r>
              <a:rPr lang="en-GB" sz="1300">
                <a:solidFill>
                  <a:srgbClr val="FBEEC9"/>
                </a:solidFill>
              </a:rPr>
              <a:t> SqrtPrecalculated()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{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  sqrtValues = new int[MaxValue + 1];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  for (int i = 0; i &lt; sqrtValues.Length; i++)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  {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     sqrtValues[i] = (int)Math.Sqrt(i);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   }</a:t>
            </a:r>
            <a:endParaRPr sz="13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BEEC9"/>
                </a:solidFill>
              </a:rPr>
              <a:t>  }						      </a:t>
            </a:r>
            <a:r>
              <a:rPr lang="en-GB" sz="1000" i="1">
                <a:solidFill>
                  <a:srgbClr val="FFFFFF"/>
                </a:solidFill>
              </a:rPr>
              <a:t>(example continues)</a:t>
            </a:r>
            <a:endParaRPr sz="1000" i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Static Members – Example (2)</a:t>
            </a:r>
            <a:endParaRPr/>
          </a:p>
        </p:txBody>
      </p:sp>
      <p:sp>
        <p:nvSpPr>
          <p:cNvPr id="334" name="Google Shape;334;p45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// Static method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public </a:t>
            </a:r>
            <a:r>
              <a:rPr lang="en-GB" sz="1400">
                <a:solidFill>
                  <a:srgbClr val="F3CC5F"/>
                </a:solidFill>
              </a:rPr>
              <a:t>static</a:t>
            </a:r>
            <a:r>
              <a:rPr lang="en-GB" sz="1400">
                <a:solidFill>
                  <a:srgbClr val="FBEEC9"/>
                </a:solidFill>
              </a:rPr>
              <a:t> int GetSqrt(int value)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{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   return sqrtValues[value];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}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}</a:t>
            </a:r>
            <a:endParaRPr sz="14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class SqrtTest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{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static void Main()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{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	    Console.WriteLine(SqrtPrecalculated.GetSqrt(225));     // Result: 15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}</a:t>
            </a:r>
            <a:endParaRPr sz="14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}</a:t>
            </a:r>
            <a:endParaRPr sz="14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Overloading Operators</a:t>
            </a:r>
            <a:endParaRPr/>
          </a:p>
        </p:txBody>
      </p:sp>
      <p:sp>
        <p:nvSpPr>
          <p:cNvPr id="340" name="Google Shape;340;p46"/>
          <p:cNvSpPr txBox="1">
            <a:spLocks noGrp="1"/>
          </p:cNvSpPr>
          <p:nvPr>
            <p:ph type="body" idx="1"/>
          </p:nvPr>
        </p:nvSpPr>
        <p:spPr>
          <a:xfrm>
            <a:off x="1297500" y="1152475"/>
            <a:ext cx="7534800" cy="19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619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C# operators can be 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overloaded 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(redefined) by developers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079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5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19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operators </a:t>
            </a:r>
            <a:r>
              <a:rPr lang="en-GB" sz="19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cannot</a:t>
            </a: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be changed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079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5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 all operators can be overloaded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619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10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Overloading an operator in C#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079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5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Looks like a static method with 2 parameters: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600"/>
          </a:p>
        </p:txBody>
      </p:sp>
      <p:sp>
        <p:nvSpPr>
          <p:cNvPr id="341" name="Google Shape;341;p46"/>
          <p:cNvSpPr txBox="1"/>
          <p:nvPr/>
        </p:nvSpPr>
        <p:spPr>
          <a:xfrm>
            <a:off x="1792800" y="3276825"/>
            <a:ext cx="6130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BEEC9"/>
                </a:solidFill>
              </a:rPr>
              <a:t>public static Matrix operator *(Matrix m1, Matrix m2)</a:t>
            </a:r>
            <a:endParaRPr sz="19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BEEC9"/>
                </a:solidFill>
              </a:rPr>
              <a:t>{</a:t>
            </a:r>
            <a:endParaRPr sz="19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BEEC9"/>
                </a:solidFill>
              </a:rPr>
              <a:t>   return new m1.Multiply(m2);</a:t>
            </a:r>
            <a:endParaRPr sz="19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BEEC9"/>
                </a:solidFill>
              </a:rPr>
              <a:t>}</a:t>
            </a:r>
            <a:endParaRPr sz="19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Overloading Operators (2)</a:t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7"/>
          <p:cNvSpPr txBox="1">
            <a:spLocks noGrp="1"/>
          </p:cNvSpPr>
          <p:nvPr>
            <p:ph type="body" idx="1"/>
          </p:nvPr>
        </p:nvSpPr>
        <p:spPr>
          <a:xfrm>
            <a:off x="1297500" y="1152475"/>
            <a:ext cx="75348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6830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Overloading is allowed on: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1432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350"/>
              <a:buChar char="●"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Unary operators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BEEC9"/>
                </a:solidFill>
              </a:rPr>
              <a:t>!, ~, ++, --, true and false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68300" algn="l" rtl="0">
              <a:lnSpc>
                <a:spcPct val="126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Binary  operators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BEEC9"/>
                </a:solidFill>
              </a:rPr>
              <a:t>+, -, *, /, %, &amp;, |, ^, &lt;&lt;, &gt;&gt;, ==, !=, &gt;, &lt;, &gt;= and &lt;=</a:t>
            </a:r>
            <a:endParaRPr sz="2200">
              <a:solidFill>
                <a:srgbClr val="FBEEC9"/>
              </a:solidFill>
            </a:endParaRPr>
          </a:p>
          <a:p>
            <a:pPr marL="444500" lvl="0" indent="-368300" algn="l" rtl="0">
              <a:lnSpc>
                <a:spcPct val="126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220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Operators for type conversion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1432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350"/>
              <a:buChar char="●"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Implicit type conversion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1432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350"/>
              <a:buChar char="●"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Explicit type conversion </a:t>
            </a:r>
            <a:r>
              <a:rPr lang="en-GB" sz="2000">
                <a:solidFill>
                  <a:srgbClr val="F3CC5F"/>
                </a:solidFill>
              </a:rPr>
              <a:t>(type)</a:t>
            </a:r>
            <a:endParaRPr sz="2000">
              <a:solidFill>
                <a:srgbClr val="F3CC5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3CC5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Namespaces</a:t>
            </a:r>
            <a:endParaRPr/>
          </a:p>
        </p:txBody>
      </p:sp>
      <p:sp>
        <p:nvSpPr>
          <p:cNvPr id="353" name="Google Shape;353;p48"/>
          <p:cNvSpPr txBox="1">
            <a:spLocks noGrp="1"/>
          </p:cNvSpPr>
          <p:nvPr>
            <p:ph type="body" idx="1"/>
          </p:nvPr>
        </p:nvSpPr>
        <p:spPr>
          <a:xfrm>
            <a:off x="1297500" y="1152475"/>
            <a:ext cx="7746300" cy="3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lvl="0" indent="-355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000"/>
              <a:buChar char="●"/>
            </a:pPr>
            <a:r>
              <a:rPr lang="en-GB" sz="20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Namespaces 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logically group type definitions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00"/>
              <a:buChar char="●"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May </a:t>
            </a:r>
            <a:r>
              <a:rPr lang="en-GB" sz="1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contain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classes, structures, interfaces, enumerators and other types and namespaces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00"/>
              <a:buChar char="●"/>
            </a:pPr>
            <a:r>
              <a:rPr lang="en-GB" sz="1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Cannot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contain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methods and data directly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00"/>
              <a:buChar char="●"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be </a:t>
            </a:r>
            <a:r>
              <a:rPr lang="en-GB" sz="1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allocated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 one or several files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lvl="0" indent="-355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000"/>
              <a:buChar char="●"/>
            </a:pPr>
            <a:r>
              <a:rPr lang="en-GB" sz="20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C# namespaces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 are similar to C++ </a:t>
            </a:r>
            <a:r>
              <a:rPr lang="en-GB" sz="20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namespaces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Java </a:t>
            </a:r>
            <a:r>
              <a:rPr lang="en-GB" sz="20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packages</a:t>
            </a:r>
            <a:endParaRPr sz="20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1800" lvl="0" indent="-355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000"/>
              <a:buChar char="●"/>
            </a:pP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Allow defining types with duplicated names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lvl="1" indent="-304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200"/>
              <a:buChar char="●"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E.g. a class named </a:t>
            </a:r>
            <a:r>
              <a:rPr lang="en-GB" sz="1800">
                <a:solidFill>
                  <a:srgbClr val="F3CC5F"/>
                </a:solidFill>
              </a:rPr>
              <a:t>Button</a:t>
            </a:r>
            <a:r>
              <a:rPr lang="en-GB" sz="1800">
                <a:solidFill>
                  <a:srgbClr val="ECE9E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 found in Windows Forms, in WPF and in ASP.NET Web Forms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Including Namespaces</a:t>
            </a:r>
            <a:endParaRPr/>
          </a:p>
        </p:txBody>
      </p:sp>
      <p:sp>
        <p:nvSpPr>
          <p:cNvPr id="359" name="Google Shape;359;p49"/>
          <p:cNvSpPr txBox="1">
            <a:spLocks noGrp="1"/>
          </p:cNvSpPr>
          <p:nvPr>
            <p:ph type="body" idx="1"/>
          </p:nvPr>
        </p:nvSpPr>
        <p:spPr>
          <a:xfrm>
            <a:off x="1297500" y="1152475"/>
            <a:ext cx="7534800" cy="3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8100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Including a namespace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2702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GB" sz="2200">
                <a:solidFill>
                  <a:srgbClr val="F3CC5F"/>
                </a:solidFill>
              </a:rPr>
              <a:t>using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directive is put at the start of the file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2400">
                <a:solidFill>
                  <a:srgbClr val="FBEEC9"/>
                </a:solidFill>
              </a:rPr>
              <a:t>using System.Windows.Forms;</a:t>
            </a:r>
            <a:endParaRPr sz="2400">
              <a:solidFill>
                <a:srgbClr val="FBEEC9"/>
              </a:solidFill>
            </a:endParaRPr>
          </a:p>
          <a:p>
            <a:pPr marL="304800" lvl="0" indent="-327025" algn="l" rtl="0">
              <a:lnSpc>
                <a:spcPct val="126000"/>
              </a:lnSpc>
              <a:spcBef>
                <a:spcPts val="280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3CC5F"/>
                </a:solidFill>
              </a:rPr>
              <a:t>using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allows direct use of all 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types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the namespace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800" lvl="0" indent="-32702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Including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 applied to the 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current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800" lvl="0" indent="-32702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directive is written at the beginning of the file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800" lvl="0" indent="-32702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including a namespace with </a:t>
            </a:r>
            <a:r>
              <a:rPr lang="en-GB" sz="2200">
                <a:solidFill>
                  <a:srgbClr val="F3CC5F"/>
                </a:solidFill>
              </a:rPr>
              <a:t>using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its 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nested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namespaces are 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included</a:t>
            </a:r>
            <a:endParaRPr sz="22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Including Namespaces (2)</a:t>
            </a:r>
            <a:endParaRPr/>
          </a:p>
        </p:txBody>
      </p:sp>
      <p:sp>
        <p:nvSpPr>
          <p:cNvPr id="365" name="Google Shape;365;p50"/>
          <p:cNvSpPr txBox="1">
            <a:spLocks noGrp="1"/>
          </p:cNvSpPr>
          <p:nvPr>
            <p:ph type="body" idx="1"/>
          </p:nvPr>
        </p:nvSpPr>
        <p:spPr>
          <a:xfrm>
            <a:off x="1458975" y="1567550"/>
            <a:ext cx="6877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365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700"/>
              <a:buChar char="●"/>
            </a:pPr>
            <a:r>
              <a:rPr lang="en-GB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Types placed in namespaces can be used without </a:t>
            </a:r>
            <a:r>
              <a:rPr lang="en-GB" sz="1700">
                <a:solidFill>
                  <a:srgbClr val="F3CC5F"/>
                </a:solidFill>
              </a:rPr>
              <a:t>using</a:t>
            </a:r>
            <a:r>
              <a:rPr lang="en-GB" sz="17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directive, by their full name: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BEEC9"/>
                </a:solidFill>
              </a:rPr>
              <a:t>System.IO.StreamReader reader = System.IO.File.OpenText("file.txt");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lvl="0" indent="-336550" algn="l" rtl="0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1700"/>
              <a:buChar char="●"/>
            </a:pPr>
            <a:r>
              <a:rPr lang="en-GB" sz="1700">
                <a:solidFill>
                  <a:srgbClr val="F3CC5F"/>
                </a:solidFill>
              </a:rPr>
              <a:t>using</a:t>
            </a:r>
            <a:r>
              <a:rPr lang="en-GB" sz="17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create </a:t>
            </a:r>
            <a:r>
              <a:rPr lang="en-GB" sz="17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aliases </a:t>
            </a:r>
            <a:r>
              <a:rPr lang="en-GB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namespaces :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using IO = System.IO;</a:t>
            </a: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using WinForms = System.Windows.Forms;</a:t>
            </a: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IO.StreamReader reader =</a:t>
            </a: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 IO.File.OpenText("file.txt");</a:t>
            </a:r>
            <a:endParaRPr sz="1500">
              <a:solidFill>
                <a:srgbClr val="FBEEC9"/>
              </a:solidFill>
            </a:endParaRPr>
          </a:p>
          <a:p>
            <a:pPr marL="279400" lvl="0" indent="-279400" algn="l" rtl="0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WinForms.Form form = new WinForms.Form();</a:t>
            </a:r>
            <a:endParaRPr sz="15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Defining Namespaces</a:t>
            </a:r>
            <a:endParaRPr/>
          </a:p>
        </p:txBody>
      </p:sp>
      <p:sp>
        <p:nvSpPr>
          <p:cNvPr id="371" name="Google Shape;371;p51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629300" cy="3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746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Char char="●"/>
            </a:pP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Divide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the types in your applications into </a:t>
            </a: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namespaces</a:t>
            </a:r>
            <a:endParaRPr sz="23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206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the types are too many (more than 15-20)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206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 the types 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logically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 namespaces according to their 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21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746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nested namespaces when the types are too many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206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E.g. for a Tetris game you may have the following namespaces: </a:t>
            </a:r>
            <a:r>
              <a:rPr lang="en-GB" sz="2100">
                <a:solidFill>
                  <a:srgbClr val="F3CC5F"/>
                </a:solidFill>
              </a:rPr>
              <a:t>Tetris.Core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100">
                <a:solidFill>
                  <a:srgbClr val="F3CC5F"/>
                </a:solidFill>
              </a:rPr>
              <a:t>Tetris.Data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100">
                <a:solidFill>
                  <a:srgbClr val="F3CC5F"/>
                </a:solidFill>
              </a:rPr>
              <a:t>Tetris.Web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100">
                <a:solidFill>
                  <a:srgbClr val="F3CC5F"/>
                </a:solidFill>
              </a:rPr>
              <a:t>Tetris.HTML5Client</a:t>
            </a:r>
            <a:endParaRPr sz="2100">
              <a:solidFill>
                <a:srgbClr val="F3CC5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3CC5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Classes in C#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022850" y="905950"/>
            <a:ext cx="8007600" cy="3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Classes in C# can have </a:t>
            </a:r>
            <a:r>
              <a:rPr lang="en-GB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members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270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Fields, constants, methods, properties, indexers, events, operators, constructors, destructors, …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270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Inner types (inner classes, structures, interfaces, delegates, ...)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Members can have access modifiers (scope)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270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3CC5F"/>
                </a:solidFill>
              </a:rPr>
              <a:t>public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200">
                <a:solidFill>
                  <a:srgbClr val="F3CC5F"/>
                </a:solidFill>
              </a:rPr>
              <a:t>private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200">
                <a:solidFill>
                  <a:srgbClr val="F3CC5F"/>
                </a:solidFill>
              </a:rPr>
              <a:t>protected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200">
                <a:solidFill>
                  <a:srgbClr val="F3CC5F"/>
                </a:solidFill>
              </a:rPr>
              <a:t>internal</a:t>
            </a:r>
            <a:endParaRPr sz="2200">
              <a:solidFill>
                <a:srgbClr val="F3CC5F"/>
              </a:solidFill>
            </a:endParaRPr>
          </a:p>
          <a:p>
            <a:pPr marL="4445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Char char="●"/>
            </a:pP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Members can be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270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3CC5F"/>
                </a:solidFill>
              </a:rPr>
              <a:t>static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(common) or </a:t>
            </a:r>
            <a:r>
              <a:rPr lang="en-GB" sz="22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specific </a:t>
            </a: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a given object (per instance)</a:t>
            </a:r>
            <a:endParaRPr sz="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Defining Namespaces (2)</a:t>
            </a:r>
            <a:endParaRPr/>
          </a:p>
        </p:txBody>
      </p:sp>
      <p:sp>
        <p:nvSpPr>
          <p:cNvPr id="377" name="Google Shape;377;p52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746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Distribute all </a:t>
            </a: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types in files </a:t>
            </a: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identical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with their </a:t>
            </a: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names</a:t>
            </a:r>
            <a:endParaRPr sz="23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206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E.g. the 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rgbClr val="F3CC5F"/>
                </a:solidFill>
              </a:rPr>
              <a:t>Student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should be in the 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rgbClr val="F3CC5F"/>
                </a:solidFill>
              </a:rPr>
              <a:t>Student.cs</a:t>
            </a:r>
            <a:endParaRPr sz="2100">
              <a:solidFill>
                <a:srgbClr val="F3CC5F"/>
              </a:solidFill>
            </a:endParaRPr>
          </a:p>
          <a:p>
            <a:pPr marL="444500" lvl="0" indent="-3746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Char char="●"/>
            </a:pP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Arrange the </a:t>
            </a: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files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directories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corresponding to their namespaces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206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directory structure from your project course-code have to reflect the structure of the defined namespaces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7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Namespaces – Example (3)</a:t>
            </a:r>
            <a:endParaRPr/>
          </a:p>
        </p:txBody>
      </p:sp>
      <p:sp>
        <p:nvSpPr>
          <p:cNvPr id="383" name="Google Shape;383;p53"/>
          <p:cNvSpPr txBox="1">
            <a:spLocks noGrp="1"/>
          </p:cNvSpPr>
          <p:nvPr>
            <p:ph type="body" idx="1"/>
          </p:nvPr>
        </p:nvSpPr>
        <p:spPr>
          <a:xfrm>
            <a:off x="1297500" y="1152475"/>
            <a:ext cx="7534800" cy="3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92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900"/>
              <a:buChar char="●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Recommended directory structure and class organization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VUM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92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AutoNum type="romanLcPeriod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Administration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VUM.Data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92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AutoNum type="romanLcPeriod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Faculty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92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AutoNum type="romanLcPeriod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92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AutoNum type="romanLcPeriod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VUM.UI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92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AutoNum type="romanLcPeriod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ProfessorAdminForm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92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AutoNum type="romanLcPeriod"/>
            </a:pPr>
            <a:r>
              <a:rPr lang="en-GB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StudentAdminForm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1. Dogs</a:t>
            </a:r>
            <a:endParaRPr/>
          </a:p>
        </p:txBody>
      </p:sp>
      <p:sp>
        <p:nvSpPr>
          <p:cNvPr id="389" name="Google Shape;389;p5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Define a Class “Dog”;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Your task is to define a simple class Dog. It should have properties name and breed (both optional). The class should allow you to view and modify the name and breed at any time. 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Finally, the dog should be able to Bark().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</a:rPr>
              <a:t>Please create few dogs and make them bark.</a:t>
            </a: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Task 2. Persons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95" name="Google Shape;395;p55"/>
          <p:cNvSpPr txBox="1">
            <a:spLocks noGrp="1"/>
          </p:cNvSpPr>
          <p:nvPr>
            <p:ph type="body" idx="1"/>
          </p:nvPr>
        </p:nvSpPr>
        <p:spPr>
          <a:xfrm>
            <a:off x="1297500" y="989125"/>
            <a:ext cx="7038900" cy="3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Define a class Person that has name, age and email. The name and age are mandatory. The email is optional. Define properties that accept non-empty name and age in the range [1 ... 100]. In case of invalid arguments, throw an exception. 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Define a property for the email that accepts either null or non-empty string containing “@”. 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</a:rPr>
              <a:t>Define two constructors. </a:t>
            </a:r>
            <a:endParaRPr sz="1500">
              <a:solidFill>
                <a:srgbClr val="FFFFFF"/>
              </a:solidFill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en-GB" sz="1500">
                <a:solidFill>
                  <a:srgbClr val="FFFFFF"/>
                </a:solidFill>
              </a:rPr>
              <a:t>The first constructor should take name, age and email. </a:t>
            </a:r>
            <a:endParaRPr sz="1500">
              <a:solidFill>
                <a:srgbClr val="FFFFFF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en-GB" sz="1500">
                <a:solidFill>
                  <a:srgbClr val="FFFFFF"/>
                </a:solidFill>
              </a:rPr>
              <a:t>The second constructor should take name and age only and call the first constructor. </a:t>
            </a:r>
            <a:endParaRPr sz="1500">
              <a:solidFill>
                <a:srgbClr val="FFFFFF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-"/>
            </a:pPr>
            <a:r>
              <a:rPr lang="en-GB" sz="1500">
                <a:solidFill>
                  <a:srgbClr val="FFFFFF"/>
                </a:solidFill>
              </a:rPr>
              <a:t>Implement the ToString() method to enable printing persons at the console.</a:t>
            </a:r>
            <a:endParaRPr sz="15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3. Laptop shop</a:t>
            </a:r>
            <a:endParaRPr/>
          </a:p>
        </p:txBody>
      </p:sp>
      <p:sp>
        <p:nvSpPr>
          <p:cNvPr id="401" name="Google Shape;401;p56"/>
          <p:cNvSpPr txBox="1">
            <a:spLocks noGrp="1"/>
          </p:cNvSpPr>
          <p:nvPr>
            <p:ph type="body" idx="1"/>
          </p:nvPr>
        </p:nvSpPr>
        <p:spPr>
          <a:xfrm>
            <a:off x="1038600" y="1152475"/>
            <a:ext cx="7793700" cy="3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</a:rPr>
              <a:t>Define a class Laptop that holds the following information about a laptop device: model, manufacturer, processor, RAM, graphics card, HDD, screen, battery, battery life in hours and price.</a:t>
            </a: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</a:rPr>
              <a:t>The model and price are mandatory. All other values are optional.</a:t>
            </a: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</a:rPr>
              <a:t>Define two separate classes: a class Laptop holding an instance of class Battery.</a:t>
            </a: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</a:rPr>
              <a:t>Define several constructors that take different sets of arguments (full laptop + battery information or only part of it). Use proper variable types.</a:t>
            </a: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</a:rPr>
              <a:t>Add a method in the Laptop class that displays information about the given instance</a:t>
            </a: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</a:rPr>
              <a:t>Tip: override the ToString() method</a:t>
            </a: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</a:rPr>
              <a:t>Put validation in all property setters and constructors. String values cannot be empty, and numeric data cannot be negative. Throw exceptions when improper data is entered.</a:t>
            </a: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51500"/>
            <a:ext cx="7829449" cy="34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412" name="Google Shape;412;p5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http://www.c-sharpcorner.com/technologies/csharp-programming</a:t>
            </a:r>
            <a:r>
              <a:rPr lang="en-GB" sz="1800"/>
              <a:t>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https://www.tutorialspoint.com/csharp/csharp_classes.htm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5"/>
              </a:rPr>
              <a:t>https://csharp-by-example.blogspot.bg/</a:t>
            </a:r>
            <a:r>
              <a:rPr lang="en-GB" sz="1800"/>
              <a:t>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6"/>
              </a:rPr>
              <a:t>http://www.introprogramming.info/english-intro-csharp-book/read-online/chapter-11-creating-and-using-objects/</a:t>
            </a:r>
            <a:r>
              <a:rPr lang="en-GB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Simple Class Definition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168975"/>
            <a:ext cx="76743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public class Cat : Animal</a:t>
            </a:r>
            <a:br>
              <a:rPr lang="en-GB" sz="1200">
                <a:solidFill>
                  <a:srgbClr val="FBEEC9"/>
                </a:solidFill>
              </a:rPr>
            </a:br>
            <a:r>
              <a:rPr lang="en-GB" sz="1200">
                <a:solidFill>
                  <a:srgbClr val="FBEEC9"/>
                </a:solidFill>
              </a:rPr>
              <a:t> {</a:t>
            </a: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private string name;</a:t>
            </a: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</a:t>
            </a: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public Cat(string name, string owner)</a:t>
            </a: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{</a:t>
            </a: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  this.Name = name;</a:t>
            </a: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  this.Owner = owner;</a:t>
            </a: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}</a:t>
            </a: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public string Name</a:t>
            </a: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{</a:t>
            </a: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  get { return this.name; }</a:t>
            </a: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   set { this.name = value; }</a:t>
            </a: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BEEC9"/>
                </a:solidFill>
              </a:rPr>
              <a:t>  }</a:t>
            </a: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Simple Class Definition (2)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 public string Owner</a:t>
            </a:r>
            <a:endParaRPr sz="15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{</a:t>
            </a:r>
            <a:endParaRPr sz="15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   get;</a:t>
            </a:r>
            <a:endParaRPr sz="15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   set;</a:t>
            </a:r>
            <a:endParaRPr sz="15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}</a:t>
            </a:r>
            <a:endParaRPr sz="15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</a:t>
            </a:r>
            <a:endParaRPr sz="15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public void SayMiau()</a:t>
            </a:r>
            <a:endParaRPr sz="15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{</a:t>
            </a:r>
            <a:endParaRPr sz="15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   Console.WriteLine("Miauuuuuuu!");</a:t>
            </a:r>
            <a:endParaRPr sz="15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  }</a:t>
            </a:r>
            <a:endParaRPr sz="15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BEEC9"/>
                </a:solidFill>
              </a:rPr>
              <a:t>}</a:t>
            </a:r>
            <a:endParaRPr sz="15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Class Definition and Members</a:t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152475"/>
            <a:ext cx="7534800" cy="3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81000" algn="l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400"/>
              <a:buChar char="●"/>
            </a:pPr>
            <a:r>
              <a:rPr lang="en-GB" sz="24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Class definition </a:t>
            </a:r>
            <a:r>
              <a:rPr lang="en-GB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consists of: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6600" lvl="1" indent="-327025" algn="l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 declaration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6600" lvl="1" indent="-327025" algn="l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Inherited class and implemented interfaces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6600" lvl="1" indent="-327025" algn="l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Fields (static or not)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6600" lvl="1" indent="-327025" algn="l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Constructors (static or not)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6600" lvl="1" indent="-327025" algn="l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Properties (static or not)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6600" lvl="1" indent="-327025" algn="l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Methods (static or not)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36600" lvl="1" indent="-327025" algn="l" rtl="0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550"/>
              <a:buChar char="●"/>
            </a:pPr>
            <a:r>
              <a:rPr lang="en-GB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Events, inner types, etc.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endParaRPr sz="4000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152475"/>
            <a:ext cx="7534800" cy="3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7465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Char char="●"/>
            </a:pPr>
            <a:r>
              <a:rPr lang="en-GB" sz="23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lang="en-GB" sz="2300">
                <a:solidFill>
                  <a:srgbClr val="ECE9E2"/>
                </a:solidFill>
                <a:latin typeface="Calibri"/>
                <a:ea typeface="Calibri"/>
                <a:cs typeface="Calibri"/>
                <a:sym typeface="Calibri"/>
              </a:rPr>
              <a:t>data members </a:t>
            </a:r>
            <a:r>
              <a:rPr lang="en-GB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defined inside a class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206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Fields hold the internal 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object state</a:t>
            </a:r>
            <a:endParaRPr sz="2100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206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be </a:t>
            </a:r>
            <a:r>
              <a:rPr lang="en-GB" sz="2100">
                <a:solidFill>
                  <a:srgbClr val="F3CC5F"/>
                </a:solidFill>
              </a:rPr>
              <a:t>static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 per instance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20675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450"/>
              <a:buChar char="●"/>
            </a:pP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be </a:t>
            </a:r>
            <a:r>
              <a:rPr lang="en-GB" sz="2100">
                <a:solidFill>
                  <a:srgbClr val="F3CC5F"/>
                </a:solidFill>
              </a:rPr>
              <a:t>private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GB" sz="2100">
                <a:solidFill>
                  <a:srgbClr val="F3CC5F"/>
                </a:solidFill>
              </a:rPr>
              <a:t>public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GB" sz="2100">
                <a:solidFill>
                  <a:srgbClr val="F3CC5F"/>
                </a:solidFill>
              </a:rPr>
              <a:t>protected</a:t>
            </a:r>
            <a:r>
              <a:rPr lang="en-GB" sz="21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 …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class Dog</a:t>
            </a:r>
            <a:endParaRPr sz="14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{</a:t>
            </a:r>
            <a:endParaRPr sz="14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private string name;</a:t>
            </a:r>
            <a:endParaRPr sz="14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private string breed;</a:t>
            </a:r>
            <a:endParaRPr sz="14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private int age;</a:t>
            </a:r>
            <a:endParaRPr sz="14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  protected Color color;</a:t>
            </a:r>
            <a:endParaRPr sz="14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BEEC9"/>
                </a:solidFill>
              </a:rPr>
              <a:t>}</a:t>
            </a:r>
            <a:endParaRPr sz="14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BEEC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Constant Fields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000"/>
              <a:buChar char="●"/>
            </a:pPr>
            <a:r>
              <a:rPr lang="en-GB" sz="20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Constant fields </a:t>
            </a:r>
            <a:r>
              <a:rPr lang="en-GB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are of two types: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016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150"/>
              <a:buChar char="●"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Compile-time constants – </a:t>
            </a:r>
            <a:r>
              <a:rPr lang="en-GB" sz="1800">
                <a:solidFill>
                  <a:srgbClr val="F3CC5F"/>
                </a:solidFill>
              </a:rPr>
              <a:t>const</a:t>
            </a:r>
            <a:endParaRPr sz="1800">
              <a:solidFill>
                <a:srgbClr val="F3CC5F"/>
              </a:solidFill>
            </a:endParaRPr>
          </a:p>
          <a:p>
            <a:pPr marL="1054100" lvl="2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ts val="1000"/>
              <a:buChar char="●"/>
            </a:pPr>
            <a:r>
              <a:rPr lang="en-GB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Replaced by their value during the compilation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0" lvl="1" indent="-3016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0A22E"/>
              </a:buClr>
              <a:buSzPts val="1150"/>
              <a:buChar char="●"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Runtime constants – </a:t>
            </a:r>
            <a:r>
              <a:rPr lang="en-GB" sz="1800">
                <a:solidFill>
                  <a:srgbClr val="F3CC5F"/>
                </a:solidFill>
              </a:rPr>
              <a:t>readonly</a:t>
            </a:r>
            <a:endParaRPr sz="1800">
              <a:solidFill>
                <a:srgbClr val="F3CC5F"/>
              </a:solidFill>
            </a:endParaRPr>
          </a:p>
          <a:p>
            <a:pPr marL="1054100" lvl="2" indent="-292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F9A1D"/>
              </a:buClr>
              <a:buSzPts val="1000"/>
              <a:buChar char="●"/>
            </a:pPr>
            <a:r>
              <a:rPr lang="en-GB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Assigned once only at object creation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600"/>
          </a:p>
        </p:txBody>
      </p:sp>
      <p:sp>
        <p:nvSpPr>
          <p:cNvPr id="184" name="Google Shape;184;p21"/>
          <p:cNvSpPr txBox="1"/>
          <p:nvPr/>
        </p:nvSpPr>
        <p:spPr>
          <a:xfrm>
            <a:off x="1540325" y="3387775"/>
            <a:ext cx="7038900" cy="1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BEEC9"/>
                </a:solidFill>
              </a:rPr>
              <a:t>class Math</a:t>
            </a:r>
            <a:endParaRPr sz="16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BEEC9"/>
                </a:solidFill>
              </a:rPr>
              <a:t>{</a:t>
            </a:r>
            <a:endParaRPr sz="16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BEEC9"/>
                </a:solidFill>
              </a:rPr>
              <a:t>  public </a:t>
            </a:r>
            <a:r>
              <a:rPr lang="en-GB" sz="1600">
                <a:solidFill>
                  <a:srgbClr val="F0A22E"/>
                </a:solidFill>
              </a:rPr>
              <a:t>const</a:t>
            </a:r>
            <a:r>
              <a:rPr lang="en-GB" sz="1600">
                <a:solidFill>
                  <a:srgbClr val="FFFFFF"/>
                </a:solidFill>
              </a:rPr>
              <a:t> </a:t>
            </a:r>
            <a:r>
              <a:rPr lang="en-GB" sz="1600">
                <a:solidFill>
                  <a:srgbClr val="FBEEC9"/>
                </a:solidFill>
              </a:rPr>
              <a:t>float PI = 3.14159;</a:t>
            </a:r>
            <a:endParaRPr sz="16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BEEC9"/>
                </a:solidFill>
              </a:rPr>
              <a:t>  public </a:t>
            </a:r>
            <a:r>
              <a:rPr lang="en-GB" sz="1600">
                <a:solidFill>
                  <a:srgbClr val="F0A22E"/>
                </a:solidFill>
              </a:rPr>
              <a:t>readonly</a:t>
            </a:r>
            <a:r>
              <a:rPr lang="en-GB" sz="1600">
                <a:solidFill>
                  <a:srgbClr val="FBEEC9"/>
                </a:solidFill>
              </a:rPr>
              <a:t> Color = Color.FromRGBA(25, 33, 74, 128);</a:t>
            </a:r>
            <a:endParaRPr sz="16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BEEC9"/>
                </a:solidFill>
              </a:rPr>
              <a:t>}</a:t>
            </a:r>
            <a:endParaRPr sz="1600">
              <a:solidFill>
                <a:srgbClr val="FBEEC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BEEC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2627</Words>
  <Application>Microsoft Office PowerPoint</Application>
  <PresentationFormat>On-screen Show (16:9)</PresentationFormat>
  <Paragraphs>447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Consolas</vt:lpstr>
      <vt:lpstr>Montserrat</vt:lpstr>
      <vt:lpstr>Lato</vt:lpstr>
      <vt:lpstr>Calibri</vt:lpstr>
      <vt:lpstr>Arial</vt:lpstr>
      <vt:lpstr>Focus</vt:lpstr>
      <vt:lpstr>Introduction to Programming</vt:lpstr>
      <vt:lpstr>Table of Contents </vt:lpstr>
      <vt:lpstr>Classes in OOP</vt:lpstr>
      <vt:lpstr>Classes in C#</vt:lpstr>
      <vt:lpstr>Simple Class Definition</vt:lpstr>
      <vt:lpstr>Simple Class Definition (2)</vt:lpstr>
      <vt:lpstr>Class Definition and Members  </vt:lpstr>
      <vt:lpstr>Fields </vt:lpstr>
      <vt:lpstr>Constant Fields</vt:lpstr>
      <vt:lpstr>Access Modifiers</vt:lpstr>
      <vt:lpstr>The "this" Keyword</vt:lpstr>
      <vt:lpstr>How to Use Classes (Non-Static)?</vt:lpstr>
      <vt:lpstr>What is Constructor?</vt:lpstr>
      <vt:lpstr>Defining Constructors</vt:lpstr>
      <vt:lpstr>Chaining Constructors Calls  </vt:lpstr>
      <vt:lpstr>Methods</vt:lpstr>
      <vt:lpstr>Methods</vt:lpstr>
      <vt:lpstr>Using Methods</vt:lpstr>
      <vt:lpstr>Properties</vt:lpstr>
      <vt:lpstr>Why We Need Properties?  </vt:lpstr>
      <vt:lpstr>Defining Properties</vt:lpstr>
      <vt:lpstr>Defining Properties – Example </vt:lpstr>
      <vt:lpstr>Dynamic Properties</vt:lpstr>
      <vt:lpstr>Automatic Properties</vt:lpstr>
      <vt:lpstr>Keep the Object State Correct </vt:lpstr>
      <vt:lpstr>Keep the Object State – Example  </vt:lpstr>
      <vt:lpstr>Static Members and Namespaces </vt:lpstr>
      <vt:lpstr>Static Members </vt:lpstr>
      <vt:lpstr>Static Members</vt:lpstr>
      <vt:lpstr>Static vs. Non-Static  </vt:lpstr>
      <vt:lpstr>Static Counter – Example</vt:lpstr>
      <vt:lpstr>Static Members – Example</vt:lpstr>
      <vt:lpstr>Static Members – Example (2)</vt:lpstr>
      <vt:lpstr>Overloading Operators</vt:lpstr>
      <vt:lpstr>Overloading Operators (2)  </vt:lpstr>
      <vt:lpstr>Namespaces</vt:lpstr>
      <vt:lpstr>Including Namespaces</vt:lpstr>
      <vt:lpstr>Including Namespaces (2)</vt:lpstr>
      <vt:lpstr>Defining Namespaces</vt:lpstr>
      <vt:lpstr>Defining Namespaces (2)</vt:lpstr>
      <vt:lpstr>Namespaces – Example (3)</vt:lpstr>
      <vt:lpstr>Task 1. Dogs</vt:lpstr>
      <vt:lpstr>Task 2. Persons</vt:lpstr>
      <vt:lpstr>Task 3. Laptop shop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cp:lastModifiedBy>Pravoslav Milenkov</cp:lastModifiedBy>
  <cp:revision>1</cp:revision>
  <dcterms:modified xsi:type="dcterms:W3CDTF">2021-10-04T09:29:45Z</dcterms:modified>
</cp:coreProperties>
</file>