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325" r:id="rId3"/>
    <p:sldId id="258" r:id="rId4"/>
    <p:sldId id="290" r:id="rId5"/>
    <p:sldId id="291" r:id="rId6"/>
    <p:sldId id="292" r:id="rId7"/>
    <p:sldId id="293" r:id="rId8"/>
    <p:sldId id="295" r:id="rId9"/>
    <p:sldId id="294" r:id="rId10"/>
    <p:sldId id="296" r:id="rId11"/>
    <p:sldId id="297" r:id="rId12"/>
    <p:sldId id="286" r:id="rId13"/>
    <p:sldId id="298" r:id="rId14"/>
    <p:sldId id="299" r:id="rId15"/>
    <p:sldId id="300" r:id="rId16"/>
    <p:sldId id="301" r:id="rId17"/>
    <p:sldId id="302" r:id="rId18"/>
    <p:sldId id="303" r:id="rId19"/>
    <p:sldId id="287" r:id="rId20"/>
    <p:sldId id="288" r:id="rId21"/>
    <p:sldId id="304" r:id="rId22"/>
    <p:sldId id="289" r:id="rId23"/>
    <p:sldId id="310" r:id="rId24"/>
    <p:sldId id="309" r:id="rId25"/>
    <p:sldId id="311" r:id="rId26"/>
    <p:sldId id="312" r:id="rId27"/>
    <p:sldId id="313" r:id="rId28"/>
    <p:sldId id="315" r:id="rId29"/>
    <p:sldId id="314" r:id="rId30"/>
    <p:sldId id="306" r:id="rId31"/>
    <p:sldId id="317" r:id="rId32"/>
    <p:sldId id="305" r:id="rId33"/>
    <p:sldId id="316" r:id="rId34"/>
    <p:sldId id="308" r:id="rId35"/>
    <p:sldId id="318" r:id="rId36"/>
    <p:sldId id="319" r:id="rId37"/>
    <p:sldId id="320" r:id="rId38"/>
    <p:sldId id="321" r:id="rId39"/>
    <p:sldId id="307" r:id="rId40"/>
    <p:sldId id="322" r:id="rId41"/>
    <p:sldId id="323" r:id="rId42"/>
    <p:sldId id="324" r:id="rId43"/>
    <p:sldId id="285" r:id="rId44"/>
  </p:sldIdLst>
  <p:sldSz cx="9144000" cy="5143500" type="screen16x9"/>
  <p:notesSz cx="6858000" cy="9144000"/>
  <p:embeddedFontLst>
    <p:embeddedFont>
      <p:font typeface="Consolas" panose="020B0609020204030204" pitchFamily="49" charset="0"/>
      <p:regular r:id="rId46"/>
      <p:bold r:id="rId47"/>
      <p:italic r:id="rId48"/>
      <p:boldItalic r:id="rId49"/>
    </p:embeddedFont>
    <p:embeddedFont>
      <p:font typeface="Lato" panose="020F0502020204030203" pitchFamily="34" charset="0"/>
      <p:regular r:id="rId50"/>
      <p:bold r:id="rId51"/>
      <p:italic r:id="rId52"/>
      <p:boldItalic r:id="rId53"/>
    </p:embeddedFont>
    <p:embeddedFont>
      <p:font typeface="Montserrat" panose="00000500000000000000" pitchFamily="2" charset="-52"/>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6ade4d7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6ade4d7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6ade4d7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6ade4d7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7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b6ade4d7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b6ade4d7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tutlane.com/tutorial/csharp/csharp-inheritanc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tutlane.com/tutorial/csharp/csharp-data-types-with-examp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9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0" i="0" u="none" strike="noStrike" cap="none">
                <a:solidFill>
                  <a:schemeClr val="lt1"/>
                </a:solidFill>
                <a:latin typeface="Consolas"/>
                <a:ea typeface="Consolas"/>
                <a:cs typeface="Consolas"/>
                <a:sym typeface="Consolas"/>
              </a:rPr>
              <a:t>Introduction to Programming</a:t>
            </a:r>
            <a:endParaRPr lang="en-GB"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indent="0"/>
            <a:r>
              <a:rPr lang="en-US" dirty="0"/>
              <a:t>Variables and Types</a:t>
            </a:r>
            <a:r>
              <a:rPr lang="en-GB" dirty="0"/>
              <a:t> </a:t>
            </a: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Passing Reference Type Variables</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a:xfrm>
            <a:off x="1297500" y="1134270"/>
            <a:ext cx="7038900" cy="961641"/>
          </a:xfrm>
        </p:spPr>
        <p:txBody>
          <a:bodyPr/>
          <a:lstStyle/>
          <a:p>
            <a:pPr marL="146050" indent="0">
              <a:buNone/>
            </a:pPr>
            <a:r>
              <a:rPr lang="en-US" dirty="0"/>
              <a:t>When you pass a reference type variable from one method to another, it doesn't create a new copy; instead, it passes the variable's address. So, If we change the value of a variable in a method, it will also be reflected in the calling method.</a:t>
            </a:r>
            <a:endParaRPr lang="bg-BG" dirty="0"/>
          </a:p>
        </p:txBody>
      </p:sp>
      <p:pic>
        <p:nvPicPr>
          <p:cNvPr id="5" name="Picture 4">
            <a:extLst>
              <a:ext uri="{FF2B5EF4-FFF2-40B4-BE49-F238E27FC236}">
                <a16:creationId xmlns:a16="http://schemas.microsoft.com/office/drawing/2014/main" id="{F9E1CBA7-B9B1-4884-BB54-0423436A07E3}"/>
              </a:ext>
            </a:extLst>
          </p:cNvPr>
          <p:cNvPicPr>
            <a:picLocks noChangeAspect="1"/>
          </p:cNvPicPr>
          <p:nvPr/>
        </p:nvPicPr>
        <p:blipFill>
          <a:blip r:embed="rId2"/>
          <a:stretch>
            <a:fillRect/>
          </a:stretch>
        </p:blipFill>
        <p:spPr>
          <a:xfrm>
            <a:off x="1555283" y="2149337"/>
            <a:ext cx="7226425" cy="2549122"/>
          </a:xfrm>
          <a:prstGeom prst="rect">
            <a:avLst/>
          </a:prstGeom>
        </p:spPr>
      </p:pic>
    </p:spTree>
    <p:extLst>
      <p:ext uri="{BB962C8B-B14F-4D97-AF65-F5344CB8AC3E}">
        <p14:creationId xmlns:p14="http://schemas.microsoft.com/office/powerpoint/2010/main" val="63648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Null</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a:xfrm>
            <a:off x="1297500" y="1307850"/>
            <a:ext cx="7038900" cy="3441900"/>
          </a:xfrm>
        </p:spPr>
        <p:txBody>
          <a:bodyPr/>
          <a:lstStyle/>
          <a:p>
            <a:pPr marL="146050" indent="0">
              <a:buNone/>
            </a:pPr>
            <a:r>
              <a:rPr lang="en-US" dirty="0"/>
              <a:t>The default value of a reference type variable is null when they are not initialized. Null means not referring to any object.</a:t>
            </a:r>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r>
              <a:rPr lang="en-US" dirty="0"/>
              <a:t>A value type variable cannot be null because it holds value, not a memory address. </a:t>
            </a:r>
          </a:p>
          <a:p>
            <a:pPr marL="146050" indent="0">
              <a:buNone/>
            </a:pPr>
            <a:r>
              <a:rPr lang="en-US" dirty="0"/>
              <a:t>C# 2.0 introduced nullable types, using which you can assign null to a value type variable or declare a value type variable without assigning a value to it.</a:t>
            </a:r>
            <a:endParaRPr lang="bg-BG" dirty="0"/>
          </a:p>
        </p:txBody>
      </p:sp>
      <p:pic>
        <p:nvPicPr>
          <p:cNvPr id="4098" name="Picture 2">
            <a:extLst>
              <a:ext uri="{FF2B5EF4-FFF2-40B4-BE49-F238E27FC236}">
                <a16:creationId xmlns:a16="http://schemas.microsoft.com/office/drawing/2014/main" id="{B1DE4FD6-3B89-4E8A-92D2-E3FE293C9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884" y="2195411"/>
            <a:ext cx="3744236" cy="13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87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980E-17B4-46BE-8D1B-1B45A08ED476}"/>
              </a:ext>
            </a:extLst>
          </p:cNvPr>
          <p:cNvSpPr>
            <a:spLocks noGrp="1"/>
          </p:cNvSpPr>
          <p:nvPr>
            <p:ph type="title"/>
          </p:nvPr>
        </p:nvSpPr>
        <p:spPr/>
        <p:txBody>
          <a:bodyPr/>
          <a:lstStyle/>
          <a:p>
            <a:r>
              <a:rPr lang="en-GB" sz="2400" dirty="0"/>
              <a:t>Nullable types</a:t>
            </a:r>
            <a:endParaRPr lang="bg-BG" dirty="0"/>
          </a:p>
        </p:txBody>
      </p:sp>
      <p:sp>
        <p:nvSpPr>
          <p:cNvPr id="3" name="Text Placeholder 2">
            <a:extLst>
              <a:ext uri="{FF2B5EF4-FFF2-40B4-BE49-F238E27FC236}">
                <a16:creationId xmlns:a16="http://schemas.microsoft.com/office/drawing/2014/main" id="{CFA8B406-A69A-4C80-99DD-31BA4AF2B9F5}"/>
              </a:ext>
            </a:extLst>
          </p:cNvPr>
          <p:cNvSpPr>
            <a:spLocks noGrp="1"/>
          </p:cNvSpPr>
          <p:nvPr>
            <p:ph type="body" idx="1"/>
          </p:nvPr>
        </p:nvSpPr>
        <p:spPr/>
        <p:txBody>
          <a:bodyPr/>
          <a:lstStyle/>
          <a:p>
            <a:r>
              <a:rPr lang="en-US" dirty="0"/>
              <a:t>As you know, a value type cannot be assigned a null value. For example, </a:t>
            </a:r>
            <a:r>
              <a:rPr lang="en-US" i="1" dirty="0"/>
              <a:t>int </a:t>
            </a:r>
            <a:r>
              <a:rPr lang="en-US" i="1" dirty="0" err="1"/>
              <a:t>i</a:t>
            </a:r>
            <a:r>
              <a:rPr lang="en-US" i="1" dirty="0"/>
              <a:t> = null </a:t>
            </a:r>
            <a:r>
              <a:rPr lang="en-US" dirty="0"/>
              <a:t>will give you a compile time error.</a:t>
            </a:r>
          </a:p>
          <a:p>
            <a:r>
              <a:rPr lang="en-US" dirty="0"/>
              <a:t>You can declare nullable types using Nullable&lt;T&gt; where T is a type.</a:t>
            </a:r>
          </a:p>
          <a:p>
            <a:endParaRPr lang="en-US" dirty="0"/>
          </a:p>
          <a:p>
            <a:endParaRPr lang="en-US" dirty="0"/>
          </a:p>
          <a:p>
            <a:endParaRPr lang="en-US" dirty="0"/>
          </a:p>
          <a:p>
            <a:endParaRPr lang="en-US" dirty="0"/>
          </a:p>
          <a:p>
            <a:endParaRPr lang="en-US" dirty="0"/>
          </a:p>
          <a:p>
            <a:r>
              <a:rPr lang="en-US" dirty="0"/>
              <a:t>A nullable type can represent the correct range of values for its underlying value type, plus an additional null value. For example, Nullable&lt;int&gt; can be assigned any value from -2147483648 to 2147483647, or a null value.</a:t>
            </a:r>
            <a:endParaRPr lang="bg-BG" dirty="0"/>
          </a:p>
        </p:txBody>
      </p:sp>
      <p:pic>
        <p:nvPicPr>
          <p:cNvPr id="5" name="Picture 4">
            <a:extLst>
              <a:ext uri="{FF2B5EF4-FFF2-40B4-BE49-F238E27FC236}">
                <a16:creationId xmlns:a16="http://schemas.microsoft.com/office/drawing/2014/main" id="{8154FD8D-D8FC-49FB-805C-0BB4D391DEE8}"/>
              </a:ext>
            </a:extLst>
          </p:cNvPr>
          <p:cNvPicPr>
            <a:picLocks noChangeAspect="1"/>
          </p:cNvPicPr>
          <p:nvPr/>
        </p:nvPicPr>
        <p:blipFill>
          <a:blip r:embed="rId2"/>
          <a:stretch>
            <a:fillRect/>
          </a:stretch>
        </p:blipFill>
        <p:spPr>
          <a:xfrm>
            <a:off x="1857578" y="2505786"/>
            <a:ext cx="2077260" cy="732046"/>
          </a:xfrm>
          <a:prstGeom prst="rect">
            <a:avLst/>
          </a:prstGeom>
        </p:spPr>
      </p:pic>
    </p:spTree>
    <p:extLst>
      <p:ext uri="{BB962C8B-B14F-4D97-AF65-F5344CB8AC3E}">
        <p14:creationId xmlns:p14="http://schemas.microsoft.com/office/powerpoint/2010/main" val="98083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67F7-9755-4E25-819D-092C222A23F4}"/>
              </a:ext>
            </a:extLst>
          </p:cNvPr>
          <p:cNvSpPr>
            <a:spLocks noGrp="1"/>
          </p:cNvSpPr>
          <p:nvPr>
            <p:ph type="title"/>
          </p:nvPr>
        </p:nvSpPr>
        <p:spPr/>
        <p:txBody>
          <a:bodyPr/>
          <a:lstStyle/>
          <a:p>
            <a:r>
              <a:rPr lang="en-GB" sz="2400" dirty="0"/>
              <a:t>Nullable types</a:t>
            </a:r>
            <a:endParaRPr lang="bg-BG" dirty="0"/>
          </a:p>
        </p:txBody>
      </p:sp>
      <p:sp>
        <p:nvSpPr>
          <p:cNvPr id="3" name="Text Placeholder 2">
            <a:extLst>
              <a:ext uri="{FF2B5EF4-FFF2-40B4-BE49-F238E27FC236}">
                <a16:creationId xmlns:a16="http://schemas.microsoft.com/office/drawing/2014/main" id="{C1139B5F-4C16-4B98-B245-D663AAA2217C}"/>
              </a:ext>
            </a:extLst>
          </p:cNvPr>
          <p:cNvSpPr>
            <a:spLocks noGrp="1"/>
          </p:cNvSpPr>
          <p:nvPr>
            <p:ph type="body" idx="1"/>
          </p:nvPr>
        </p:nvSpPr>
        <p:spPr>
          <a:xfrm>
            <a:off x="1297500" y="1464013"/>
            <a:ext cx="7038900" cy="3014737"/>
          </a:xfrm>
        </p:spPr>
        <p:txBody>
          <a:bodyPr/>
          <a:lstStyle/>
          <a:p>
            <a:r>
              <a:rPr lang="en-US" dirty="0"/>
              <a:t>The Nullable types are instances of </a:t>
            </a:r>
            <a:r>
              <a:rPr lang="en-US" dirty="0" err="1"/>
              <a:t>System.Nullable</a:t>
            </a:r>
            <a:r>
              <a:rPr lang="en-US" dirty="0"/>
              <a:t>&lt;T&gt; struct.</a:t>
            </a:r>
          </a:p>
          <a:p>
            <a:r>
              <a:rPr lang="en-US" dirty="0"/>
              <a:t>A nullable of type int is the same as an ordinary int plus a flag that says whether the int has a value or not (is null or not). All the rest is compiler magic that treats "null" as a valid value.</a:t>
            </a:r>
            <a:endParaRPr lang="bg-BG" dirty="0"/>
          </a:p>
        </p:txBody>
      </p:sp>
      <p:pic>
        <p:nvPicPr>
          <p:cNvPr id="5" name="Picture 4">
            <a:extLst>
              <a:ext uri="{FF2B5EF4-FFF2-40B4-BE49-F238E27FC236}">
                <a16:creationId xmlns:a16="http://schemas.microsoft.com/office/drawing/2014/main" id="{A768DF17-D20E-49CE-B60B-86B8553CDAF7}"/>
              </a:ext>
            </a:extLst>
          </p:cNvPr>
          <p:cNvPicPr>
            <a:picLocks noChangeAspect="1"/>
          </p:cNvPicPr>
          <p:nvPr/>
        </p:nvPicPr>
        <p:blipFill>
          <a:blip r:embed="rId2"/>
          <a:stretch>
            <a:fillRect/>
          </a:stretch>
        </p:blipFill>
        <p:spPr>
          <a:xfrm>
            <a:off x="1297500" y="2587254"/>
            <a:ext cx="3350951" cy="1891496"/>
          </a:xfrm>
          <a:prstGeom prst="rect">
            <a:avLst/>
          </a:prstGeom>
        </p:spPr>
      </p:pic>
      <p:pic>
        <p:nvPicPr>
          <p:cNvPr id="7" name="Picture 6">
            <a:extLst>
              <a:ext uri="{FF2B5EF4-FFF2-40B4-BE49-F238E27FC236}">
                <a16:creationId xmlns:a16="http://schemas.microsoft.com/office/drawing/2014/main" id="{6BEBFCE8-801A-4F79-8DD9-0564B373CC9B}"/>
              </a:ext>
            </a:extLst>
          </p:cNvPr>
          <p:cNvPicPr>
            <a:picLocks noChangeAspect="1"/>
          </p:cNvPicPr>
          <p:nvPr/>
        </p:nvPicPr>
        <p:blipFill>
          <a:blip r:embed="rId3"/>
          <a:stretch>
            <a:fillRect/>
          </a:stretch>
        </p:blipFill>
        <p:spPr>
          <a:xfrm>
            <a:off x="4816950" y="2571750"/>
            <a:ext cx="3528635" cy="1891496"/>
          </a:xfrm>
          <a:prstGeom prst="rect">
            <a:avLst/>
          </a:prstGeom>
        </p:spPr>
      </p:pic>
    </p:spTree>
    <p:extLst>
      <p:ext uri="{BB962C8B-B14F-4D97-AF65-F5344CB8AC3E}">
        <p14:creationId xmlns:p14="http://schemas.microsoft.com/office/powerpoint/2010/main" val="164270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67F7-9755-4E25-819D-092C222A23F4}"/>
              </a:ext>
            </a:extLst>
          </p:cNvPr>
          <p:cNvSpPr>
            <a:spLocks noGrp="1"/>
          </p:cNvSpPr>
          <p:nvPr>
            <p:ph type="title"/>
          </p:nvPr>
        </p:nvSpPr>
        <p:spPr/>
        <p:txBody>
          <a:bodyPr/>
          <a:lstStyle/>
          <a:p>
            <a:r>
              <a:rPr lang="en-GB" sz="2400" dirty="0"/>
              <a:t>Nullable types</a:t>
            </a:r>
            <a:endParaRPr lang="bg-BG" dirty="0"/>
          </a:p>
        </p:txBody>
      </p:sp>
      <p:sp>
        <p:nvSpPr>
          <p:cNvPr id="3" name="Text Placeholder 2">
            <a:extLst>
              <a:ext uri="{FF2B5EF4-FFF2-40B4-BE49-F238E27FC236}">
                <a16:creationId xmlns:a16="http://schemas.microsoft.com/office/drawing/2014/main" id="{C1139B5F-4C16-4B98-B245-D663AAA2217C}"/>
              </a:ext>
            </a:extLst>
          </p:cNvPr>
          <p:cNvSpPr>
            <a:spLocks noGrp="1"/>
          </p:cNvSpPr>
          <p:nvPr>
            <p:ph type="body" idx="1"/>
          </p:nvPr>
        </p:nvSpPr>
        <p:spPr>
          <a:xfrm>
            <a:off x="1297499" y="1099227"/>
            <a:ext cx="7651947" cy="3379524"/>
          </a:xfrm>
        </p:spPr>
        <p:txBody>
          <a:bodyPr/>
          <a:lstStyle/>
          <a:p>
            <a:r>
              <a:rPr lang="en-US" dirty="0"/>
              <a:t>The </a:t>
            </a:r>
            <a:r>
              <a:rPr lang="en-US" i="1" dirty="0" err="1"/>
              <a:t>HasValue</a:t>
            </a:r>
            <a:r>
              <a:rPr lang="en-US" dirty="0"/>
              <a:t> returns true if the object has been assigned a value; if it has not been assigned any value or has been assigned a null value, it will return false.</a:t>
            </a:r>
          </a:p>
          <a:p>
            <a:r>
              <a:rPr lang="en-US" dirty="0"/>
              <a:t>Accessing the value using </a:t>
            </a:r>
            <a:r>
              <a:rPr lang="en-US" i="1" dirty="0" err="1"/>
              <a:t>NullableType.Value</a:t>
            </a:r>
            <a:r>
              <a:rPr lang="en-US" i="1" dirty="0"/>
              <a:t> </a:t>
            </a:r>
            <a:r>
              <a:rPr lang="en-US" dirty="0"/>
              <a:t>will throw a runtime exception if nullable type is null or not assigned any value. For example, </a:t>
            </a:r>
            <a:r>
              <a:rPr lang="en-US" dirty="0" err="1"/>
              <a:t>i.Value</a:t>
            </a:r>
            <a:r>
              <a:rPr lang="en-US" dirty="0"/>
              <a:t> will throw an exception if </a:t>
            </a:r>
            <a:r>
              <a:rPr lang="en-US" dirty="0" err="1"/>
              <a:t>i</a:t>
            </a:r>
            <a:r>
              <a:rPr lang="en-US" dirty="0"/>
              <a:t> is null:</a:t>
            </a:r>
          </a:p>
          <a:p>
            <a:endParaRPr lang="en-US" dirty="0"/>
          </a:p>
          <a:p>
            <a:endParaRPr lang="en-US" dirty="0"/>
          </a:p>
          <a:p>
            <a:endParaRPr lang="en-US" dirty="0"/>
          </a:p>
          <a:p>
            <a:endParaRPr lang="en-US" dirty="0"/>
          </a:p>
          <a:p>
            <a:endParaRPr lang="en-US" dirty="0"/>
          </a:p>
          <a:p>
            <a:r>
              <a:rPr lang="en-US" dirty="0"/>
              <a:t>Use the </a:t>
            </a:r>
            <a:r>
              <a:rPr lang="en-US" dirty="0" err="1"/>
              <a:t>GetValueOrDefault</a:t>
            </a:r>
            <a:r>
              <a:rPr lang="en-US" dirty="0"/>
              <a:t>() method to get an actual value if it is not null and the default value if it is null. For example:</a:t>
            </a:r>
            <a:endParaRPr lang="bg-BG" dirty="0"/>
          </a:p>
        </p:txBody>
      </p:sp>
      <p:pic>
        <p:nvPicPr>
          <p:cNvPr id="6146" name="Picture 2">
            <a:extLst>
              <a:ext uri="{FF2B5EF4-FFF2-40B4-BE49-F238E27FC236}">
                <a16:creationId xmlns:a16="http://schemas.microsoft.com/office/drawing/2014/main" id="{7722B2C2-2406-4E86-8046-BBA9B7DA1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82" y="2211623"/>
            <a:ext cx="3468215" cy="9018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B9A22F3-6648-4983-8976-21B1C91B610F}"/>
              </a:ext>
            </a:extLst>
          </p:cNvPr>
          <p:cNvPicPr>
            <a:picLocks noChangeAspect="1"/>
          </p:cNvPicPr>
          <p:nvPr/>
        </p:nvPicPr>
        <p:blipFill>
          <a:blip r:embed="rId3"/>
          <a:stretch>
            <a:fillRect/>
          </a:stretch>
        </p:blipFill>
        <p:spPr>
          <a:xfrm>
            <a:off x="1839982" y="3798146"/>
            <a:ext cx="3311052" cy="680605"/>
          </a:xfrm>
          <a:prstGeom prst="rect">
            <a:avLst/>
          </a:prstGeom>
        </p:spPr>
      </p:pic>
    </p:spTree>
    <p:extLst>
      <p:ext uri="{BB962C8B-B14F-4D97-AF65-F5344CB8AC3E}">
        <p14:creationId xmlns:p14="http://schemas.microsoft.com/office/powerpoint/2010/main" val="1337800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9866-3FE1-4558-999D-29AC08224D6F}"/>
              </a:ext>
            </a:extLst>
          </p:cNvPr>
          <p:cNvSpPr>
            <a:spLocks noGrp="1"/>
          </p:cNvSpPr>
          <p:nvPr>
            <p:ph type="title"/>
          </p:nvPr>
        </p:nvSpPr>
        <p:spPr/>
        <p:txBody>
          <a:bodyPr/>
          <a:lstStyle/>
          <a:p>
            <a:r>
              <a:rPr lang="en-GB" sz="2400" dirty="0"/>
              <a:t>Nullable types</a:t>
            </a:r>
            <a:endParaRPr lang="bg-BG" dirty="0"/>
          </a:p>
        </p:txBody>
      </p:sp>
      <p:pic>
        <p:nvPicPr>
          <p:cNvPr id="5" name="Picture 4">
            <a:extLst>
              <a:ext uri="{FF2B5EF4-FFF2-40B4-BE49-F238E27FC236}">
                <a16:creationId xmlns:a16="http://schemas.microsoft.com/office/drawing/2014/main" id="{21B5BD4C-5560-4DDC-A5F6-D78D85E8AA2A}"/>
              </a:ext>
            </a:extLst>
          </p:cNvPr>
          <p:cNvPicPr>
            <a:picLocks noChangeAspect="1"/>
          </p:cNvPicPr>
          <p:nvPr/>
        </p:nvPicPr>
        <p:blipFill>
          <a:blip r:embed="rId2"/>
          <a:stretch>
            <a:fillRect/>
          </a:stretch>
        </p:blipFill>
        <p:spPr>
          <a:xfrm>
            <a:off x="1297500" y="1567550"/>
            <a:ext cx="7038900" cy="1830193"/>
          </a:xfrm>
          <a:prstGeom prst="rect">
            <a:avLst/>
          </a:prstGeom>
        </p:spPr>
      </p:pic>
    </p:spTree>
    <p:extLst>
      <p:ext uri="{BB962C8B-B14F-4D97-AF65-F5344CB8AC3E}">
        <p14:creationId xmlns:p14="http://schemas.microsoft.com/office/powerpoint/2010/main" val="26946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9866-3FE1-4558-999D-29AC08224D6F}"/>
              </a:ext>
            </a:extLst>
          </p:cNvPr>
          <p:cNvSpPr>
            <a:spLocks noGrp="1"/>
          </p:cNvSpPr>
          <p:nvPr>
            <p:ph type="title"/>
          </p:nvPr>
        </p:nvSpPr>
        <p:spPr/>
        <p:txBody>
          <a:bodyPr/>
          <a:lstStyle/>
          <a:p>
            <a:r>
              <a:rPr lang="en-GB" sz="2400" dirty="0"/>
              <a:t>Nullable types</a:t>
            </a:r>
            <a:endParaRPr lang="bg-BG" dirty="0"/>
          </a:p>
        </p:txBody>
      </p:sp>
      <p:pic>
        <p:nvPicPr>
          <p:cNvPr id="4" name="Picture 3">
            <a:extLst>
              <a:ext uri="{FF2B5EF4-FFF2-40B4-BE49-F238E27FC236}">
                <a16:creationId xmlns:a16="http://schemas.microsoft.com/office/drawing/2014/main" id="{6347198B-C503-4A56-9DC1-2F9070FFBD46}"/>
              </a:ext>
            </a:extLst>
          </p:cNvPr>
          <p:cNvPicPr>
            <a:picLocks noChangeAspect="1"/>
          </p:cNvPicPr>
          <p:nvPr/>
        </p:nvPicPr>
        <p:blipFill>
          <a:blip r:embed="rId2"/>
          <a:stretch>
            <a:fillRect/>
          </a:stretch>
        </p:blipFill>
        <p:spPr>
          <a:xfrm>
            <a:off x="1297500" y="1408789"/>
            <a:ext cx="5704962" cy="2715740"/>
          </a:xfrm>
          <a:prstGeom prst="rect">
            <a:avLst/>
          </a:prstGeom>
        </p:spPr>
      </p:pic>
    </p:spTree>
    <p:extLst>
      <p:ext uri="{BB962C8B-B14F-4D97-AF65-F5344CB8AC3E}">
        <p14:creationId xmlns:p14="http://schemas.microsoft.com/office/powerpoint/2010/main" val="1491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EEB4-0529-4989-97AF-63315B965C81}"/>
              </a:ext>
            </a:extLst>
          </p:cNvPr>
          <p:cNvSpPr>
            <a:spLocks noGrp="1"/>
          </p:cNvSpPr>
          <p:nvPr>
            <p:ph type="title"/>
          </p:nvPr>
        </p:nvSpPr>
        <p:spPr/>
        <p:txBody>
          <a:bodyPr/>
          <a:lstStyle/>
          <a:p>
            <a:r>
              <a:rPr lang="en-GB" sz="2400" dirty="0"/>
              <a:t>Nullable types</a:t>
            </a:r>
            <a:endParaRPr lang="bg-BG" dirty="0"/>
          </a:p>
        </p:txBody>
      </p:sp>
      <p:sp>
        <p:nvSpPr>
          <p:cNvPr id="3" name="Text Placeholder 2">
            <a:extLst>
              <a:ext uri="{FF2B5EF4-FFF2-40B4-BE49-F238E27FC236}">
                <a16:creationId xmlns:a16="http://schemas.microsoft.com/office/drawing/2014/main" id="{0BB03FCC-388E-482A-8D48-0BC3A6FA0CDE}"/>
              </a:ext>
            </a:extLst>
          </p:cNvPr>
          <p:cNvSpPr>
            <a:spLocks noGrp="1"/>
          </p:cNvSpPr>
          <p:nvPr>
            <p:ph type="body" idx="1"/>
          </p:nvPr>
        </p:nvSpPr>
        <p:spPr/>
        <p:txBody>
          <a:bodyPr/>
          <a:lstStyle/>
          <a:p>
            <a:pPr marL="146050" indent="0">
              <a:buNone/>
            </a:pPr>
            <a:r>
              <a:rPr lang="en-US" sz="1800" dirty="0"/>
              <a:t>Characteristics of Nullable Types</a:t>
            </a:r>
          </a:p>
          <a:p>
            <a:r>
              <a:rPr lang="en-US" sz="1400" dirty="0"/>
              <a:t>Nullable types can only be used with value types.</a:t>
            </a:r>
          </a:p>
          <a:p>
            <a:r>
              <a:rPr lang="en-US" sz="1400" dirty="0"/>
              <a:t>The Value property will throw an </a:t>
            </a:r>
            <a:r>
              <a:rPr lang="en-US" sz="1400" dirty="0" err="1"/>
              <a:t>InvalidOperationException</a:t>
            </a:r>
            <a:r>
              <a:rPr lang="en-US" sz="1400" dirty="0"/>
              <a:t> if value is null; otherwise it will return the value.</a:t>
            </a:r>
          </a:p>
          <a:p>
            <a:r>
              <a:rPr lang="en-US" sz="1400" dirty="0"/>
              <a:t>The </a:t>
            </a:r>
            <a:r>
              <a:rPr lang="en-US" sz="1400" dirty="0" err="1"/>
              <a:t>HasValue</a:t>
            </a:r>
            <a:r>
              <a:rPr lang="en-US" sz="1400" dirty="0"/>
              <a:t> property returns true if the variable contains a value, or false if it is null.</a:t>
            </a:r>
          </a:p>
          <a:p>
            <a:r>
              <a:rPr lang="en-US" sz="1400" dirty="0"/>
              <a:t>You can only use == and != operators with a nullable type. For other comparison use the Nullable static class.</a:t>
            </a:r>
          </a:p>
          <a:p>
            <a:r>
              <a:rPr lang="en-US" sz="1400" dirty="0"/>
              <a:t>Nested nullable types are not allowed. Nullable&lt;Nullable&lt;int&gt;&gt; </a:t>
            </a:r>
            <a:r>
              <a:rPr lang="en-US" sz="1400" dirty="0" err="1"/>
              <a:t>i</a:t>
            </a:r>
            <a:r>
              <a:rPr lang="en-US" sz="1400" dirty="0"/>
              <a:t>; will give a compile time error.</a:t>
            </a:r>
            <a:endParaRPr lang="bg-BG" sz="1400" dirty="0"/>
          </a:p>
        </p:txBody>
      </p:sp>
    </p:spTree>
    <p:extLst>
      <p:ext uri="{BB962C8B-B14F-4D97-AF65-F5344CB8AC3E}">
        <p14:creationId xmlns:p14="http://schemas.microsoft.com/office/powerpoint/2010/main" val="2534258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5EBB-0116-4269-919C-65DB6D948968}"/>
              </a:ext>
            </a:extLst>
          </p:cNvPr>
          <p:cNvSpPr>
            <a:spLocks noGrp="1"/>
          </p:cNvSpPr>
          <p:nvPr>
            <p:ph type="title"/>
          </p:nvPr>
        </p:nvSpPr>
        <p:spPr/>
        <p:txBody>
          <a:bodyPr/>
          <a:lstStyle/>
          <a:p>
            <a:r>
              <a:rPr lang="en-US" dirty="0"/>
              <a:t>Anonymous Type</a:t>
            </a:r>
            <a:br>
              <a:rPr lang="en-US" dirty="0"/>
            </a:br>
            <a:endParaRPr lang="bg-BG" dirty="0"/>
          </a:p>
        </p:txBody>
      </p:sp>
      <p:sp>
        <p:nvSpPr>
          <p:cNvPr id="3" name="Text Placeholder 2">
            <a:extLst>
              <a:ext uri="{FF2B5EF4-FFF2-40B4-BE49-F238E27FC236}">
                <a16:creationId xmlns:a16="http://schemas.microsoft.com/office/drawing/2014/main" id="{5F730126-5836-4350-808F-E870A1EDAB8B}"/>
              </a:ext>
            </a:extLst>
          </p:cNvPr>
          <p:cNvSpPr>
            <a:spLocks noGrp="1"/>
          </p:cNvSpPr>
          <p:nvPr>
            <p:ph type="body" idx="1"/>
          </p:nvPr>
        </p:nvSpPr>
        <p:spPr>
          <a:xfrm>
            <a:off x="1297499" y="1567550"/>
            <a:ext cx="7467121" cy="2911200"/>
          </a:xfrm>
        </p:spPr>
        <p:txBody>
          <a:bodyPr/>
          <a:lstStyle/>
          <a:p>
            <a:r>
              <a:rPr lang="en-US" dirty="0"/>
              <a:t>In C#, an anonymous type is a type (class) without any name that can contain public read-only properties only. It cannot contain other members, such as fields, methods, events, etc.</a:t>
            </a:r>
          </a:p>
          <a:p>
            <a:endParaRPr lang="en-US" dirty="0"/>
          </a:p>
          <a:p>
            <a:r>
              <a:rPr lang="en-US" dirty="0"/>
              <a:t>You create an anonymous type using the new operator with an object initializer syntax. The implicitly typed variable- var is used to hold the reference of anonymous types.</a:t>
            </a:r>
          </a:p>
          <a:p>
            <a:endParaRPr lang="en-US" dirty="0"/>
          </a:p>
          <a:p>
            <a:r>
              <a:rPr lang="en-US" dirty="0"/>
              <a:t>The following example demonstrates creating an anonymous type variable student that contains three properties named Id, FirstName, and </a:t>
            </a:r>
            <a:r>
              <a:rPr lang="en-US" dirty="0" err="1"/>
              <a:t>LastName</a:t>
            </a:r>
            <a:r>
              <a:rPr lang="en-US" dirty="0"/>
              <a:t>.</a:t>
            </a:r>
            <a:endParaRPr lang="bg-BG" dirty="0"/>
          </a:p>
        </p:txBody>
      </p:sp>
      <p:pic>
        <p:nvPicPr>
          <p:cNvPr id="5" name="Picture 4">
            <a:extLst>
              <a:ext uri="{FF2B5EF4-FFF2-40B4-BE49-F238E27FC236}">
                <a16:creationId xmlns:a16="http://schemas.microsoft.com/office/drawing/2014/main" id="{CF9BBF39-77E8-4207-BEEA-25427A6C9791}"/>
              </a:ext>
            </a:extLst>
          </p:cNvPr>
          <p:cNvPicPr>
            <a:picLocks noChangeAspect="1"/>
          </p:cNvPicPr>
          <p:nvPr/>
        </p:nvPicPr>
        <p:blipFill>
          <a:blip r:embed="rId2"/>
          <a:stretch>
            <a:fillRect/>
          </a:stretch>
        </p:blipFill>
        <p:spPr>
          <a:xfrm>
            <a:off x="1874194" y="3781020"/>
            <a:ext cx="5249571" cy="795007"/>
          </a:xfrm>
          <a:prstGeom prst="rect">
            <a:avLst/>
          </a:prstGeom>
        </p:spPr>
      </p:pic>
    </p:spTree>
    <p:extLst>
      <p:ext uri="{BB962C8B-B14F-4D97-AF65-F5344CB8AC3E}">
        <p14:creationId xmlns:p14="http://schemas.microsoft.com/office/powerpoint/2010/main" val="267501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5EBB-0116-4269-919C-65DB6D948968}"/>
              </a:ext>
            </a:extLst>
          </p:cNvPr>
          <p:cNvSpPr>
            <a:spLocks noGrp="1"/>
          </p:cNvSpPr>
          <p:nvPr>
            <p:ph type="title"/>
          </p:nvPr>
        </p:nvSpPr>
        <p:spPr/>
        <p:txBody>
          <a:bodyPr/>
          <a:lstStyle/>
          <a:p>
            <a:r>
              <a:rPr lang="en-US" dirty="0"/>
              <a:t>Anonymous Type</a:t>
            </a:r>
            <a:br>
              <a:rPr lang="en-US" dirty="0"/>
            </a:br>
            <a:endParaRPr lang="bg-BG" dirty="0"/>
          </a:p>
        </p:txBody>
      </p:sp>
      <p:sp>
        <p:nvSpPr>
          <p:cNvPr id="3" name="Text Placeholder 2">
            <a:extLst>
              <a:ext uri="{FF2B5EF4-FFF2-40B4-BE49-F238E27FC236}">
                <a16:creationId xmlns:a16="http://schemas.microsoft.com/office/drawing/2014/main" id="{5F730126-5836-4350-808F-E870A1EDAB8B}"/>
              </a:ext>
            </a:extLst>
          </p:cNvPr>
          <p:cNvSpPr>
            <a:spLocks noGrp="1"/>
          </p:cNvSpPr>
          <p:nvPr>
            <p:ph type="body" idx="1"/>
          </p:nvPr>
        </p:nvSpPr>
        <p:spPr>
          <a:xfrm>
            <a:off x="1297499" y="1567550"/>
            <a:ext cx="7467121" cy="2911200"/>
          </a:xfrm>
        </p:spPr>
        <p:txBody>
          <a:bodyPr/>
          <a:lstStyle/>
          <a:p>
            <a:r>
              <a:rPr lang="en-US" dirty="0"/>
              <a:t>The properties of anonymous types are read-only and cannot be initialized with a null, anonymous function, or a pointer type. The properties can be accessed using dot (.) notation, same as object properties. However, you cannot change the values of properties as they are read-only.</a:t>
            </a:r>
          </a:p>
          <a:p>
            <a:endParaRPr lang="bg-BG" dirty="0"/>
          </a:p>
        </p:txBody>
      </p:sp>
      <p:pic>
        <p:nvPicPr>
          <p:cNvPr id="7" name="Picture 6">
            <a:extLst>
              <a:ext uri="{FF2B5EF4-FFF2-40B4-BE49-F238E27FC236}">
                <a16:creationId xmlns:a16="http://schemas.microsoft.com/office/drawing/2014/main" id="{909DC313-5F21-4D4D-A860-990C237DCEA4}"/>
              </a:ext>
            </a:extLst>
          </p:cNvPr>
          <p:cNvPicPr>
            <a:picLocks noChangeAspect="1"/>
          </p:cNvPicPr>
          <p:nvPr/>
        </p:nvPicPr>
        <p:blipFill>
          <a:blip r:embed="rId2"/>
          <a:stretch>
            <a:fillRect/>
          </a:stretch>
        </p:blipFill>
        <p:spPr>
          <a:xfrm>
            <a:off x="1839643" y="2661832"/>
            <a:ext cx="5781980" cy="1610641"/>
          </a:xfrm>
          <a:prstGeom prst="rect">
            <a:avLst/>
          </a:prstGeom>
        </p:spPr>
      </p:pic>
    </p:spTree>
    <p:extLst>
      <p:ext uri="{BB962C8B-B14F-4D97-AF65-F5344CB8AC3E}">
        <p14:creationId xmlns:p14="http://schemas.microsoft.com/office/powerpoint/2010/main" val="394724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1F78-EB13-4951-A2F7-2E00081FF534}"/>
              </a:ext>
            </a:extLst>
          </p:cNvPr>
          <p:cNvSpPr>
            <a:spLocks noGrp="1"/>
          </p:cNvSpPr>
          <p:nvPr>
            <p:ph type="title"/>
          </p:nvPr>
        </p:nvSpPr>
        <p:spPr/>
        <p:txBody>
          <a:bodyPr/>
          <a:lstStyle/>
          <a:p>
            <a:r>
              <a:rPr lang="en-GB" dirty="0"/>
              <a:t>Table of contents</a:t>
            </a:r>
            <a:endParaRPr lang="bg-BG" dirty="0"/>
          </a:p>
        </p:txBody>
      </p:sp>
      <p:sp>
        <p:nvSpPr>
          <p:cNvPr id="3" name="Text Placeholder 2">
            <a:extLst>
              <a:ext uri="{FF2B5EF4-FFF2-40B4-BE49-F238E27FC236}">
                <a16:creationId xmlns:a16="http://schemas.microsoft.com/office/drawing/2014/main" id="{C30F33D6-DF92-4739-93C0-D149C763C911}"/>
              </a:ext>
            </a:extLst>
          </p:cNvPr>
          <p:cNvSpPr>
            <a:spLocks noGrp="1"/>
          </p:cNvSpPr>
          <p:nvPr>
            <p:ph type="body" idx="1"/>
          </p:nvPr>
        </p:nvSpPr>
        <p:spPr/>
        <p:txBody>
          <a:bodyPr/>
          <a:lstStyle/>
          <a:p>
            <a:pPr marL="488950" indent="-342900">
              <a:buFont typeface="+mj-lt"/>
              <a:buAutoNum type="arabicPeriod"/>
            </a:pPr>
            <a:r>
              <a:rPr lang="en-US" sz="1800" dirty="0"/>
              <a:t>Value Types and Reference Types</a:t>
            </a:r>
          </a:p>
          <a:p>
            <a:pPr marL="488950" indent="-342900">
              <a:buFont typeface="+mj-lt"/>
              <a:buAutoNum type="arabicPeriod"/>
            </a:pPr>
            <a:r>
              <a:rPr lang="en-US" sz="1800" dirty="0"/>
              <a:t>Nullable types</a:t>
            </a:r>
          </a:p>
          <a:p>
            <a:pPr marL="488950" indent="-342900">
              <a:buFont typeface="+mj-lt"/>
              <a:buAutoNum type="arabicPeriod"/>
            </a:pPr>
            <a:r>
              <a:rPr lang="en-US" sz="1800" dirty="0"/>
              <a:t>Anonymous Type</a:t>
            </a:r>
          </a:p>
          <a:p>
            <a:pPr marL="488950" indent="-342900">
              <a:buFont typeface="+mj-lt"/>
              <a:buAutoNum type="arabicPeriod"/>
            </a:pPr>
            <a:r>
              <a:rPr lang="en-US" sz="1800" dirty="0"/>
              <a:t>Dynamic Types</a:t>
            </a:r>
          </a:p>
          <a:p>
            <a:pPr marL="488950" indent="-342900">
              <a:buFont typeface="+mj-lt"/>
              <a:buAutoNum type="arabicPeriod"/>
            </a:pPr>
            <a:r>
              <a:rPr lang="en-US" sz="1800" dirty="0"/>
              <a:t>Generics</a:t>
            </a:r>
          </a:p>
          <a:p>
            <a:pPr marL="488950" indent="-342900">
              <a:buFont typeface="+mj-lt"/>
              <a:buAutoNum type="arabicPeriod"/>
            </a:pPr>
            <a:r>
              <a:rPr lang="en-US" sz="1800" dirty="0"/>
              <a:t>Struct</a:t>
            </a:r>
          </a:p>
          <a:p>
            <a:pPr marL="488950" indent="-342900">
              <a:buFont typeface="+mj-lt"/>
              <a:buAutoNum type="arabicPeriod"/>
            </a:pPr>
            <a:r>
              <a:rPr lang="en-US" sz="1800" dirty="0"/>
              <a:t>Enum</a:t>
            </a:r>
          </a:p>
          <a:p>
            <a:pPr marL="488950" indent="-342900">
              <a:buFont typeface="+mj-lt"/>
              <a:buAutoNum type="arabicPeriod"/>
            </a:pPr>
            <a:r>
              <a:rPr lang="en-US" sz="1800" dirty="0"/>
              <a:t>StringBuilder</a:t>
            </a:r>
          </a:p>
          <a:p>
            <a:pPr marL="488950" indent="-342900">
              <a:buFont typeface="+mj-lt"/>
              <a:buAutoNum type="arabicPeriod"/>
            </a:pPr>
            <a:r>
              <a:rPr lang="en-US" sz="1800" dirty="0"/>
              <a:t>Partial class</a:t>
            </a:r>
          </a:p>
          <a:p>
            <a:pPr marL="488950" indent="-342900">
              <a:buFont typeface="+mj-lt"/>
              <a:buAutoNum type="arabicPeriod"/>
            </a:pPr>
            <a:endParaRPr lang="en-US" sz="1800" dirty="0"/>
          </a:p>
          <a:p>
            <a:pPr marL="488950" indent="-342900">
              <a:buFont typeface="+mj-lt"/>
              <a:buAutoNum type="arabicPeriod"/>
            </a:pPr>
            <a:endParaRPr lang="bg-BG" sz="1800" dirty="0"/>
          </a:p>
        </p:txBody>
      </p:sp>
    </p:spTree>
    <p:extLst>
      <p:ext uri="{BB962C8B-B14F-4D97-AF65-F5344CB8AC3E}">
        <p14:creationId xmlns:p14="http://schemas.microsoft.com/office/powerpoint/2010/main" val="219470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913C-190C-462C-82C7-F9076E2728FC}"/>
              </a:ext>
            </a:extLst>
          </p:cNvPr>
          <p:cNvSpPr>
            <a:spLocks noGrp="1"/>
          </p:cNvSpPr>
          <p:nvPr>
            <p:ph type="title"/>
          </p:nvPr>
        </p:nvSpPr>
        <p:spPr/>
        <p:txBody>
          <a:bodyPr/>
          <a:lstStyle/>
          <a:p>
            <a:r>
              <a:rPr lang="en-US" dirty="0"/>
              <a:t>Dynamic Types</a:t>
            </a:r>
            <a:br>
              <a:rPr lang="en-US" dirty="0"/>
            </a:br>
            <a:endParaRPr lang="bg-BG" dirty="0"/>
          </a:p>
        </p:txBody>
      </p:sp>
      <p:sp>
        <p:nvSpPr>
          <p:cNvPr id="3" name="Text Placeholder 2">
            <a:extLst>
              <a:ext uri="{FF2B5EF4-FFF2-40B4-BE49-F238E27FC236}">
                <a16:creationId xmlns:a16="http://schemas.microsoft.com/office/drawing/2014/main" id="{6660B559-0B82-404D-883A-A29F783154AB}"/>
              </a:ext>
            </a:extLst>
          </p:cNvPr>
          <p:cNvSpPr>
            <a:spLocks noGrp="1"/>
          </p:cNvSpPr>
          <p:nvPr>
            <p:ph type="body" idx="1"/>
          </p:nvPr>
        </p:nvSpPr>
        <p:spPr/>
        <p:txBody>
          <a:bodyPr/>
          <a:lstStyle/>
          <a:p>
            <a:r>
              <a:rPr lang="en-US" sz="1600" dirty="0"/>
              <a:t>C# 4.0 (.NET 4.5) introduced a new type called dynamic that avoids compile-time type checking. A dynamic type escapes type checking at compile-time; instead, it resolves type at run time.</a:t>
            </a:r>
          </a:p>
          <a:p>
            <a:r>
              <a:rPr lang="en-US" sz="1600" dirty="0"/>
              <a:t>A dynamic type variables are defined using the dynamic keyword.</a:t>
            </a:r>
          </a:p>
          <a:p>
            <a:r>
              <a:rPr lang="en-US" sz="1600" dirty="0"/>
              <a:t>The compiler compiles dynamic types into object types in most cases. However, the actual type of a dynamic type variable would be resolved at run-time.</a:t>
            </a:r>
          </a:p>
          <a:p>
            <a:r>
              <a:rPr lang="en-US" sz="1600" dirty="0"/>
              <a:t>The dynamic type variables is converted to other types implicitly.</a:t>
            </a:r>
            <a:endParaRPr lang="bg-BG" sz="1600" dirty="0"/>
          </a:p>
        </p:txBody>
      </p:sp>
    </p:spTree>
    <p:extLst>
      <p:ext uri="{BB962C8B-B14F-4D97-AF65-F5344CB8AC3E}">
        <p14:creationId xmlns:p14="http://schemas.microsoft.com/office/powerpoint/2010/main" val="38858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913C-190C-462C-82C7-F9076E2728FC}"/>
              </a:ext>
            </a:extLst>
          </p:cNvPr>
          <p:cNvSpPr>
            <a:spLocks noGrp="1"/>
          </p:cNvSpPr>
          <p:nvPr>
            <p:ph type="title"/>
          </p:nvPr>
        </p:nvSpPr>
        <p:spPr/>
        <p:txBody>
          <a:bodyPr/>
          <a:lstStyle/>
          <a:p>
            <a:r>
              <a:rPr lang="en-US" dirty="0"/>
              <a:t>Dynamic Types</a:t>
            </a:r>
            <a:br>
              <a:rPr lang="en-US" dirty="0"/>
            </a:br>
            <a:endParaRPr lang="bg-BG" dirty="0"/>
          </a:p>
        </p:txBody>
      </p:sp>
      <p:sp>
        <p:nvSpPr>
          <p:cNvPr id="3" name="Text Placeholder 2">
            <a:extLst>
              <a:ext uri="{FF2B5EF4-FFF2-40B4-BE49-F238E27FC236}">
                <a16:creationId xmlns:a16="http://schemas.microsoft.com/office/drawing/2014/main" id="{6660B559-0B82-404D-883A-A29F783154AB}"/>
              </a:ext>
            </a:extLst>
          </p:cNvPr>
          <p:cNvSpPr>
            <a:spLocks noGrp="1"/>
          </p:cNvSpPr>
          <p:nvPr>
            <p:ph type="body" idx="1"/>
          </p:nvPr>
        </p:nvSpPr>
        <p:spPr/>
        <p:txBody>
          <a:bodyPr/>
          <a:lstStyle/>
          <a:p>
            <a:endParaRPr lang="bg-BG" sz="1600" dirty="0"/>
          </a:p>
        </p:txBody>
      </p:sp>
      <p:pic>
        <p:nvPicPr>
          <p:cNvPr id="5" name="Picture 4">
            <a:extLst>
              <a:ext uri="{FF2B5EF4-FFF2-40B4-BE49-F238E27FC236}">
                <a16:creationId xmlns:a16="http://schemas.microsoft.com/office/drawing/2014/main" id="{53A952FC-4E8A-48AE-B596-5814112C6A1D}"/>
              </a:ext>
            </a:extLst>
          </p:cNvPr>
          <p:cNvPicPr>
            <a:picLocks noChangeAspect="1"/>
          </p:cNvPicPr>
          <p:nvPr/>
        </p:nvPicPr>
        <p:blipFill>
          <a:blip r:embed="rId2"/>
          <a:stretch>
            <a:fillRect/>
          </a:stretch>
        </p:blipFill>
        <p:spPr>
          <a:xfrm>
            <a:off x="1297500" y="1352144"/>
            <a:ext cx="4314014" cy="3456332"/>
          </a:xfrm>
          <a:prstGeom prst="rect">
            <a:avLst/>
          </a:prstGeom>
        </p:spPr>
      </p:pic>
      <p:pic>
        <p:nvPicPr>
          <p:cNvPr id="7" name="Picture 6">
            <a:extLst>
              <a:ext uri="{FF2B5EF4-FFF2-40B4-BE49-F238E27FC236}">
                <a16:creationId xmlns:a16="http://schemas.microsoft.com/office/drawing/2014/main" id="{89495112-03E3-49E1-9DC1-0ED48DB54866}"/>
              </a:ext>
            </a:extLst>
          </p:cNvPr>
          <p:cNvPicPr>
            <a:picLocks noChangeAspect="1"/>
          </p:cNvPicPr>
          <p:nvPr/>
        </p:nvPicPr>
        <p:blipFill>
          <a:blip r:embed="rId3"/>
          <a:stretch>
            <a:fillRect/>
          </a:stretch>
        </p:blipFill>
        <p:spPr>
          <a:xfrm>
            <a:off x="6201332" y="2149737"/>
            <a:ext cx="2499855" cy="1746825"/>
          </a:xfrm>
          <a:prstGeom prst="rect">
            <a:avLst/>
          </a:prstGeom>
        </p:spPr>
      </p:pic>
    </p:spTree>
    <p:extLst>
      <p:ext uri="{BB962C8B-B14F-4D97-AF65-F5344CB8AC3E}">
        <p14:creationId xmlns:p14="http://schemas.microsoft.com/office/powerpoint/2010/main" val="1631709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p:txBody>
          <a:bodyPr/>
          <a:lstStyle/>
          <a:p>
            <a:r>
              <a:rPr lang="en-US" dirty="0"/>
              <a:t>Generic means the general form, not specific. In C#, generic means not specific to a particular data type.</a:t>
            </a:r>
          </a:p>
          <a:p>
            <a:endParaRPr lang="en-US" dirty="0"/>
          </a:p>
          <a:p>
            <a:r>
              <a:rPr lang="en-US" dirty="0"/>
              <a:t>C# allows you to define generic classes, interfaces, abstract classes, fields, methods, static methods, properties, events, delegates, and operators using the type parameter and without the specific data type. A type parameter is a placeholder for a particular type specified when creating an instance of the generic type.</a:t>
            </a:r>
          </a:p>
          <a:p>
            <a:endParaRPr lang="en-US" dirty="0"/>
          </a:p>
          <a:p>
            <a:r>
              <a:rPr lang="en-US" dirty="0"/>
              <a:t>A generic type is declared by specifying a type parameter in an angle brackets after a type name, e.g. TypeName&lt;T&gt; where T is a type parameter.</a:t>
            </a:r>
            <a:endParaRPr lang="bg-BG" dirty="0"/>
          </a:p>
        </p:txBody>
      </p:sp>
    </p:spTree>
    <p:extLst>
      <p:ext uri="{BB962C8B-B14F-4D97-AF65-F5344CB8AC3E}">
        <p14:creationId xmlns:p14="http://schemas.microsoft.com/office/powerpoint/2010/main" val="403734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Class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p:txBody>
          <a:bodyPr/>
          <a:lstStyle/>
          <a:p>
            <a:r>
              <a:rPr lang="en-US" dirty="0"/>
              <a:t>Generic classes are defined using a type parameter in an angle brackets after the class name. The following defines a generic class.</a:t>
            </a:r>
          </a:p>
          <a:p>
            <a:endParaRPr lang="en-US" dirty="0"/>
          </a:p>
          <a:p>
            <a:endParaRPr lang="en-US" dirty="0"/>
          </a:p>
          <a:p>
            <a:endParaRPr lang="en-US" dirty="0"/>
          </a:p>
          <a:p>
            <a:endParaRPr lang="en-US" dirty="0"/>
          </a:p>
          <a:p>
            <a:endParaRPr lang="en-US" dirty="0"/>
          </a:p>
          <a:p>
            <a:endParaRPr lang="en-US" dirty="0"/>
          </a:p>
          <a:p>
            <a:r>
              <a:rPr lang="en-US" dirty="0"/>
              <a:t>Above, the </a:t>
            </a:r>
            <a:r>
              <a:rPr lang="en-US" dirty="0" err="1"/>
              <a:t>DataStore</a:t>
            </a:r>
            <a:r>
              <a:rPr lang="en-US" dirty="0"/>
              <a:t> is a generic class. T is called type parameter, which can be used as a type of fields, properties, method parameters, return types, and delegates in the </a:t>
            </a:r>
            <a:r>
              <a:rPr lang="en-US" dirty="0" err="1"/>
              <a:t>DataStore</a:t>
            </a:r>
            <a:r>
              <a:rPr lang="en-US" dirty="0"/>
              <a:t> class. For example, Data is generic property because we have used a type parameter T as its type instead of the specific data type.</a:t>
            </a:r>
            <a:endParaRPr lang="bg-BG" dirty="0"/>
          </a:p>
        </p:txBody>
      </p:sp>
      <p:pic>
        <p:nvPicPr>
          <p:cNvPr id="5" name="Picture 4">
            <a:extLst>
              <a:ext uri="{FF2B5EF4-FFF2-40B4-BE49-F238E27FC236}">
                <a16:creationId xmlns:a16="http://schemas.microsoft.com/office/drawing/2014/main" id="{DA740199-7E3B-49C8-B2D1-90770C5DA670}"/>
              </a:ext>
            </a:extLst>
          </p:cNvPr>
          <p:cNvPicPr>
            <a:picLocks noChangeAspect="1"/>
          </p:cNvPicPr>
          <p:nvPr/>
        </p:nvPicPr>
        <p:blipFill>
          <a:blip r:embed="rId2"/>
          <a:stretch>
            <a:fillRect/>
          </a:stretch>
        </p:blipFill>
        <p:spPr>
          <a:xfrm>
            <a:off x="1860110" y="2267254"/>
            <a:ext cx="2215779" cy="1032074"/>
          </a:xfrm>
          <a:prstGeom prst="rect">
            <a:avLst/>
          </a:prstGeom>
        </p:spPr>
      </p:pic>
    </p:spTree>
    <p:extLst>
      <p:ext uri="{BB962C8B-B14F-4D97-AF65-F5344CB8AC3E}">
        <p14:creationId xmlns:p14="http://schemas.microsoft.com/office/powerpoint/2010/main" val="2440068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Class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p:txBody>
          <a:bodyPr/>
          <a:lstStyle/>
          <a:p>
            <a:r>
              <a:rPr lang="en-US" dirty="0"/>
              <a:t>You can also define multiple type parameters separated by a comma.</a:t>
            </a:r>
            <a:endParaRPr lang="bg-BG" dirty="0"/>
          </a:p>
        </p:txBody>
      </p:sp>
      <p:pic>
        <p:nvPicPr>
          <p:cNvPr id="7" name="Picture 6">
            <a:extLst>
              <a:ext uri="{FF2B5EF4-FFF2-40B4-BE49-F238E27FC236}">
                <a16:creationId xmlns:a16="http://schemas.microsoft.com/office/drawing/2014/main" id="{1D936DFE-4BDA-4ED5-8781-77997C0A3342}"/>
              </a:ext>
            </a:extLst>
          </p:cNvPr>
          <p:cNvPicPr>
            <a:picLocks noChangeAspect="1"/>
          </p:cNvPicPr>
          <p:nvPr/>
        </p:nvPicPr>
        <p:blipFill>
          <a:blip r:embed="rId2"/>
          <a:stretch>
            <a:fillRect/>
          </a:stretch>
        </p:blipFill>
        <p:spPr>
          <a:xfrm>
            <a:off x="1889396" y="2124700"/>
            <a:ext cx="4389808" cy="1562367"/>
          </a:xfrm>
          <a:prstGeom prst="rect">
            <a:avLst/>
          </a:prstGeom>
        </p:spPr>
      </p:pic>
    </p:spTree>
    <p:extLst>
      <p:ext uri="{BB962C8B-B14F-4D97-AF65-F5344CB8AC3E}">
        <p14:creationId xmlns:p14="http://schemas.microsoft.com/office/powerpoint/2010/main" val="2915814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Class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p:txBody>
          <a:bodyPr/>
          <a:lstStyle/>
          <a:p>
            <a:r>
              <a:rPr lang="en-US" dirty="0"/>
              <a:t>You can create an instance of generic classes by specifying an actual type in angle brackets.</a:t>
            </a:r>
            <a:endParaRPr lang="bg-BG" dirty="0"/>
          </a:p>
        </p:txBody>
      </p:sp>
      <p:pic>
        <p:nvPicPr>
          <p:cNvPr id="7170" name="Picture 2" descr="C# Generics">
            <a:extLst>
              <a:ext uri="{FF2B5EF4-FFF2-40B4-BE49-F238E27FC236}">
                <a16:creationId xmlns:a16="http://schemas.microsoft.com/office/drawing/2014/main" id="{4C39EDA7-5DC2-4FD8-B462-C116A2106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500" y="2141480"/>
            <a:ext cx="3877615" cy="13425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896BD65-9F80-4CB9-BA38-ABF9F564C7C0}"/>
              </a:ext>
            </a:extLst>
          </p:cNvPr>
          <p:cNvPicPr>
            <a:picLocks noChangeAspect="1"/>
          </p:cNvPicPr>
          <p:nvPr/>
        </p:nvPicPr>
        <p:blipFill>
          <a:blip r:embed="rId3"/>
          <a:stretch>
            <a:fillRect/>
          </a:stretch>
        </p:blipFill>
        <p:spPr>
          <a:xfrm>
            <a:off x="4572000" y="3698421"/>
            <a:ext cx="3958347" cy="851796"/>
          </a:xfrm>
          <a:prstGeom prst="rect">
            <a:avLst/>
          </a:prstGeom>
        </p:spPr>
      </p:pic>
    </p:spTree>
    <p:extLst>
      <p:ext uri="{BB962C8B-B14F-4D97-AF65-F5344CB8AC3E}">
        <p14:creationId xmlns:p14="http://schemas.microsoft.com/office/powerpoint/2010/main" val="296297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Class Characteristics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p:txBody>
          <a:bodyPr/>
          <a:lstStyle/>
          <a:p>
            <a:r>
              <a:rPr lang="en-US" sz="1600" dirty="0"/>
              <a:t>A generic class increases the reusability. The more type parameters mean more reusable it becomes. However, too much generalization makes code difficult to understand and maintain.</a:t>
            </a:r>
          </a:p>
          <a:p>
            <a:endParaRPr lang="en-US" sz="1600" dirty="0"/>
          </a:p>
          <a:p>
            <a:r>
              <a:rPr lang="en-US" sz="1600" dirty="0"/>
              <a:t>A generic class can be a base class to other generic or non-generic classes or abstract classes.</a:t>
            </a:r>
          </a:p>
          <a:p>
            <a:endParaRPr lang="en-US" sz="1600" dirty="0"/>
          </a:p>
          <a:p>
            <a:r>
              <a:rPr lang="en-US" sz="1600" dirty="0"/>
              <a:t>A generic class can be derived from other generic or non-generic interfaces, classes, or abstract classes.</a:t>
            </a:r>
            <a:endParaRPr lang="bg-BG" sz="1600" dirty="0"/>
          </a:p>
        </p:txBody>
      </p:sp>
    </p:spTree>
    <p:extLst>
      <p:ext uri="{BB962C8B-B14F-4D97-AF65-F5344CB8AC3E}">
        <p14:creationId xmlns:p14="http://schemas.microsoft.com/office/powerpoint/2010/main" val="377583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Methods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a:xfrm>
            <a:off x="1297499" y="1028424"/>
            <a:ext cx="7651947" cy="3450326"/>
          </a:xfrm>
        </p:spPr>
        <p:txBody>
          <a:bodyPr/>
          <a:lstStyle/>
          <a:p>
            <a:r>
              <a:rPr lang="en-US" sz="1600" dirty="0"/>
              <a:t>A method declared with the type parameters for its return type or parameters is called a generic method.</a:t>
            </a:r>
            <a:endParaRPr lang="bg-BG" sz="1600" dirty="0"/>
          </a:p>
        </p:txBody>
      </p:sp>
      <p:pic>
        <p:nvPicPr>
          <p:cNvPr id="5" name="Picture 4">
            <a:extLst>
              <a:ext uri="{FF2B5EF4-FFF2-40B4-BE49-F238E27FC236}">
                <a16:creationId xmlns:a16="http://schemas.microsoft.com/office/drawing/2014/main" id="{FD7D18E1-FF72-4FF7-BB36-4C7C827E2DA4}"/>
              </a:ext>
            </a:extLst>
          </p:cNvPr>
          <p:cNvPicPr>
            <a:picLocks noChangeAspect="1"/>
          </p:cNvPicPr>
          <p:nvPr/>
        </p:nvPicPr>
        <p:blipFill>
          <a:blip r:embed="rId2"/>
          <a:stretch>
            <a:fillRect/>
          </a:stretch>
        </p:blipFill>
        <p:spPr>
          <a:xfrm>
            <a:off x="1851976" y="1809107"/>
            <a:ext cx="4232674" cy="2940643"/>
          </a:xfrm>
          <a:prstGeom prst="rect">
            <a:avLst/>
          </a:prstGeom>
        </p:spPr>
      </p:pic>
    </p:spTree>
    <p:extLst>
      <p:ext uri="{BB962C8B-B14F-4D97-AF65-F5344CB8AC3E}">
        <p14:creationId xmlns:p14="http://schemas.microsoft.com/office/powerpoint/2010/main" val="1537235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Methods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a:xfrm>
            <a:off x="1297499" y="1028424"/>
            <a:ext cx="7651947" cy="3450326"/>
          </a:xfrm>
        </p:spPr>
        <p:txBody>
          <a:bodyPr/>
          <a:lstStyle/>
          <a:p>
            <a:r>
              <a:rPr lang="en-US" sz="1600" dirty="0"/>
              <a:t>A non-generic class can include generic methods by specifying a type parameter in angle brackets with the method name, as shown below.</a:t>
            </a:r>
            <a:endParaRPr lang="bg-BG" sz="1600" dirty="0"/>
          </a:p>
        </p:txBody>
      </p:sp>
      <p:pic>
        <p:nvPicPr>
          <p:cNvPr id="6" name="Picture 5">
            <a:extLst>
              <a:ext uri="{FF2B5EF4-FFF2-40B4-BE49-F238E27FC236}">
                <a16:creationId xmlns:a16="http://schemas.microsoft.com/office/drawing/2014/main" id="{E2ABC9DC-D4B7-4E31-BCEE-EB347F60A22C}"/>
              </a:ext>
            </a:extLst>
          </p:cNvPr>
          <p:cNvPicPr>
            <a:picLocks noChangeAspect="1"/>
          </p:cNvPicPr>
          <p:nvPr/>
        </p:nvPicPr>
        <p:blipFill>
          <a:blip r:embed="rId2"/>
          <a:stretch>
            <a:fillRect/>
          </a:stretch>
        </p:blipFill>
        <p:spPr>
          <a:xfrm>
            <a:off x="1862037" y="1784214"/>
            <a:ext cx="4387985" cy="2889119"/>
          </a:xfrm>
          <a:prstGeom prst="rect">
            <a:avLst/>
          </a:prstGeom>
        </p:spPr>
      </p:pic>
    </p:spTree>
    <p:extLst>
      <p:ext uri="{BB962C8B-B14F-4D97-AF65-F5344CB8AC3E}">
        <p14:creationId xmlns:p14="http://schemas.microsoft.com/office/powerpoint/2010/main" val="2775265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a:xfrm>
            <a:off x="1297499" y="1240277"/>
            <a:ext cx="7651947" cy="3589505"/>
          </a:xfrm>
        </p:spPr>
        <p:txBody>
          <a:bodyPr/>
          <a:lstStyle/>
          <a:p>
            <a:pPr marL="146050" indent="0">
              <a:buNone/>
            </a:pPr>
            <a:r>
              <a:rPr lang="en-US" sz="2000" dirty="0"/>
              <a:t>Advantages of Generics</a:t>
            </a:r>
          </a:p>
          <a:p>
            <a:endParaRPr lang="en-US" sz="1600" dirty="0"/>
          </a:p>
          <a:p>
            <a:r>
              <a:rPr lang="en-US" sz="1600" dirty="0"/>
              <a:t>Generics increase the reusability of the code. You don't need to write code to handle different data types.</a:t>
            </a:r>
            <a:endParaRPr lang="bg-BG" sz="1600" dirty="0"/>
          </a:p>
          <a:p>
            <a:endParaRPr lang="en-US" sz="1600" dirty="0"/>
          </a:p>
          <a:p>
            <a:r>
              <a:rPr lang="en-US" sz="1600" dirty="0"/>
              <a:t>Generics are type-safe. You get compile-time errors if you try to use a different data type than the one specified in the definition.</a:t>
            </a:r>
          </a:p>
          <a:p>
            <a:endParaRPr lang="bg-BG" sz="1600" dirty="0"/>
          </a:p>
          <a:p>
            <a:r>
              <a:rPr lang="en-US" sz="1600" dirty="0"/>
              <a:t>Generic has a performance advantage because it removes the possibilities of boxing and unboxing.</a:t>
            </a:r>
            <a:endParaRPr lang="bg-BG" sz="1600" dirty="0"/>
          </a:p>
        </p:txBody>
      </p:sp>
    </p:spTree>
    <p:extLst>
      <p:ext uri="{BB962C8B-B14F-4D97-AF65-F5344CB8AC3E}">
        <p14:creationId xmlns:p14="http://schemas.microsoft.com/office/powerpoint/2010/main" val="283703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dirty="0">
                <a:sym typeface="Lato"/>
              </a:rPr>
              <a:t>Data types in C#</a:t>
            </a:r>
            <a:endParaRPr lang="en-US" dirty="0"/>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US" sz="1900" dirty="0"/>
              <a:t>In C# programming language, Data Types are used to define a type of data the variable can hold such as integer, float, string, etc. in our application.</a:t>
            </a:r>
          </a:p>
          <a:p>
            <a:pPr marL="457200" lvl="0" indent="-349250" algn="l" rtl="0">
              <a:spcBef>
                <a:spcPts val="0"/>
              </a:spcBef>
              <a:spcAft>
                <a:spcPts val="0"/>
              </a:spcAft>
              <a:buSzPts val="1900"/>
              <a:buChar char="●"/>
            </a:pPr>
            <a:endParaRPr lang="en-US" sz="1900" dirty="0"/>
          </a:p>
          <a:p>
            <a:pPr marL="457200" lvl="0" indent="-349250" algn="l" rtl="0">
              <a:spcBef>
                <a:spcPts val="0"/>
              </a:spcBef>
              <a:spcAft>
                <a:spcPts val="0"/>
              </a:spcAft>
              <a:buSzPts val="1900"/>
              <a:buChar char="●"/>
            </a:pPr>
            <a:r>
              <a:rPr lang="en-US" sz="1900" dirty="0"/>
              <a:t> C# is a Strongly Typed programming language so before we perform any operation on variables, it’s mandatory to define a variable with the required data type to indicate what type of data that variable can hold in our application.</a:t>
            </a:r>
            <a:endParaRPr lang="bg-BG" sz="1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Struct</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p:txBody>
          <a:bodyPr/>
          <a:lstStyle/>
          <a:p>
            <a:r>
              <a:rPr lang="en-US" dirty="0"/>
              <a:t>In C#, struct is the </a:t>
            </a:r>
            <a:r>
              <a:rPr lang="en-US" i="1" u="sng" dirty="0"/>
              <a:t>value type </a:t>
            </a:r>
            <a:r>
              <a:rPr lang="en-US" dirty="0"/>
              <a:t>data type that represents data structures. It can contain a parameterized constructor, static constructor, constants, fields, methods, properties, indexers, operators, events, and nested types.</a:t>
            </a:r>
          </a:p>
          <a:p>
            <a:endParaRPr lang="en-US" dirty="0"/>
          </a:p>
          <a:p>
            <a:r>
              <a:rPr lang="en-US" dirty="0"/>
              <a:t>Struct can be used to hold small data values that do not require inheritance, e.g. coordinate points, key-value pairs, and complex data structure.</a:t>
            </a:r>
            <a:endParaRPr lang="bg-BG" dirty="0"/>
          </a:p>
        </p:txBody>
      </p:sp>
      <p:pic>
        <p:nvPicPr>
          <p:cNvPr id="6" name="Picture 5">
            <a:extLst>
              <a:ext uri="{FF2B5EF4-FFF2-40B4-BE49-F238E27FC236}">
                <a16:creationId xmlns:a16="http://schemas.microsoft.com/office/drawing/2014/main" id="{1EB19C89-1A61-4E18-8EA2-3502D6FEB923}"/>
              </a:ext>
            </a:extLst>
          </p:cNvPr>
          <p:cNvPicPr>
            <a:picLocks noChangeAspect="1"/>
          </p:cNvPicPr>
          <p:nvPr/>
        </p:nvPicPr>
        <p:blipFill>
          <a:blip r:embed="rId2"/>
          <a:stretch>
            <a:fillRect/>
          </a:stretch>
        </p:blipFill>
        <p:spPr>
          <a:xfrm>
            <a:off x="1860313" y="3154194"/>
            <a:ext cx="2786349" cy="1690181"/>
          </a:xfrm>
          <a:prstGeom prst="rect">
            <a:avLst/>
          </a:prstGeom>
        </p:spPr>
      </p:pic>
    </p:spTree>
    <p:extLst>
      <p:ext uri="{BB962C8B-B14F-4D97-AF65-F5344CB8AC3E}">
        <p14:creationId xmlns:p14="http://schemas.microsoft.com/office/powerpoint/2010/main" val="217366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Struct</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307850"/>
            <a:ext cx="7608172" cy="3170900"/>
          </a:xfrm>
        </p:spPr>
        <p:txBody>
          <a:bodyPr/>
          <a:lstStyle/>
          <a:p>
            <a:r>
              <a:rPr lang="en-US" sz="1600" dirty="0"/>
              <a:t>Struct is a value type, so it is faster than a class object. Use struct whenever you want to just store the data. Generally, structs are good for game programming. However, it is easier to transfer a class object than a struct. So do not use struct when you are passing data across the wire or to other classes.</a:t>
            </a:r>
          </a:p>
          <a:p>
            <a:r>
              <a:rPr lang="en-US" sz="1600" dirty="0"/>
              <a:t>struct can include constructors, constants, fields, methods, properties, indexers, operators, events &amp; nested types.</a:t>
            </a:r>
          </a:p>
          <a:p>
            <a:r>
              <a:rPr lang="en-US" sz="1600" dirty="0"/>
              <a:t>struct cannot include a </a:t>
            </a:r>
            <a:r>
              <a:rPr lang="en-US" sz="1600" dirty="0" err="1"/>
              <a:t>parameterless</a:t>
            </a:r>
            <a:r>
              <a:rPr lang="en-US" sz="1600" dirty="0"/>
              <a:t> constructor or a destructor.</a:t>
            </a:r>
          </a:p>
          <a:p>
            <a:r>
              <a:rPr lang="en-US" sz="1600" dirty="0"/>
              <a:t>struct can implement interfaces, same as class.</a:t>
            </a:r>
          </a:p>
          <a:p>
            <a:r>
              <a:rPr lang="en-US" sz="1600" dirty="0"/>
              <a:t>struct cannot inherit another structure or class, and it cannot be the base of a class.</a:t>
            </a:r>
          </a:p>
          <a:p>
            <a:r>
              <a:rPr lang="en-US" sz="1600" dirty="0"/>
              <a:t>struct members cannot be specified as abstract, sealed, virtual, or protected.</a:t>
            </a:r>
            <a:endParaRPr lang="bg-BG" sz="1600" dirty="0"/>
          </a:p>
        </p:txBody>
      </p:sp>
    </p:spTree>
    <p:extLst>
      <p:ext uri="{BB962C8B-B14F-4D97-AF65-F5344CB8AC3E}">
        <p14:creationId xmlns:p14="http://schemas.microsoft.com/office/powerpoint/2010/main" val="2296535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49F8-C971-4661-917A-6622E158B8A5}"/>
              </a:ext>
            </a:extLst>
          </p:cNvPr>
          <p:cNvSpPr>
            <a:spLocks noGrp="1"/>
          </p:cNvSpPr>
          <p:nvPr>
            <p:ph type="title"/>
          </p:nvPr>
        </p:nvSpPr>
        <p:spPr/>
        <p:txBody>
          <a:bodyPr/>
          <a:lstStyle/>
          <a:p>
            <a:r>
              <a:rPr lang="en-US" dirty="0"/>
              <a:t>Enum</a:t>
            </a:r>
            <a:endParaRPr lang="bg-BG" dirty="0"/>
          </a:p>
        </p:txBody>
      </p:sp>
      <p:sp>
        <p:nvSpPr>
          <p:cNvPr id="3" name="Text Placeholder 2">
            <a:extLst>
              <a:ext uri="{FF2B5EF4-FFF2-40B4-BE49-F238E27FC236}">
                <a16:creationId xmlns:a16="http://schemas.microsoft.com/office/drawing/2014/main" id="{8A17AE47-B185-4369-91B9-2C483989CFCB}"/>
              </a:ext>
            </a:extLst>
          </p:cNvPr>
          <p:cNvSpPr>
            <a:spLocks noGrp="1"/>
          </p:cNvSpPr>
          <p:nvPr>
            <p:ph type="body" idx="1"/>
          </p:nvPr>
        </p:nvSpPr>
        <p:spPr>
          <a:xfrm>
            <a:off x="1297499" y="1177048"/>
            <a:ext cx="7544943" cy="1259731"/>
          </a:xfrm>
        </p:spPr>
        <p:txBody>
          <a:bodyPr/>
          <a:lstStyle/>
          <a:p>
            <a:r>
              <a:rPr lang="en-US" dirty="0"/>
              <a:t>In C#, an </a:t>
            </a:r>
            <a:r>
              <a:rPr lang="en-US" dirty="0" err="1"/>
              <a:t>enum</a:t>
            </a:r>
            <a:r>
              <a:rPr lang="en-US" dirty="0"/>
              <a:t> (or enumeration type) is used to assign constant names to a group of numeric integer values. It makes constant values more readable, for example, </a:t>
            </a:r>
            <a:r>
              <a:rPr lang="en-US" dirty="0" err="1"/>
              <a:t>WeekDays.Monday</a:t>
            </a:r>
            <a:r>
              <a:rPr lang="en-US" dirty="0"/>
              <a:t> is more readable then number 0 when referring to the day in a week.</a:t>
            </a:r>
          </a:p>
          <a:p>
            <a:r>
              <a:rPr lang="en-US" dirty="0"/>
              <a:t>An </a:t>
            </a:r>
            <a:r>
              <a:rPr lang="en-US" dirty="0" err="1"/>
              <a:t>enum</a:t>
            </a:r>
            <a:r>
              <a:rPr lang="en-US" dirty="0"/>
              <a:t> is defined using the </a:t>
            </a:r>
            <a:r>
              <a:rPr lang="en-US" dirty="0" err="1"/>
              <a:t>enum</a:t>
            </a:r>
            <a:r>
              <a:rPr lang="en-US" dirty="0"/>
              <a:t> keyword, directly inside a namespace, class, or structure. All the constant names can be declared inside the curly brackets and separated by a comma. </a:t>
            </a:r>
            <a:endParaRPr lang="bg-BG" dirty="0"/>
          </a:p>
        </p:txBody>
      </p:sp>
      <p:pic>
        <p:nvPicPr>
          <p:cNvPr id="5" name="Picture 4">
            <a:extLst>
              <a:ext uri="{FF2B5EF4-FFF2-40B4-BE49-F238E27FC236}">
                <a16:creationId xmlns:a16="http://schemas.microsoft.com/office/drawing/2014/main" id="{C1A2FE84-72E3-4908-A845-FF0D8E7C56A3}"/>
              </a:ext>
            </a:extLst>
          </p:cNvPr>
          <p:cNvPicPr>
            <a:picLocks noChangeAspect="1"/>
          </p:cNvPicPr>
          <p:nvPr/>
        </p:nvPicPr>
        <p:blipFill>
          <a:blip r:embed="rId2"/>
          <a:stretch>
            <a:fillRect/>
          </a:stretch>
        </p:blipFill>
        <p:spPr>
          <a:xfrm>
            <a:off x="1297499" y="2504873"/>
            <a:ext cx="1825080" cy="2223790"/>
          </a:xfrm>
          <a:prstGeom prst="rect">
            <a:avLst/>
          </a:prstGeom>
        </p:spPr>
      </p:pic>
      <p:pic>
        <p:nvPicPr>
          <p:cNvPr id="7" name="Picture 6">
            <a:extLst>
              <a:ext uri="{FF2B5EF4-FFF2-40B4-BE49-F238E27FC236}">
                <a16:creationId xmlns:a16="http://schemas.microsoft.com/office/drawing/2014/main" id="{02691AAE-F340-4E45-BB45-04B5D444B70A}"/>
              </a:ext>
            </a:extLst>
          </p:cNvPr>
          <p:cNvPicPr>
            <a:picLocks noChangeAspect="1"/>
          </p:cNvPicPr>
          <p:nvPr/>
        </p:nvPicPr>
        <p:blipFill>
          <a:blip r:embed="rId3"/>
          <a:stretch>
            <a:fillRect/>
          </a:stretch>
        </p:blipFill>
        <p:spPr>
          <a:xfrm>
            <a:off x="3991227" y="2504873"/>
            <a:ext cx="2184063" cy="2218368"/>
          </a:xfrm>
          <a:prstGeom prst="rect">
            <a:avLst/>
          </a:prstGeom>
        </p:spPr>
      </p:pic>
      <p:pic>
        <p:nvPicPr>
          <p:cNvPr id="9" name="Picture 8">
            <a:extLst>
              <a:ext uri="{FF2B5EF4-FFF2-40B4-BE49-F238E27FC236}">
                <a16:creationId xmlns:a16="http://schemas.microsoft.com/office/drawing/2014/main" id="{88787824-9FAD-41C8-90B2-5D6209984F07}"/>
              </a:ext>
            </a:extLst>
          </p:cNvPr>
          <p:cNvPicPr>
            <a:picLocks noChangeAspect="1"/>
          </p:cNvPicPr>
          <p:nvPr/>
        </p:nvPicPr>
        <p:blipFill>
          <a:blip r:embed="rId4"/>
          <a:stretch>
            <a:fillRect/>
          </a:stretch>
        </p:blipFill>
        <p:spPr>
          <a:xfrm>
            <a:off x="7043939" y="2535267"/>
            <a:ext cx="1798503" cy="2214483"/>
          </a:xfrm>
          <a:prstGeom prst="rect">
            <a:avLst/>
          </a:prstGeom>
        </p:spPr>
      </p:pic>
    </p:spTree>
    <p:extLst>
      <p:ext uri="{BB962C8B-B14F-4D97-AF65-F5344CB8AC3E}">
        <p14:creationId xmlns:p14="http://schemas.microsoft.com/office/powerpoint/2010/main" val="2666683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49F8-C971-4661-917A-6622E158B8A5}"/>
              </a:ext>
            </a:extLst>
          </p:cNvPr>
          <p:cNvSpPr>
            <a:spLocks noGrp="1"/>
          </p:cNvSpPr>
          <p:nvPr>
            <p:ph type="title"/>
          </p:nvPr>
        </p:nvSpPr>
        <p:spPr/>
        <p:txBody>
          <a:bodyPr/>
          <a:lstStyle/>
          <a:p>
            <a:r>
              <a:rPr lang="en-US" dirty="0"/>
              <a:t>Enum</a:t>
            </a:r>
            <a:endParaRPr lang="bg-BG" dirty="0"/>
          </a:p>
        </p:txBody>
      </p:sp>
      <p:sp>
        <p:nvSpPr>
          <p:cNvPr id="3" name="Text Placeholder 2">
            <a:extLst>
              <a:ext uri="{FF2B5EF4-FFF2-40B4-BE49-F238E27FC236}">
                <a16:creationId xmlns:a16="http://schemas.microsoft.com/office/drawing/2014/main" id="{8A17AE47-B185-4369-91B9-2C483989CFCB}"/>
              </a:ext>
            </a:extLst>
          </p:cNvPr>
          <p:cNvSpPr>
            <a:spLocks noGrp="1"/>
          </p:cNvSpPr>
          <p:nvPr>
            <p:ph type="body" idx="1"/>
          </p:nvPr>
        </p:nvSpPr>
        <p:spPr>
          <a:xfrm>
            <a:off x="1297499" y="1177049"/>
            <a:ext cx="7544943" cy="646888"/>
          </a:xfrm>
        </p:spPr>
        <p:txBody>
          <a:bodyPr/>
          <a:lstStyle/>
          <a:p>
            <a:r>
              <a:rPr lang="en-US" dirty="0"/>
              <a:t>An </a:t>
            </a:r>
            <a:r>
              <a:rPr lang="en-US" dirty="0" err="1"/>
              <a:t>enum</a:t>
            </a:r>
            <a:r>
              <a:rPr lang="en-US" dirty="0"/>
              <a:t> can be accessed using the dot syntax: </a:t>
            </a:r>
            <a:r>
              <a:rPr lang="en-US" dirty="0" err="1"/>
              <a:t>enum.member</a:t>
            </a:r>
            <a:endParaRPr lang="en-US" dirty="0"/>
          </a:p>
          <a:p>
            <a:r>
              <a:rPr lang="en-US" dirty="0"/>
              <a:t>Explicit casting is required to convert from an </a:t>
            </a:r>
            <a:r>
              <a:rPr lang="en-US" dirty="0" err="1"/>
              <a:t>enum</a:t>
            </a:r>
            <a:r>
              <a:rPr lang="en-US" dirty="0"/>
              <a:t> type to its underlying integral type.</a:t>
            </a:r>
            <a:endParaRPr lang="bg-BG" dirty="0"/>
          </a:p>
        </p:txBody>
      </p:sp>
      <p:pic>
        <p:nvPicPr>
          <p:cNvPr id="6" name="Picture 5">
            <a:extLst>
              <a:ext uri="{FF2B5EF4-FFF2-40B4-BE49-F238E27FC236}">
                <a16:creationId xmlns:a16="http://schemas.microsoft.com/office/drawing/2014/main" id="{C5713A6B-22BD-4224-B6DF-7BEA629CB350}"/>
              </a:ext>
            </a:extLst>
          </p:cNvPr>
          <p:cNvPicPr>
            <a:picLocks noChangeAspect="1"/>
          </p:cNvPicPr>
          <p:nvPr/>
        </p:nvPicPr>
        <p:blipFill>
          <a:blip r:embed="rId2"/>
          <a:stretch>
            <a:fillRect/>
          </a:stretch>
        </p:blipFill>
        <p:spPr>
          <a:xfrm>
            <a:off x="1863252" y="1777768"/>
            <a:ext cx="4381906" cy="3153278"/>
          </a:xfrm>
          <a:prstGeom prst="rect">
            <a:avLst/>
          </a:prstGeom>
        </p:spPr>
      </p:pic>
    </p:spTree>
    <p:extLst>
      <p:ext uri="{BB962C8B-B14F-4D97-AF65-F5344CB8AC3E}">
        <p14:creationId xmlns:p14="http://schemas.microsoft.com/office/powerpoint/2010/main" val="1509061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StringBuilder</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425407"/>
            <a:ext cx="4115943" cy="3053343"/>
          </a:xfrm>
        </p:spPr>
        <p:txBody>
          <a:bodyPr/>
          <a:lstStyle/>
          <a:p>
            <a:r>
              <a:rPr lang="en-US" dirty="0"/>
              <a:t>In C#, the string type is immutable. It means a string cannot be changed once created. For example, a new string, "Hello World!" will occupy a memory space on the heap. Now, by changing the initial string "Hello World!" to "Hello World! From Tutorials Teacher" will create a new string object on the memory heap instead of modifying an original string at the same memory address. This behavior would hinder the performance if the original string changed multiple times by replacing, appending, removing, or inserting new strings in the original string.</a:t>
            </a:r>
            <a:endParaRPr lang="bg-BG" dirty="0"/>
          </a:p>
        </p:txBody>
      </p:sp>
      <p:pic>
        <p:nvPicPr>
          <p:cNvPr id="14338" name="Picture 2" descr="Memory allocation for String">
            <a:extLst>
              <a:ext uri="{FF2B5EF4-FFF2-40B4-BE49-F238E27FC236}">
                <a16:creationId xmlns:a16="http://schemas.microsoft.com/office/drawing/2014/main" id="{9722CA3D-7F01-4CD9-9EFE-6D6CD3E69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979" y="1509040"/>
            <a:ext cx="335280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775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StringBuilder</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425407"/>
            <a:ext cx="4115943" cy="3053343"/>
          </a:xfrm>
        </p:spPr>
        <p:txBody>
          <a:bodyPr/>
          <a:lstStyle/>
          <a:p>
            <a:r>
              <a:rPr lang="en-US" dirty="0"/>
              <a:t>To solve this problem, C# introduced the StringBuilder in the </a:t>
            </a:r>
            <a:r>
              <a:rPr lang="en-US" dirty="0" err="1"/>
              <a:t>System.Text</a:t>
            </a:r>
            <a:r>
              <a:rPr lang="en-US" dirty="0"/>
              <a:t> namespace. The StringBuilder doesn't create a new object in the memory but dynamically expands memory to accommodate the modified string.</a:t>
            </a:r>
            <a:endParaRPr lang="bg-BG" dirty="0"/>
          </a:p>
        </p:txBody>
      </p:sp>
      <p:pic>
        <p:nvPicPr>
          <p:cNvPr id="15362" name="Picture 2" descr="Memory allocation for StringBuilder">
            <a:extLst>
              <a:ext uri="{FF2B5EF4-FFF2-40B4-BE49-F238E27FC236}">
                <a16:creationId xmlns:a16="http://schemas.microsoft.com/office/drawing/2014/main" id="{3C78E121-2F9D-4997-80D3-6F1D08D67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833" y="1425407"/>
            <a:ext cx="35147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687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Creating a StringBuilder Object</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425407"/>
            <a:ext cx="6781321" cy="3053343"/>
          </a:xfrm>
        </p:spPr>
        <p:txBody>
          <a:bodyPr/>
          <a:lstStyle/>
          <a:p>
            <a:endParaRPr lang="bg-BG" dirty="0"/>
          </a:p>
        </p:txBody>
      </p:sp>
      <p:pic>
        <p:nvPicPr>
          <p:cNvPr id="5" name="Picture 4">
            <a:extLst>
              <a:ext uri="{FF2B5EF4-FFF2-40B4-BE49-F238E27FC236}">
                <a16:creationId xmlns:a16="http://schemas.microsoft.com/office/drawing/2014/main" id="{1D7DA9B7-1967-47EE-B6D4-301AC4D473C4}"/>
              </a:ext>
            </a:extLst>
          </p:cNvPr>
          <p:cNvPicPr>
            <a:picLocks noChangeAspect="1"/>
          </p:cNvPicPr>
          <p:nvPr/>
        </p:nvPicPr>
        <p:blipFill>
          <a:blip r:embed="rId2"/>
          <a:stretch>
            <a:fillRect/>
          </a:stretch>
        </p:blipFill>
        <p:spPr>
          <a:xfrm>
            <a:off x="1297500" y="1425408"/>
            <a:ext cx="4660691" cy="1398774"/>
          </a:xfrm>
          <a:prstGeom prst="rect">
            <a:avLst/>
          </a:prstGeom>
        </p:spPr>
      </p:pic>
      <p:pic>
        <p:nvPicPr>
          <p:cNvPr id="7" name="Picture 6">
            <a:extLst>
              <a:ext uri="{FF2B5EF4-FFF2-40B4-BE49-F238E27FC236}">
                <a16:creationId xmlns:a16="http://schemas.microsoft.com/office/drawing/2014/main" id="{5706BDB3-1FE5-488C-99D7-6A9CC12A2930}"/>
              </a:ext>
            </a:extLst>
          </p:cNvPr>
          <p:cNvPicPr>
            <a:picLocks noChangeAspect="1"/>
          </p:cNvPicPr>
          <p:nvPr/>
        </p:nvPicPr>
        <p:blipFill>
          <a:blip r:embed="rId3"/>
          <a:stretch>
            <a:fillRect/>
          </a:stretch>
        </p:blipFill>
        <p:spPr>
          <a:xfrm>
            <a:off x="2600852" y="3283085"/>
            <a:ext cx="5477969" cy="1195665"/>
          </a:xfrm>
          <a:prstGeom prst="rect">
            <a:avLst/>
          </a:prstGeom>
        </p:spPr>
      </p:pic>
    </p:spTree>
    <p:extLst>
      <p:ext uri="{BB962C8B-B14F-4D97-AF65-F5344CB8AC3E}">
        <p14:creationId xmlns:p14="http://schemas.microsoft.com/office/powerpoint/2010/main" val="3794145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Using a StringBuilder Object</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425407"/>
            <a:ext cx="6781321" cy="3053343"/>
          </a:xfrm>
        </p:spPr>
        <p:txBody>
          <a:bodyPr/>
          <a:lstStyle/>
          <a:p>
            <a:endParaRPr lang="bg-BG" dirty="0"/>
          </a:p>
        </p:txBody>
      </p:sp>
      <p:pic>
        <p:nvPicPr>
          <p:cNvPr id="6" name="Picture 5">
            <a:extLst>
              <a:ext uri="{FF2B5EF4-FFF2-40B4-BE49-F238E27FC236}">
                <a16:creationId xmlns:a16="http://schemas.microsoft.com/office/drawing/2014/main" id="{095B444D-6DA5-4253-A50A-CF8D9254C4C5}"/>
              </a:ext>
            </a:extLst>
          </p:cNvPr>
          <p:cNvPicPr>
            <a:picLocks noChangeAspect="1"/>
          </p:cNvPicPr>
          <p:nvPr/>
        </p:nvPicPr>
        <p:blipFill>
          <a:blip r:embed="rId2"/>
          <a:stretch>
            <a:fillRect/>
          </a:stretch>
        </p:blipFill>
        <p:spPr>
          <a:xfrm>
            <a:off x="1297500" y="1425407"/>
            <a:ext cx="3781980" cy="1698389"/>
          </a:xfrm>
          <a:prstGeom prst="rect">
            <a:avLst/>
          </a:prstGeom>
        </p:spPr>
      </p:pic>
      <p:pic>
        <p:nvPicPr>
          <p:cNvPr id="9" name="Picture 8">
            <a:extLst>
              <a:ext uri="{FF2B5EF4-FFF2-40B4-BE49-F238E27FC236}">
                <a16:creationId xmlns:a16="http://schemas.microsoft.com/office/drawing/2014/main" id="{5AF040EC-179C-4C1D-96C6-E0EA89267542}"/>
              </a:ext>
            </a:extLst>
          </p:cNvPr>
          <p:cNvPicPr>
            <a:picLocks noChangeAspect="1"/>
          </p:cNvPicPr>
          <p:nvPr/>
        </p:nvPicPr>
        <p:blipFill>
          <a:blip r:embed="rId3"/>
          <a:stretch>
            <a:fillRect/>
          </a:stretch>
        </p:blipFill>
        <p:spPr>
          <a:xfrm>
            <a:off x="3939702" y="3266853"/>
            <a:ext cx="4178030" cy="1211897"/>
          </a:xfrm>
          <a:prstGeom prst="rect">
            <a:avLst/>
          </a:prstGeom>
        </p:spPr>
      </p:pic>
    </p:spTree>
    <p:extLst>
      <p:ext uri="{BB962C8B-B14F-4D97-AF65-F5344CB8AC3E}">
        <p14:creationId xmlns:p14="http://schemas.microsoft.com/office/powerpoint/2010/main" val="2121447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StringBuilder - Points to Remember</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425407"/>
            <a:ext cx="7389300" cy="3053343"/>
          </a:xfrm>
        </p:spPr>
        <p:txBody>
          <a:bodyPr/>
          <a:lstStyle/>
          <a:p>
            <a:r>
              <a:rPr lang="en-US" sz="1800" dirty="0"/>
              <a:t>StringBuilder is mutable.</a:t>
            </a:r>
          </a:p>
          <a:p>
            <a:r>
              <a:rPr lang="en-US" sz="1800" dirty="0"/>
              <a:t>StringBuilder performs faster than string when appending multiple string values.</a:t>
            </a:r>
          </a:p>
          <a:p>
            <a:r>
              <a:rPr lang="en-US" sz="1800" dirty="0"/>
              <a:t>Use StringBuilder when you need to append more than three or four strings.</a:t>
            </a:r>
          </a:p>
          <a:p>
            <a:r>
              <a:rPr lang="en-US" sz="1800" dirty="0"/>
              <a:t>Use the Append() method to add or append strings to the StringBuilder object.</a:t>
            </a:r>
          </a:p>
          <a:p>
            <a:r>
              <a:rPr lang="en-US" sz="1800" dirty="0"/>
              <a:t>Use the </a:t>
            </a:r>
            <a:r>
              <a:rPr lang="en-US" sz="1800" dirty="0" err="1"/>
              <a:t>ToString</a:t>
            </a:r>
            <a:r>
              <a:rPr lang="en-US" sz="1800" dirty="0"/>
              <a:t>() method to retrieve a string from the StringBuilder object.</a:t>
            </a:r>
            <a:endParaRPr lang="bg-BG" sz="1800" dirty="0"/>
          </a:p>
        </p:txBody>
      </p:sp>
    </p:spTree>
    <p:extLst>
      <p:ext uri="{BB962C8B-B14F-4D97-AF65-F5344CB8AC3E}">
        <p14:creationId xmlns:p14="http://schemas.microsoft.com/office/powerpoint/2010/main" val="1380852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Partial Class</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006813"/>
            <a:ext cx="7038900" cy="3471937"/>
          </a:xfrm>
        </p:spPr>
        <p:txBody>
          <a:bodyPr/>
          <a:lstStyle/>
          <a:p>
            <a:r>
              <a:rPr lang="en-US" dirty="0"/>
              <a:t>In C#, you can split the implementation of a class, a struct, a method, or an interface in multiple .cs files using the partial keyword. The compiler will combine all the implementation from multiple .cs files when the program is compiled.</a:t>
            </a:r>
          </a:p>
          <a:p>
            <a:r>
              <a:rPr lang="en-US" dirty="0"/>
              <a:t>Consider the following </a:t>
            </a:r>
            <a:r>
              <a:rPr lang="en-US" dirty="0" err="1"/>
              <a:t>EmployeeProps.cs</a:t>
            </a:r>
            <a:r>
              <a:rPr lang="en-US" dirty="0"/>
              <a:t> and </a:t>
            </a:r>
            <a:r>
              <a:rPr lang="en-US" dirty="0" err="1"/>
              <a:t>EmployeeMethods.cs</a:t>
            </a:r>
            <a:r>
              <a:rPr lang="en-US" dirty="0"/>
              <a:t> files that contain the Employee class.</a:t>
            </a:r>
            <a:endParaRPr lang="bg-BG" dirty="0"/>
          </a:p>
        </p:txBody>
      </p:sp>
      <p:pic>
        <p:nvPicPr>
          <p:cNvPr id="5" name="Picture 4">
            <a:extLst>
              <a:ext uri="{FF2B5EF4-FFF2-40B4-BE49-F238E27FC236}">
                <a16:creationId xmlns:a16="http://schemas.microsoft.com/office/drawing/2014/main" id="{E65DD6EC-6481-434E-8B65-641A39E621FD}"/>
              </a:ext>
            </a:extLst>
          </p:cNvPr>
          <p:cNvPicPr>
            <a:picLocks noChangeAspect="1"/>
          </p:cNvPicPr>
          <p:nvPr/>
        </p:nvPicPr>
        <p:blipFill>
          <a:blip r:embed="rId2"/>
          <a:stretch>
            <a:fillRect/>
          </a:stretch>
        </p:blipFill>
        <p:spPr>
          <a:xfrm>
            <a:off x="1403019" y="3051271"/>
            <a:ext cx="2888000" cy="1805735"/>
          </a:xfrm>
          <a:prstGeom prst="rect">
            <a:avLst/>
          </a:prstGeom>
        </p:spPr>
      </p:pic>
      <p:pic>
        <p:nvPicPr>
          <p:cNvPr id="7" name="Picture 6">
            <a:extLst>
              <a:ext uri="{FF2B5EF4-FFF2-40B4-BE49-F238E27FC236}">
                <a16:creationId xmlns:a16="http://schemas.microsoft.com/office/drawing/2014/main" id="{28D605F0-37DF-4295-9952-AF5D4F5D50E6}"/>
              </a:ext>
            </a:extLst>
          </p:cNvPr>
          <p:cNvPicPr>
            <a:picLocks noChangeAspect="1"/>
          </p:cNvPicPr>
          <p:nvPr/>
        </p:nvPicPr>
        <p:blipFill>
          <a:blip r:embed="rId3"/>
          <a:stretch>
            <a:fillRect/>
          </a:stretch>
        </p:blipFill>
        <p:spPr>
          <a:xfrm>
            <a:off x="4852982" y="2191155"/>
            <a:ext cx="3858137" cy="2665851"/>
          </a:xfrm>
          <a:prstGeom prst="rect">
            <a:avLst/>
          </a:prstGeom>
        </p:spPr>
      </p:pic>
    </p:spTree>
    <p:extLst>
      <p:ext uri="{BB962C8B-B14F-4D97-AF65-F5344CB8AC3E}">
        <p14:creationId xmlns:p14="http://schemas.microsoft.com/office/powerpoint/2010/main" val="40956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dirty="0">
                <a:sym typeface="Lato"/>
              </a:rPr>
              <a:t>Data types in C#</a:t>
            </a:r>
            <a:endParaRPr lang="en-US" dirty="0"/>
          </a:p>
        </p:txBody>
      </p:sp>
      <p:pic>
        <p:nvPicPr>
          <p:cNvPr id="1026" name="Picture 2" descr="Different Data Types in C# with Detailed Information">
            <a:extLst>
              <a:ext uri="{FF2B5EF4-FFF2-40B4-BE49-F238E27FC236}">
                <a16:creationId xmlns:a16="http://schemas.microsoft.com/office/drawing/2014/main" id="{7D7B7BA3-652A-44A7-989A-8F055F43B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500" y="1259732"/>
            <a:ext cx="5828011" cy="3721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807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Rules for Partial Classes</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p:txBody>
          <a:bodyPr/>
          <a:lstStyle/>
          <a:p>
            <a:r>
              <a:rPr lang="en-US" sz="1600" dirty="0"/>
              <a:t>All the partial class definitions must be in the same assembly and namespace.</a:t>
            </a:r>
          </a:p>
          <a:p>
            <a:r>
              <a:rPr lang="en-US" sz="1600" dirty="0"/>
              <a:t>All the parts must have the same accessibility like public or private, etc.</a:t>
            </a:r>
          </a:p>
          <a:p>
            <a:r>
              <a:rPr lang="en-US" sz="1600" dirty="0"/>
              <a:t>If any part is declared abstract, sealed or base type then the whole class is declared of the same type.</a:t>
            </a:r>
          </a:p>
          <a:p>
            <a:r>
              <a:rPr lang="en-US" sz="1600" dirty="0"/>
              <a:t>Different parts can have different base types and so the final class will inherit all the base types.</a:t>
            </a:r>
          </a:p>
          <a:p>
            <a:r>
              <a:rPr lang="en-US" sz="1600" dirty="0"/>
              <a:t>The Partial modifier can only appear immediately before the keywords class, struct, or interface.</a:t>
            </a:r>
          </a:p>
          <a:p>
            <a:r>
              <a:rPr lang="en-US" sz="1600" dirty="0"/>
              <a:t>Nested partial types are allowed.</a:t>
            </a:r>
            <a:endParaRPr lang="bg-BG" sz="1600" dirty="0"/>
          </a:p>
        </p:txBody>
      </p:sp>
    </p:spTree>
    <p:extLst>
      <p:ext uri="{BB962C8B-B14F-4D97-AF65-F5344CB8AC3E}">
        <p14:creationId xmlns:p14="http://schemas.microsoft.com/office/powerpoint/2010/main" val="254744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Partial Methods</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079770"/>
            <a:ext cx="7685994" cy="3398980"/>
          </a:xfrm>
        </p:spPr>
        <p:txBody>
          <a:bodyPr/>
          <a:lstStyle/>
          <a:p>
            <a:pPr marL="146050" indent="0">
              <a:buNone/>
            </a:pPr>
            <a:r>
              <a:rPr lang="en-US" dirty="0"/>
              <a:t>Partial classes or structs can contain a method that split into two separate .cs files of the partial class or struct. One of the two .cs files must contain a signature of the method, and other file can contain an optional implementation of the partial method. Both declaration and implementation of a method must have the partial keyword.</a:t>
            </a:r>
            <a:endParaRPr lang="bg-BG" dirty="0"/>
          </a:p>
        </p:txBody>
      </p:sp>
      <p:pic>
        <p:nvPicPr>
          <p:cNvPr id="5" name="Picture 4">
            <a:extLst>
              <a:ext uri="{FF2B5EF4-FFF2-40B4-BE49-F238E27FC236}">
                <a16:creationId xmlns:a16="http://schemas.microsoft.com/office/drawing/2014/main" id="{A2940515-AB92-4219-9EBB-7926618169B1}"/>
              </a:ext>
            </a:extLst>
          </p:cNvPr>
          <p:cNvPicPr>
            <a:picLocks noChangeAspect="1"/>
          </p:cNvPicPr>
          <p:nvPr/>
        </p:nvPicPr>
        <p:blipFill>
          <a:blip r:embed="rId2"/>
          <a:stretch>
            <a:fillRect/>
          </a:stretch>
        </p:blipFill>
        <p:spPr>
          <a:xfrm>
            <a:off x="1563418" y="2227329"/>
            <a:ext cx="3091268" cy="2424887"/>
          </a:xfrm>
          <a:prstGeom prst="rect">
            <a:avLst/>
          </a:prstGeom>
        </p:spPr>
      </p:pic>
      <p:pic>
        <p:nvPicPr>
          <p:cNvPr id="7" name="Picture 6">
            <a:extLst>
              <a:ext uri="{FF2B5EF4-FFF2-40B4-BE49-F238E27FC236}">
                <a16:creationId xmlns:a16="http://schemas.microsoft.com/office/drawing/2014/main" id="{0D2931BA-5B06-457A-A0A8-ABDD29B38BC9}"/>
              </a:ext>
            </a:extLst>
          </p:cNvPr>
          <p:cNvPicPr>
            <a:picLocks noChangeAspect="1"/>
          </p:cNvPicPr>
          <p:nvPr/>
        </p:nvPicPr>
        <p:blipFill>
          <a:blip r:embed="rId3"/>
          <a:stretch>
            <a:fillRect/>
          </a:stretch>
        </p:blipFill>
        <p:spPr>
          <a:xfrm>
            <a:off x="5218383" y="2571750"/>
            <a:ext cx="2890764" cy="1819660"/>
          </a:xfrm>
          <a:prstGeom prst="rect">
            <a:avLst/>
          </a:prstGeom>
        </p:spPr>
      </p:pic>
    </p:spTree>
    <p:extLst>
      <p:ext uri="{BB962C8B-B14F-4D97-AF65-F5344CB8AC3E}">
        <p14:creationId xmlns:p14="http://schemas.microsoft.com/office/powerpoint/2010/main" val="525418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504F-D942-4B40-84DF-BA60EFE62DE9}"/>
              </a:ext>
            </a:extLst>
          </p:cNvPr>
          <p:cNvSpPr>
            <a:spLocks noGrp="1"/>
          </p:cNvSpPr>
          <p:nvPr>
            <p:ph type="title"/>
          </p:nvPr>
        </p:nvSpPr>
        <p:spPr/>
        <p:txBody>
          <a:bodyPr/>
          <a:lstStyle/>
          <a:p>
            <a:r>
              <a:rPr lang="en-US" dirty="0"/>
              <a:t>Task 01 – Car Catalogue</a:t>
            </a:r>
            <a:endParaRPr lang="bg-BG" dirty="0"/>
          </a:p>
        </p:txBody>
      </p:sp>
      <p:sp>
        <p:nvSpPr>
          <p:cNvPr id="3" name="Text Placeholder 2">
            <a:extLst>
              <a:ext uri="{FF2B5EF4-FFF2-40B4-BE49-F238E27FC236}">
                <a16:creationId xmlns:a16="http://schemas.microsoft.com/office/drawing/2014/main" id="{66B8E30E-1DD4-4398-9169-20AD952417D7}"/>
              </a:ext>
            </a:extLst>
          </p:cNvPr>
          <p:cNvSpPr>
            <a:spLocks noGrp="1"/>
          </p:cNvSpPr>
          <p:nvPr>
            <p:ph type="body" idx="1"/>
          </p:nvPr>
        </p:nvSpPr>
        <p:spPr>
          <a:xfrm>
            <a:off x="1297500" y="987357"/>
            <a:ext cx="7038900" cy="4061297"/>
          </a:xfrm>
        </p:spPr>
        <p:txBody>
          <a:bodyPr/>
          <a:lstStyle/>
          <a:p>
            <a:pPr marL="146050" indent="0">
              <a:buNone/>
            </a:pPr>
            <a:r>
              <a:rPr lang="en-US" dirty="0"/>
              <a:t>Create simple car catalogue system. Following these user requirements.</a:t>
            </a:r>
          </a:p>
          <a:p>
            <a:pPr marL="146050" indent="0">
              <a:buNone/>
            </a:pPr>
            <a:endParaRPr lang="en-US" dirty="0"/>
          </a:p>
          <a:p>
            <a:pPr marL="146050" indent="0">
              <a:buNone/>
            </a:pPr>
            <a:r>
              <a:rPr lang="en-US" dirty="0"/>
              <a:t>Car object should contain:</a:t>
            </a:r>
          </a:p>
          <a:p>
            <a:pPr>
              <a:buFontTx/>
              <a:buChar char="-"/>
            </a:pPr>
            <a:r>
              <a:rPr lang="en-US" dirty="0"/>
              <a:t>Registration Number</a:t>
            </a:r>
          </a:p>
          <a:p>
            <a:pPr>
              <a:buFontTx/>
              <a:buChar char="-"/>
            </a:pPr>
            <a:r>
              <a:rPr lang="en-US" dirty="0"/>
              <a:t>Make </a:t>
            </a:r>
          </a:p>
          <a:p>
            <a:pPr>
              <a:buFontTx/>
              <a:buChar char="-"/>
            </a:pPr>
            <a:r>
              <a:rPr lang="en-US" dirty="0"/>
              <a:t>Model</a:t>
            </a:r>
          </a:p>
          <a:p>
            <a:pPr>
              <a:buFontTx/>
              <a:buChar char="-"/>
            </a:pPr>
            <a:r>
              <a:rPr lang="en-US" dirty="0"/>
              <a:t>Year</a:t>
            </a:r>
          </a:p>
          <a:p>
            <a:pPr>
              <a:buFontTx/>
              <a:buChar char="-"/>
            </a:pPr>
            <a:r>
              <a:rPr lang="en-US" dirty="0"/>
              <a:t>Color</a:t>
            </a:r>
          </a:p>
          <a:p>
            <a:pPr marL="146050" indent="0">
              <a:buNone/>
            </a:pPr>
            <a:r>
              <a:rPr lang="en-US" dirty="0"/>
              <a:t>Year should be limited between 1900 and 2050. Reg. number to be max 10 letters.</a:t>
            </a:r>
          </a:p>
          <a:p>
            <a:pPr marL="146050" indent="0">
              <a:buNone/>
            </a:pPr>
            <a:r>
              <a:rPr lang="en-US" dirty="0"/>
              <a:t>Make and model should be </a:t>
            </a:r>
            <a:r>
              <a:rPr lang="en-US" dirty="0" err="1"/>
              <a:t>enums</a:t>
            </a:r>
            <a:r>
              <a:rPr lang="en-US" dirty="0"/>
              <a:t> and should be linked – e.g. Toyota {Civic, Camry, Corolla} , Ford {Focus, Escape}, etc. Color should be </a:t>
            </a:r>
            <a:r>
              <a:rPr lang="en-US" dirty="0" err="1"/>
              <a:t>enum</a:t>
            </a:r>
            <a:r>
              <a:rPr lang="en-US" dirty="0"/>
              <a:t>, with option to choose other and in that case user should be allowed to custom color (string 10).</a:t>
            </a:r>
          </a:p>
          <a:p>
            <a:pPr marL="146050" indent="0">
              <a:buNone/>
            </a:pPr>
            <a:endParaRPr lang="en-US" dirty="0"/>
          </a:p>
          <a:p>
            <a:pPr marL="146050" indent="0">
              <a:buNone/>
            </a:pPr>
            <a:r>
              <a:rPr lang="en-US" dirty="0" err="1"/>
              <a:t>CarCatalogue</a:t>
            </a:r>
            <a:r>
              <a:rPr lang="en-US" dirty="0"/>
              <a:t> class should allow basic operations – Create catalogue, Add car, Remove car, List cars, Search (by different criteria)</a:t>
            </a:r>
          </a:p>
          <a:p>
            <a:pPr marL="146050" indent="0">
              <a:buNone/>
            </a:pPr>
            <a:endParaRPr lang="en-US" dirty="0"/>
          </a:p>
          <a:p>
            <a:pPr marL="146050" indent="0">
              <a:buNone/>
            </a:pPr>
            <a:r>
              <a:rPr lang="en-US" dirty="0"/>
              <a:t>Program should have a user friendly menu allowing work with the catalogue.</a:t>
            </a:r>
          </a:p>
        </p:txBody>
      </p:sp>
    </p:spTree>
    <p:extLst>
      <p:ext uri="{BB962C8B-B14F-4D97-AF65-F5344CB8AC3E}">
        <p14:creationId xmlns:p14="http://schemas.microsoft.com/office/powerpoint/2010/main" val="2862089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Useful links</a:t>
            </a:r>
            <a:endParaRPr/>
          </a:p>
        </p:txBody>
      </p:sp>
      <p:sp>
        <p:nvSpPr>
          <p:cNvPr id="311" name="Google Shape;311;p42"/>
          <p:cNvSpPr txBox="1">
            <a:spLocks noGrp="1"/>
          </p:cNvSpPr>
          <p:nvPr>
            <p:ph type="body" idx="1"/>
          </p:nvPr>
        </p:nvSpPr>
        <p:spPr>
          <a:xfrm>
            <a:off x="1297500" y="1211925"/>
            <a:ext cx="7560600" cy="35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dirty="0">
                <a:solidFill>
                  <a:schemeClr val="hlink"/>
                </a:solidFill>
                <a:hlinkClick r:id="rId3"/>
              </a:rPr>
              <a:t>https://www.tutorialsteacher.com/csharp/csharp-value-type-and-reference-type</a:t>
            </a:r>
          </a:p>
          <a:p>
            <a:pPr marL="0" lvl="0" indent="0" algn="l" rtl="0">
              <a:spcBef>
                <a:spcPts val="0"/>
              </a:spcBef>
              <a:spcAft>
                <a:spcPts val="0"/>
              </a:spcAft>
              <a:buNone/>
            </a:pPr>
            <a:endParaRPr lang="en-GB" u="sng" dirty="0">
              <a:solidFill>
                <a:schemeClr val="hlink"/>
              </a:solidFill>
              <a:hlinkClick r:id="rId3"/>
            </a:endParaRPr>
          </a:p>
          <a:p>
            <a:pPr marL="0" lvl="0" indent="0" algn="l" rtl="0">
              <a:spcBef>
                <a:spcPts val="0"/>
              </a:spcBef>
              <a:spcAft>
                <a:spcPts val="0"/>
              </a:spcAft>
              <a:buNone/>
            </a:pPr>
            <a:r>
              <a:rPr lang="en-GB" dirty="0">
                <a:hlinkClick r:id="rId4"/>
              </a:rPr>
              <a:t>https://www.tutlane.com/tutorial/csharp/csharp-data-types-with-examples</a:t>
            </a:r>
            <a:r>
              <a:rPr lang="en-GB" dirty="0"/>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Value Types and Reference Types</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p:txBody>
          <a:bodyPr/>
          <a:lstStyle/>
          <a:p>
            <a:r>
              <a:rPr lang="en-US" dirty="0"/>
              <a:t>In C#, these data types are categorized based on how they store their value in the memory. C# includes the following categories of data types:</a:t>
            </a:r>
          </a:p>
          <a:p>
            <a:endParaRPr lang="en-US" dirty="0"/>
          </a:p>
          <a:p>
            <a:pPr lvl="1"/>
            <a:r>
              <a:rPr lang="en-US" dirty="0"/>
              <a:t>Value type</a:t>
            </a:r>
          </a:p>
          <a:p>
            <a:pPr lvl="1"/>
            <a:r>
              <a:rPr lang="en-US" dirty="0"/>
              <a:t>Reference type</a:t>
            </a:r>
          </a:p>
          <a:p>
            <a:pPr lvl="1"/>
            <a:r>
              <a:rPr lang="en-US" dirty="0"/>
              <a:t>Pointer type</a:t>
            </a:r>
            <a:endParaRPr lang="bg-BG" dirty="0"/>
          </a:p>
        </p:txBody>
      </p:sp>
    </p:spTree>
    <p:extLst>
      <p:ext uri="{BB962C8B-B14F-4D97-AF65-F5344CB8AC3E}">
        <p14:creationId xmlns:p14="http://schemas.microsoft.com/office/powerpoint/2010/main" val="322328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Value Type</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a:xfrm>
            <a:off x="1297499" y="1108953"/>
            <a:ext cx="7530351" cy="3369797"/>
          </a:xfrm>
        </p:spPr>
        <p:txBody>
          <a:bodyPr/>
          <a:lstStyle/>
          <a:p>
            <a:r>
              <a:rPr lang="en-US" dirty="0"/>
              <a:t>A data type is a value type if it holds a data value within its own memory space. It means the variables of these data types directly contain values.</a:t>
            </a:r>
          </a:p>
          <a:p>
            <a:r>
              <a:rPr lang="en-US" dirty="0"/>
              <a:t>All the value types derive from </a:t>
            </a:r>
            <a:r>
              <a:rPr lang="en-US" dirty="0" err="1"/>
              <a:t>System.ValueType</a:t>
            </a:r>
            <a:r>
              <a:rPr lang="en-US" dirty="0"/>
              <a:t>, which in-turn, derives from </a:t>
            </a:r>
            <a:r>
              <a:rPr lang="en-US" dirty="0" err="1"/>
              <a:t>System.Object</a:t>
            </a:r>
            <a:r>
              <a:rPr lang="en-US" dirty="0"/>
              <a:t>.</a:t>
            </a:r>
          </a:p>
          <a:p>
            <a:r>
              <a:rPr lang="en-US" dirty="0"/>
              <a:t>For example, consider integer variable int </a:t>
            </a:r>
            <a:r>
              <a:rPr lang="en-US" dirty="0" err="1"/>
              <a:t>i</a:t>
            </a:r>
            <a:r>
              <a:rPr lang="en-US" dirty="0"/>
              <a:t> = 100;</a:t>
            </a:r>
          </a:p>
          <a:p>
            <a:pPr lvl="1"/>
            <a:r>
              <a:rPr lang="en-US" dirty="0"/>
              <a:t>The system stores 100 in the memory space allocated for the variable </a:t>
            </a:r>
            <a:r>
              <a:rPr lang="en-US" dirty="0" err="1"/>
              <a:t>i</a:t>
            </a:r>
            <a:r>
              <a:rPr lang="en-US" dirty="0"/>
              <a:t>. The following image illustrates how 100 is stored at some hypothetical location in the memory (0x239110) for '</a:t>
            </a:r>
            <a:r>
              <a:rPr lang="en-US" dirty="0" err="1"/>
              <a:t>i</a:t>
            </a:r>
            <a:r>
              <a:rPr lang="en-US" dirty="0"/>
              <a:t>':</a:t>
            </a:r>
            <a:endParaRPr lang="bg-BG" dirty="0"/>
          </a:p>
        </p:txBody>
      </p:sp>
      <p:pic>
        <p:nvPicPr>
          <p:cNvPr id="2050" name="Picture 2">
            <a:extLst>
              <a:ext uri="{FF2B5EF4-FFF2-40B4-BE49-F238E27FC236}">
                <a16:creationId xmlns:a16="http://schemas.microsoft.com/office/drawing/2014/main" id="{97198D23-0FFA-47E2-B83B-74BCE7887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864" y="2834397"/>
            <a:ext cx="353377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37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Passing Value Type Variables</a:t>
            </a: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a:xfrm>
            <a:off x="1297499" y="1074906"/>
            <a:ext cx="7695721" cy="817124"/>
          </a:xfrm>
        </p:spPr>
        <p:txBody>
          <a:bodyPr/>
          <a:lstStyle/>
          <a:p>
            <a:pPr marL="146050" indent="0">
              <a:buNone/>
            </a:pPr>
            <a:r>
              <a:rPr lang="en-US" dirty="0"/>
              <a:t>When you pass a value-type variable from one method to another, the system creates a separate copy of a variable in another method. If value got changed in the one method, it wouldn't affect the variable in another method.</a:t>
            </a:r>
            <a:endParaRPr lang="bg-BG" dirty="0"/>
          </a:p>
        </p:txBody>
      </p:sp>
      <p:pic>
        <p:nvPicPr>
          <p:cNvPr id="7" name="Picture 6">
            <a:extLst>
              <a:ext uri="{FF2B5EF4-FFF2-40B4-BE49-F238E27FC236}">
                <a16:creationId xmlns:a16="http://schemas.microsoft.com/office/drawing/2014/main" id="{8E2C5C8F-73B4-4A8B-BC23-F9C10103B5DA}"/>
              </a:ext>
            </a:extLst>
          </p:cNvPr>
          <p:cNvPicPr>
            <a:picLocks noChangeAspect="1"/>
          </p:cNvPicPr>
          <p:nvPr/>
        </p:nvPicPr>
        <p:blipFill>
          <a:blip r:embed="rId2"/>
          <a:stretch>
            <a:fillRect/>
          </a:stretch>
        </p:blipFill>
        <p:spPr>
          <a:xfrm>
            <a:off x="1535827" y="1892029"/>
            <a:ext cx="7294952" cy="2937754"/>
          </a:xfrm>
          <a:prstGeom prst="rect">
            <a:avLst/>
          </a:prstGeom>
        </p:spPr>
      </p:pic>
    </p:spTree>
    <p:extLst>
      <p:ext uri="{BB962C8B-B14F-4D97-AF65-F5344CB8AC3E}">
        <p14:creationId xmlns:p14="http://schemas.microsoft.com/office/powerpoint/2010/main" val="185798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Reference Type</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p:txBody>
          <a:bodyPr/>
          <a:lstStyle/>
          <a:p>
            <a:r>
              <a:rPr lang="en-US" dirty="0"/>
              <a:t>Unlike value types, a reference type doesn't store its value directly. Instead, it stores the address where the value is being stored. In other words, a reference type contains a pointer to another memory location that holds the data.</a:t>
            </a:r>
          </a:p>
          <a:p>
            <a:endParaRPr lang="en-US" dirty="0"/>
          </a:p>
          <a:p>
            <a:r>
              <a:rPr lang="en-US" dirty="0"/>
              <a:t>For example, consider the following string variable:</a:t>
            </a:r>
          </a:p>
          <a:p>
            <a:pPr lvl="1"/>
            <a:r>
              <a:rPr lang="en-US" dirty="0"/>
              <a:t>string s = "Hello World!!";</a:t>
            </a:r>
            <a:endParaRPr lang="bg-BG" dirty="0"/>
          </a:p>
        </p:txBody>
      </p:sp>
      <p:pic>
        <p:nvPicPr>
          <p:cNvPr id="3074" name="Picture 2">
            <a:extLst>
              <a:ext uri="{FF2B5EF4-FFF2-40B4-BE49-F238E27FC236}">
                <a16:creationId xmlns:a16="http://schemas.microsoft.com/office/drawing/2014/main" id="{472B80E9-FF32-48E7-BCAD-BD6935905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916" y="3339424"/>
            <a:ext cx="3736233" cy="145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18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Reference Type</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p:txBody>
          <a:bodyPr/>
          <a:lstStyle/>
          <a:p>
            <a:r>
              <a:rPr lang="en-US" dirty="0"/>
              <a:t>Reference type stores the address of the location where the actual value is stored instead of the value itself.</a:t>
            </a:r>
          </a:p>
          <a:p>
            <a:endParaRPr lang="en-US" dirty="0"/>
          </a:p>
          <a:p>
            <a:r>
              <a:rPr lang="en-US" dirty="0"/>
              <a:t>The followings are reference type data types:</a:t>
            </a:r>
          </a:p>
          <a:p>
            <a:pPr lvl="1"/>
            <a:r>
              <a:rPr lang="en-US" dirty="0"/>
              <a:t>String</a:t>
            </a:r>
          </a:p>
          <a:p>
            <a:pPr lvl="1"/>
            <a:r>
              <a:rPr lang="en-US" dirty="0"/>
              <a:t>Arrays (even if their elements are value types)</a:t>
            </a:r>
          </a:p>
          <a:p>
            <a:pPr lvl="1"/>
            <a:r>
              <a:rPr lang="en-US" dirty="0"/>
              <a:t>Class</a:t>
            </a:r>
          </a:p>
          <a:p>
            <a:pPr lvl="1"/>
            <a:r>
              <a:rPr lang="en-US" dirty="0"/>
              <a:t>Delegate</a:t>
            </a:r>
            <a:endParaRPr lang="bg-BG" dirty="0"/>
          </a:p>
        </p:txBody>
      </p:sp>
    </p:spTree>
    <p:extLst>
      <p:ext uri="{BB962C8B-B14F-4D97-AF65-F5344CB8AC3E}">
        <p14:creationId xmlns:p14="http://schemas.microsoft.com/office/powerpoint/2010/main" val="1461409245"/>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TotalTime>
  <Words>2513</Words>
  <Application>Microsoft Office PowerPoint</Application>
  <PresentationFormat>On-screen Show (16:9)</PresentationFormat>
  <Paragraphs>198</Paragraphs>
  <Slides>43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Consolas</vt:lpstr>
      <vt:lpstr>Lato</vt:lpstr>
      <vt:lpstr>Montserrat</vt:lpstr>
      <vt:lpstr>Arial</vt:lpstr>
      <vt:lpstr>Focus</vt:lpstr>
      <vt:lpstr>Introduction to Programming</vt:lpstr>
      <vt:lpstr>Table of contents</vt:lpstr>
      <vt:lpstr>Data types in C#</vt:lpstr>
      <vt:lpstr>Data types in C#</vt:lpstr>
      <vt:lpstr>Value Types and Reference Types </vt:lpstr>
      <vt:lpstr>Value Type </vt:lpstr>
      <vt:lpstr>Passing Value Type Variables</vt:lpstr>
      <vt:lpstr>Reference Type </vt:lpstr>
      <vt:lpstr>Reference Type </vt:lpstr>
      <vt:lpstr>Passing Reference Type Variables </vt:lpstr>
      <vt:lpstr>Null </vt:lpstr>
      <vt:lpstr>Nullable types</vt:lpstr>
      <vt:lpstr>Nullable types</vt:lpstr>
      <vt:lpstr>Nullable types</vt:lpstr>
      <vt:lpstr>Nullable types</vt:lpstr>
      <vt:lpstr>Nullable types</vt:lpstr>
      <vt:lpstr>Nullable types</vt:lpstr>
      <vt:lpstr>Anonymous Type </vt:lpstr>
      <vt:lpstr>Anonymous Type </vt:lpstr>
      <vt:lpstr>Dynamic Types </vt:lpstr>
      <vt:lpstr>Dynamic Types </vt:lpstr>
      <vt:lpstr>Generics</vt:lpstr>
      <vt:lpstr>Generic Class</vt:lpstr>
      <vt:lpstr>Generic Class</vt:lpstr>
      <vt:lpstr>Generic Class</vt:lpstr>
      <vt:lpstr>Generic Class Characteristics</vt:lpstr>
      <vt:lpstr>Generic Methods</vt:lpstr>
      <vt:lpstr>Generic Methods</vt:lpstr>
      <vt:lpstr>Generics</vt:lpstr>
      <vt:lpstr>Struct</vt:lpstr>
      <vt:lpstr>Struct</vt:lpstr>
      <vt:lpstr>Enum</vt:lpstr>
      <vt:lpstr>Enum</vt:lpstr>
      <vt:lpstr>StringBuilder</vt:lpstr>
      <vt:lpstr>StringBuilder</vt:lpstr>
      <vt:lpstr>Creating a StringBuilder Object</vt:lpstr>
      <vt:lpstr>Using a StringBuilder Object</vt:lpstr>
      <vt:lpstr>StringBuilder - Points to Remember</vt:lpstr>
      <vt:lpstr>Partial Class</vt:lpstr>
      <vt:lpstr>Rules for Partial Classes</vt:lpstr>
      <vt:lpstr>Partial Methods</vt:lpstr>
      <vt:lpstr>Task 01 – Car Catalogue</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Types </dc:title>
  <cp:lastModifiedBy>Pravoslav Milenkov</cp:lastModifiedBy>
  <cp:revision>59</cp:revision>
  <dcterms:modified xsi:type="dcterms:W3CDTF">2021-10-04T09:30:28Z</dcterms:modified>
</cp:coreProperties>
</file>