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4"/>
  </p:notesMasterIdLst>
  <p:sldIdLst>
    <p:sldId id="256" r:id="rId2"/>
    <p:sldId id="258" r:id="rId3"/>
    <p:sldId id="259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4" r:id="rId17"/>
    <p:sldId id="395" r:id="rId18"/>
    <p:sldId id="396" r:id="rId19"/>
    <p:sldId id="397" r:id="rId20"/>
    <p:sldId id="398" r:id="rId21"/>
    <p:sldId id="400" r:id="rId22"/>
    <p:sldId id="402" r:id="rId23"/>
    <p:sldId id="459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4" r:id="rId32"/>
    <p:sldId id="415" r:id="rId33"/>
    <p:sldId id="418" r:id="rId34"/>
    <p:sldId id="419" r:id="rId35"/>
    <p:sldId id="420" r:id="rId36"/>
    <p:sldId id="421" r:id="rId37"/>
    <p:sldId id="423" r:id="rId38"/>
    <p:sldId id="424" r:id="rId39"/>
    <p:sldId id="425" r:id="rId40"/>
    <p:sldId id="426" r:id="rId41"/>
    <p:sldId id="428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380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392" r:id="rId73"/>
    <p:sldId id="471" r:id="rId74"/>
    <p:sldId id="472" r:id="rId75"/>
    <p:sldId id="473" r:id="rId76"/>
    <p:sldId id="474" r:id="rId77"/>
    <p:sldId id="475" r:id="rId78"/>
    <p:sldId id="399" r:id="rId79"/>
    <p:sldId id="476" r:id="rId80"/>
    <p:sldId id="401" r:id="rId81"/>
    <p:sldId id="477" r:id="rId82"/>
    <p:sldId id="403" r:id="rId83"/>
    <p:sldId id="404" r:id="rId84"/>
    <p:sldId id="478" r:id="rId85"/>
    <p:sldId id="379" r:id="rId86"/>
    <p:sldId id="479" r:id="rId87"/>
    <p:sldId id="480" r:id="rId88"/>
    <p:sldId id="481" r:id="rId89"/>
    <p:sldId id="482" r:id="rId90"/>
    <p:sldId id="483" r:id="rId91"/>
    <p:sldId id="485" r:id="rId92"/>
    <p:sldId id="486" r:id="rId93"/>
    <p:sldId id="487" r:id="rId94"/>
    <p:sldId id="488" r:id="rId95"/>
    <p:sldId id="489" r:id="rId96"/>
    <p:sldId id="490" r:id="rId97"/>
    <p:sldId id="491" r:id="rId98"/>
    <p:sldId id="492" r:id="rId99"/>
    <p:sldId id="493" r:id="rId100"/>
    <p:sldId id="494" r:id="rId101"/>
    <p:sldId id="495" r:id="rId102"/>
    <p:sldId id="496" r:id="rId103"/>
    <p:sldId id="497" r:id="rId104"/>
    <p:sldId id="498" r:id="rId105"/>
    <p:sldId id="499" r:id="rId106"/>
    <p:sldId id="500" r:id="rId107"/>
    <p:sldId id="501" r:id="rId108"/>
    <p:sldId id="502" r:id="rId109"/>
    <p:sldId id="503" r:id="rId110"/>
    <p:sldId id="504" r:id="rId111"/>
    <p:sldId id="505" r:id="rId112"/>
    <p:sldId id="506" r:id="rId113"/>
    <p:sldId id="507" r:id="rId114"/>
    <p:sldId id="508" r:id="rId115"/>
    <p:sldId id="509" r:id="rId116"/>
    <p:sldId id="510" r:id="rId117"/>
    <p:sldId id="511" r:id="rId118"/>
    <p:sldId id="512" r:id="rId119"/>
    <p:sldId id="513" r:id="rId120"/>
    <p:sldId id="514" r:id="rId121"/>
    <p:sldId id="515" r:id="rId122"/>
    <p:sldId id="518" r:id="rId123"/>
    <p:sldId id="519" r:id="rId124"/>
    <p:sldId id="520" r:id="rId125"/>
    <p:sldId id="521" r:id="rId126"/>
    <p:sldId id="522" r:id="rId127"/>
    <p:sldId id="527" r:id="rId128"/>
    <p:sldId id="528" r:id="rId129"/>
    <p:sldId id="529" r:id="rId130"/>
    <p:sldId id="530" r:id="rId131"/>
    <p:sldId id="531" r:id="rId132"/>
    <p:sldId id="532" r:id="rId133"/>
    <p:sldId id="533" r:id="rId134"/>
    <p:sldId id="534" r:id="rId135"/>
    <p:sldId id="570" r:id="rId136"/>
    <p:sldId id="572" r:id="rId137"/>
    <p:sldId id="573" r:id="rId138"/>
    <p:sldId id="574" r:id="rId139"/>
    <p:sldId id="523" r:id="rId140"/>
    <p:sldId id="524" r:id="rId141"/>
    <p:sldId id="525" r:id="rId142"/>
    <p:sldId id="526" r:id="rId143"/>
    <p:sldId id="575" r:id="rId144"/>
    <p:sldId id="576" r:id="rId145"/>
    <p:sldId id="577" r:id="rId146"/>
    <p:sldId id="578" r:id="rId147"/>
    <p:sldId id="579" r:id="rId148"/>
    <p:sldId id="580" r:id="rId149"/>
    <p:sldId id="581" r:id="rId150"/>
    <p:sldId id="582" r:id="rId151"/>
    <p:sldId id="535" r:id="rId152"/>
    <p:sldId id="536" r:id="rId153"/>
    <p:sldId id="537" r:id="rId154"/>
    <p:sldId id="538" r:id="rId155"/>
    <p:sldId id="539" r:id="rId156"/>
    <p:sldId id="540" r:id="rId157"/>
    <p:sldId id="541" r:id="rId158"/>
    <p:sldId id="542" r:id="rId159"/>
    <p:sldId id="543" r:id="rId160"/>
    <p:sldId id="544" r:id="rId161"/>
    <p:sldId id="545" r:id="rId162"/>
    <p:sldId id="546" r:id="rId163"/>
    <p:sldId id="547" r:id="rId164"/>
    <p:sldId id="548" r:id="rId165"/>
    <p:sldId id="549" r:id="rId166"/>
    <p:sldId id="550" r:id="rId167"/>
    <p:sldId id="551" r:id="rId168"/>
    <p:sldId id="552" r:id="rId169"/>
    <p:sldId id="553" r:id="rId170"/>
    <p:sldId id="554" r:id="rId171"/>
    <p:sldId id="555" r:id="rId172"/>
    <p:sldId id="556" r:id="rId173"/>
    <p:sldId id="557" r:id="rId174"/>
    <p:sldId id="558" r:id="rId175"/>
    <p:sldId id="559" r:id="rId176"/>
    <p:sldId id="560" r:id="rId177"/>
    <p:sldId id="561" r:id="rId178"/>
    <p:sldId id="562" r:id="rId179"/>
    <p:sldId id="563" r:id="rId180"/>
    <p:sldId id="564" r:id="rId181"/>
    <p:sldId id="565" r:id="rId182"/>
    <p:sldId id="566" r:id="rId18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5"/>
      <p:bold r:id="rId186"/>
      <p:italic r:id="rId187"/>
      <p:boldItalic r:id="rId188"/>
    </p:embeddedFont>
    <p:embeddedFont>
      <p:font typeface="Consolas" panose="020B0609020204030204" pitchFamily="49" charset="0"/>
      <p:regular r:id="rId189"/>
      <p:bold r:id="rId190"/>
      <p:italic r:id="rId191"/>
      <p:boldItalic r:id="rId192"/>
    </p:embeddedFont>
    <p:embeddedFont>
      <p:font typeface="Corbel" panose="020B0503020204020204" pitchFamily="34" charset="0"/>
      <p:regular r:id="rId193"/>
      <p:bold r:id="rId194"/>
      <p:italic r:id="rId195"/>
      <p:boldItalic r:id="rId196"/>
    </p:embeddedFont>
    <p:embeddedFont>
      <p:font typeface="Lato" panose="020F0502020204030203" pitchFamily="34" charset="0"/>
      <p:regular r:id="rId197"/>
      <p:bold r:id="rId198"/>
      <p:italic r:id="rId199"/>
      <p:boldItalic r:id="rId200"/>
    </p:embeddedFont>
    <p:embeddedFont>
      <p:font typeface="Montserrat" panose="00000500000000000000" pitchFamily="2" charset="-52"/>
      <p:regular r:id="rId201"/>
      <p:bold r:id="rId202"/>
      <p:italic r:id="rId203"/>
      <p:boldItalic r:id="rId204"/>
    </p:embeddedFont>
    <p:embeddedFont>
      <p:font typeface="Wingdings 2" panose="05020102010507070707" pitchFamily="18" charset="2"/>
      <p:regular r:id="rId2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F112A2B-F6D6-41B4-8C22-A9CE642BEBD8}">
          <p14:sldIdLst>
            <p14:sldId id="256"/>
            <p14:sldId id="258"/>
            <p14:sldId id="259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3"/>
            <p14:sldId id="394"/>
            <p14:sldId id="395"/>
            <p14:sldId id="396"/>
            <p14:sldId id="397"/>
            <p14:sldId id="398"/>
            <p14:sldId id="400"/>
            <p14:sldId id="402"/>
            <p14:sldId id="459"/>
            <p14:sldId id="406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8"/>
            <p14:sldId id="419"/>
            <p14:sldId id="420"/>
            <p14:sldId id="421"/>
            <p14:sldId id="423"/>
            <p14:sldId id="424"/>
            <p14:sldId id="425"/>
            <p14:sldId id="426"/>
            <p14:sldId id="428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380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392"/>
            <p14:sldId id="471"/>
            <p14:sldId id="472"/>
            <p14:sldId id="473"/>
            <p14:sldId id="474"/>
            <p14:sldId id="475"/>
            <p14:sldId id="399"/>
            <p14:sldId id="476"/>
            <p14:sldId id="401"/>
            <p14:sldId id="477"/>
            <p14:sldId id="403"/>
            <p14:sldId id="404"/>
            <p14:sldId id="478"/>
            <p14:sldId id="379"/>
            <p14:sldId id="479"/>
            <p14:sldId id="480"/>
            <p14:sldId id="481"/>
            <p14:sldId id="482"/>
            <p14:sldId id="483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8"/>
            <p14:sldId id="519"/>
            <p14:sldId id="520"/>
            <p14:sldId id="521"/>
            <p14:sldId id="522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70"/>
            <p14:sldId id="572"/>
          </p14:sldIdLst>
        </p14:section>
        <p14:section name="Untitled Section" id="{CF0951D0-391F-4EF3-A5B7-8CAD684F6D32}">
          <p14:sldIdLst>
            <p14:sldId id="573"/>
            <p14:sldId id="574"/>
            <p14:sldId id="523"/>
            <p14:sldId id="524"/>
            <p14:sldId id="525"/>
            <p14:sldId id="526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2395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font" Target="fonts/font7.fntdata"/><Relationship Id="rId205" Type="http://schemas.openxmlformats.org/officeDocument/2006/relationships/font" Target="fonts/font21.fntdata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font" Target="fonts/font8.fntdata"/><Relationship Id="rId206" Type="http://schemas.openxmlformats.org/officeDocument/2006/relationships/presProps" Target="pres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font" Target="fonts/font9.fntdata"/><Relationship Id="rId207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font" Target="fonts/font10.fntdata"/><Relationship Id="rId199" Type="http://schemas.openxmlformats.org/officeDocument/2006/relationships/font" Target="fonts/font15.fntdata"/><Relationship Id="rId203" Type="http://schemas.openxmlformats.org/officeDocument/2006/relationships/font" Target="fonts/font19.fntdata"/><Relationship Id="rId208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189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font" Target="fonts/font11.fntdata"/><Relationship Id="rId209" Type="http://schemas.openxmlformats.org/officeDocument/2006/relationships/tableStyles" Target="tableStyles.xml"/><Relationship Id="rId190" Type="http://schemas.openxmlformats.org/officeDocument/2006/relationships/font" Target="fonts/font6.fntdata"/><Relationship Id="rId204" Type="http://schemas.openxmlformats.org/officeDocument/2006/relationships/font" Target="fonts/font20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font" Target="fonts/font12.fntdata"/><Relationship Id="rId200" Type="http://schemas.openxmlformats.org/officeDocument/2006/relationships/font" Target="fonts/font16.fntdata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font" Target="fonts/font2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font" Target="fonts/font13.fntdata"/><Relationship Id="rId201" Type="http://schemas.openxmlformats.org/officeDocument/2006/relationships/font" Target="fonts/font17.fntdata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font" Target="fonts/font14.fntdata"/><Relationship Id="rId202" Type="http://schemas.openxmlformats.org/officeDocument/2006/relationships/font" Target="fonts/font18.fntdata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font" Target="fonts/font4.fntdata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4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8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7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 does not add anything</a:t>
            </a:r>
            <a:r>
              <a:rPr lang="en-US" baseline="0" dirty="0"/>
              <a:t> to </a:t>
            </a:r>
            <a:r>
              <a:rPr lang="en-US" baseline="0"/>
              <a:t>the code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7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86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string[] names = { "Fred", "Barney", "Betty", "Wilma" };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foreach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(string name in names)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this.button.Click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+= delegate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MessageBox.Show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("Hello, " + name);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4050"/>
              </a:lnSpc>
              <a:defRPr sz="405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2430660"/>
            <a:ext cx="8229600" cy="42684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100">
                <a:solidFill>
                  <a:srgbClr val="FAF8C8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30861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918035"/>
            <a:ext cx="3352800" cy="5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1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4318085"/>
            <a:ext cx="1763529" cy="42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35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4546685"/>
            <a:ext cx="1707903" cy="39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2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2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30861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31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143000"/>
            <a:ext cx="8229600" cy="1143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4200"/>
              </a:lnSpc>
              <a:defRPr sz="405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2430660"/>
            <a:ext cx="8229600" cy="42684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100">
                <a:solidFill>
                  <a:srgbClr val="FAF8C8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30861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3429000"/>
            <a:ext cx="3352800" cy="5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1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375235"/>
            <a:ext cx="3352800" cy="42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35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239316" lvl="0" indent="-239316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35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603835"/>
            <a:ext cx="3352800" cy="397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2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771900"/>
            <a:ext cx="3352800" cy="48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725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054301"/>
            <a:ext cx="3352800" cy="450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5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3429000"/>
            <a:ext cx="4419600" cy="1428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2266812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7150"/>
            <a:ext cx="7086600" cy="6286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lang="en-US" sz="3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685800"/>
            <a:ext cx="8686800" cy="4343400"/>
          </a:xfrm>
          <a:prstGeom prst="rect">
            <a:avLst/>
          </a:prstGeom>
        </p:spPr>
        <p:txBody>
          <a:bodyPr/>
          <a:lstStyle>
            <a:lvl1pPr marL="211931" indent="-211931">
              <a:lnSpc>
                <a:spcPct val="10500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11931" algn="l"/>
              </a:tabLst>
              <a:defRPr sz="24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defRPr sz="225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450"/>
              </a:spcBef>
              <a:spcAft>
                <a:spcPts val="450"/>
              </a:spcAft>
              <a:buClr>
                <a:srgbClr val="FFAD9F"/>
              </a:buClr>
              <a:defRPr sz="21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450"/>
              </a:spcBef>
              <a:spcAft>
                <a:spcPts val="450"/>
              </a:spcAft>
              <a:buClr>
                <a:srgbClr val="FACF82"/>
              </a:buClr>
              <a:defRPr sz="195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450"/>
              </a:spcBef>
              <a:spcAft>
                <a:spcPts val="450"/>
              </a:spcAft>
              <a:defRPr sz="18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4914900"/>
            <a:ext cx="457200" cy="171450"/>
          </a:xfrm>
          <a:prstGeom prst="rect">
            <a:avLst/>
          </a:prstGeom>
        </p:spPr>
        <p:txBody>
          <a:bodyPr anchor="ctr" anchorCtr="0"/>
          <a:lstStyle>
            <a:lvl1pPr algn="r">
              <a:defRPr sz="825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731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4780412"/>
            <a:ext cx="1691764" cy="271871"/>
            <a:chOff x="1236228" y="1523999"/>
            <a:chExt cx="4051757" cy="3564006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38"/>
              <a:ext cx="1336802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5"/>
              <a:ext cx="1590187" cy="145838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455816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49"/>
              <a:ext cx="1467333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8"/>
              <a:ext cx="1651613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405907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0"/>
              <a:ext cx="1693844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6"/>
              <a:ext cx="1486529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647774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0"/>
              <a:ext cx="1789824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53"/>
              <a:ext cx="1279214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79"/>
              <a:ext cx="1701523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1881966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6"/>
              <a:ext cx="1563313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3"/>
              <a:ext cx="1770628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7"/>
              <a:ext cx="1517243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8"/>
              <a:ext cx="1267697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2"/>
              <a:ext cx="1221627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15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397"/>
              <a:ext cx="1190913" cy="151300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15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14300"/>
            <a:ext cx="7086600" cy="62865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lang="en-US" sz="3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2868819"/>
            <a:ext cx="890352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72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7" y="1384357"/>
            <a:ext cx="673363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5013279" y="762434"/>
            <a:ext cx="644736" cy="14196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625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1" y="1109824"/>
            <a:ext cx="949687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9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9" y="693507"/>
            <a:ext cx="445351" cy="7386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2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1" y="3530418"/>
            <a:ext cx="643173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72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3292739"/>
            <a:ext cx="386488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8" y="3082747"/>
            <a:ext cx="499379" cy="854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495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7" y="1484626"/>
            <a:ext cx="489197" cy="57708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3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56936" y="2442711"/>
            <a:ext cx="310205" cy="5078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7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95920" y="4035683"/>
            <a:ext cx="4110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4130356"/>
            <a:ext cx="444390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686318"/>
            <a:ext cx="387894" cy="5539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3000" b="1" spc="113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4126735"/>
            <a:ext cx="3574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3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92033" y="3042648"/>
            <a:ext cx="277239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3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843727"/>
            <a:ext cx="345408" cy="4154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1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947574"/>
            <a:ext cx="345408" cy="41549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1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1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007879"/>
            <a:ext cx="44439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4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177787"/>
            <a:ext cx="5486400" cy="94641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5700" b="1" spc="113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5700" b="1" spc="113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7266902" y="4800600"/>
            <a:ext cx="1758785" cy="42354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35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3716023"/>
            <a:ext cx="85964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9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2404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2" r:id="rId12"/>
    <p:sldLayoutId id="2147483663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7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texas.edu/users/EWD/transcriptions/EWD02xx/EWD215.html" TargetMode="Externa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8cw818w8.aspx" TargetMode="External"/><Relationship Id="rId2" Type="http://schemas.openxmlformats.org/officeDocument/2006/relationships/hyperlink" Target="http://msdn.microsoft.com/en-us/library/2d6dt3kf.aspx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msdn.microsoft.com/en-us/library/3zw4z1ys.aspx" TargetMode="External"/><Relationship Id="rId4" Type="http://schemas.openxmlformats.org/officeDocument/2006/relationships/hyperlink" Target="http://msdn.microsoft.com/en-us/library/4dcfdeds.aspx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msdn.microsoft.com/en-us/library/5ast78ax.aspx" TargetMode="External"/><Relationship Id="rId3" Type="http://schemas.openxmlformats.org/officeDocument/2006/relationships/hyperlink" Target="http://msdn.microsoft.com/en-us/library/f8hahtxf.aspx" TargetMode="External"/><Relationship Id="rId7" Type="http://schemas.openxmlformats.org/officeDocument/2006/relationships/hyperlink" Target="http://msdn.microsoft.com/en-us/library/w1htk11d.aspx" TargetMode="External"/><Relationship Id="rId2" Type="http://schemas.openxmlformats.org/officeDocument/2006/relationships/hyperlink" Target="http://msdn.microsoft.com/en-us/library/te6h7cxs.aspx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dn.microsoft.com/en-us/library/cc837134.aspx" TargetMode="External"/><Relationship Id="rId5" Type="http://schemas.openxmlformats.org/officeDocument/2006/relationships/hyperlink" Target="http://msdn.microsoft.com/en-us/library/xhd7ehkk.aspx" TargetMode="External"/><Relationship Id="rId4" Type="http://schemas.openxmlformats.org/officeDocument/2006/relationships/hyperlink" Target="http://msdn.microsoft.com/en-us/library/acd0tfbe.aspx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woodruff.us/shfbdocs/" TargetMode="External"/><Relationship Id="rId2" Type="http://schemas.openxmlformats.org/officeDocument/2006/relationships/hyperlink" Target="http://sandcastle.codeplex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Introduction to Programming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High Quality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215957"/>
            <a:ext cx="7038900" cy="32627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Separate method parameters by comma followed by a space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put space before the comma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700"/>
              </a:spcBef>
            </a:pPr>
            <a:r>
              <a:rPr lang="en-US" dirty="0"/>
              <a:t>Incorrect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900" y="2500379"/>
            <a:ext cx="61722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5900" y="3714750"/>
            <a:ext cx="61722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username,string password)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0" y="4143375"/>
            <a:ext cx="61722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5900" y="4572000"/>
            <a:ext cx="6172200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void RegisterUser(string username , string password)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85900" y="2911859"/>
            <a:ext cx="61722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RegisterUser("nakov", "s3cr3t!p@ssw0rd");</a:t>
            </a:r>
          </a:p>
        </p:txBody>
      </p:sp>
    </p:spTree>
    <p:extLst>
      <p:ext uri="{BB962C8B-B14F-4D97-AF65-F5344CB8AC3E}">
        <p14:creationId xmlns:p14="http://schemas.microsoft.com/office/powerpoint/2010/main" val="22146880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Retuning Result from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assign the result of a method in some variable before returning it. Benefits: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Improved code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readability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returned value has self-documenting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Simplified debugging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250"/>
              </a:spcBef>
            </a:pPr>
            <a:r>
              <a:rPr lang="en-US" dirty="0"/>
              <a:t>Incorrect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7350" y="4557668"/>
            <a:ext cx="57721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days * hoursPerDay * ratePerHour;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3410954"/>
            <a:ext cx="577215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salary = days * hoursPerDay * ratePerHour;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salary;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36150" y="2084347"/>
            <a:ext cx="2000250" cy="974806"/>
          </a:xfrm>
          <a:prstGeom prst="wedgeRoundRectCallout">
            <a:avLst>
              <a:gd name="adj1" fmla="val -139594"/>
              <a:gd name="adj2" fmla="val 8041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intent of the formula is obvious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72633" y="3801897"/>
            <a:ext cx="4507554" cy="676853"/>
          </a:xfrm>
          <a:prstGeom prst="wedgeRoundRectCallout">
            <a:avLst>
              <a:gd name="adj1" fmla="val -79928"/>
              <a:gd name="adj2" fmla="val -36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We can put a breakpoint at this line and check if the result is correct</a:t>
            </a:r>
          </a:p>
        </p:txBody>
      </p:sp>
    </p:spTree>
    <p:extLst>
      <p:ext uri="{BB962C8B-B14F-4D97-AF65-F5344CB8AC3E}">
        <p14:creationId xmlns:p14="http://schemas.microsoft.com/office/powerpoint/2010/main" val="27060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</a:t>
            </a:r>
            <a:r>
              <a:rPr lang="bg-BG" dirty="0"/>
              <a:t>, </a:t>
            </a:r>
            <a:r>
              <a:rPr lang="en-US" dirty="0"/>
              <a:t>Lifetime</a:t>
            </a:r>
            <a:r>
              <a:rPr lang="bg-BG" dirty="0"/>
              <a:t>, </a:t>
            </a:r>
            <a:r>
              <a:rPr lang="en-US" dirty="0"/>
              <a:t>Span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B0D420-22F8-415E-BA4E-840BE6482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0159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Scope</a:t>
            </a:r>
            <a:r>
              <a:rPr lang="en-US" dirty="0"/>
              <a:t> – a way of thinking about a variable’s celebrity status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famous</a:t>
            </a:r>
            <a:r>
              <a:rPr lang="en-US" dirty="0"/>
              <a:t> is the variable?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Global</a:t>
            </a:r>
            <a:r>
              <a:rPr lang="bg-BG" dirty="0"/>
              <a:t> (</a:t>
            </a:r>
            <a:r>
              <a:rPr lang="en-US" dirty="0"/>
              <a:t>static</a:t>
            </a:r>
            <a:r>
              <a:rPr lang="bg-BG" dirty="0"/>
              <a:t>), </a:t>
            </a:r>
            <a:r>
              <a:rPr lang="en-US" dirty="0"/>
              <a:t>member variable</a:t>
            </a:r>
            <a:r>
              <a:rPr lang="bg-BG" dirty="0"/>
              <a:t>, </a:t>
            </a:r>
            <a:r>
              <a:rPr lang="en-US" dirty="0"/>
              <a:t>local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famous variables can be used anywhere, less famous variables are much more restricted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scope is often combined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C# and Java, a variable can also be visible to a package or a namespace</a:t>
            </a:r>
            <a:endParaRPr lang="bg-BG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6689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Variables'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visibility</a:t>
            </a:r>
            <a:r>
              <a:rPr lang="en-US" dirty="0"/>
              <a:t> is explicitly set restriction regarding the access to the variable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internal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>
              <a:spcBef>
                <a:spcPts val="900"/>
              </a:spcBef>
            </a:pPr>
            <a:endParaRPr lang="bg-BG" dirty="0"/>
          </a:p>
          <a:p>
            <a:pPr>
              <a:spcBef>
                <a:spcPts val="900"/>
              </a:spcBef>
            </a:pPr>
            <a:r>
              <a:rPr lang="en-US" dirty="0"/>
              <a:t>Always try to reduce maximally the variables scope and visibility</a:t>
            </a:r>
          </a:p>
          <a:p>
            <a:pPr lvl="1"/>
            <a:r>
              <a:rPr lang="en-US" dirty="0"/>
              <a:t>This reduces potential coupling</a:t>
            </a:r>
          </a:p>
          <a:p>
            <a:pPr lvl="1"/>
            <a:r>
              <a:rPr lang="en-US" dirty="0"/>
              <a:t>Avoid public fields (exception: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dirty="0"/>
              <a:t> /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/>
              <a:t> in C#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dirty="0"/>
              <a:t> in Java)</a:t>
            </a:r>
          </a:p>
          <a:p>
            <a:pPr lvl="1"/>
            <a:r>
              <a:rPr lang="en-US" dirty="0"/>
              <a:t>Access all fields through properties /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005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Exceeded Scope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4684" y="1106959"/>
            <a:ext cx="6057900" cy="35086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int state = 0;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ConsolePrinter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void PrintSomething()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(Globals.state == 0)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Console.WriteLine("Good bye.");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95877" y="1224014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6351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35996"/>
            <a:ext cx="7038900" cy="34427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span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The of lines of code (LOC) between variable usages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Average span</a:t>
            </a:r>
            <a:r>
              <a:rPr lang="en-US" sz="1400" dirty="0"/>
              <a:t> can be calculated for all usages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Variable span should be kept as low as possible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Define variables at their first usage, not earlier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Initialize variables as late as possible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3828" y="4107504"/>
            <a:ext cx="5657850" cy="351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81000" rIns="108000" bIns="54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define and initialize variables just before their first use!</a:t>
            </a:r>
          </a:p>
        </p:txBody>
      </p:sp>
    </p:spTree>
    <p:extLst>
      <p:ext uri="{BB962C8B-B14F-4D97-AF65-F5344CB8AC3E}">
        <p14:creationId xmlns:p14="http://schemas.microsoft.com/office/powerpoint/2010/main" val="20065165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914401"/>
            <a:ext cx="58293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  b = b / c;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Span of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2334638"/>
            <a:ext cx="7038900" cy="21441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250" dirty="0"/>
              <a:t>One line between the first reference to </a:t>
            </a:r>
            <a:r>
              <a:rPr lang="en-US" sz="225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50" dirty="0"/>
              <a:t> and the second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250" dirty="0"/>
              <a:t>There are no lines between the second reference to </a:t>
            </a:r>
            <a:r>
              <a:rPr lang="en-US" sz="225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250" dirty="0"/>
              <a:t> and the third</a:t>
            </a:r>
          </a:p>
          <a:p>
            <a:pPr>
              <a:lnSpc>
                <a:spcPct val="100000"/>
              </a:lnSpc>
            </a:pPr>
            <a:r>
              <a:rPr lang="en-US" sz="2100" dirty="0"/>
              <a:t>The average span for </a:t>
            </a:r>
            <a:r>
              <a:rPr lang="en-US" sz="2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100" i="1" dirty="0"/>
              <a:t> </a:t>
            </a:r>
            <a:r>
              <a:rPr lang="en-US" sz="2100" dirty="0"/>
              <a:t>is</a:t>
            </a:r>
            <a:r>
              <a:rPr lang="en-US" sz="2100" i="1" dirty="0"/>
              <a:t> </a:t>
            </a:r>
            <a:r>
              <a:rPr lang="en-US" sz="2100" dirty="0"/>
              <a:t>(1+0)/2 = 0.5</a:t>
            </a:r>
            <a:endParaRPr lang="en-US" sz="2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3273069" y="1278831"/>
            <a:ext cx="171450" cy="53030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3501669" y="1357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600450" y="1718724"/>
            <a:ext cx="171450" cy="324583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3829050" y="1773506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 = </a:t>
            </a:r>
            <a:r>
              <a:rPr 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44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Live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Variable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live time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number of lines of code (LOC) between the first and the last variable usage in a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Live time should be kept as low as possible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The same rules apply as for minimizing span: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Define variables at their first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Initialize variables just before their first 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Try to keep together lines using the same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629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Live Time of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7330" y="1430685"/>
            <a:ext cx="6057900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26 while (recordIndex &lt; recordCount)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27 ...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62 total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63 done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64 while ( !done 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69 if ( total &gt; projectedTotal 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70 done = true;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72100" y="664750"/>
            <a:ext cx="2286000" cy="974806"/>
          </a:xfrm>
          <a:prstGeom prst="wedgeRoundRectCallout">
            <a:avLst>
              <a:gd name="adj1" fmla="val -64963"/>
              <a:gd name="adj2" fmla="val 396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recordIndex </a:t>
            </a:r>
          </a:p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28-line 25 + 1 ) = 4</a:t>
            </a:r>
            <a:endParaRPr lang="en-US" sz="165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25652" y="2165521"/>
            <a:ext cx="2343150" cy="974806"/>
          </a:xfrm>
          <a:prstGeom prst="wedgeRoundRectCallout">
            <a:avLst>
              <a:gd name="adj1" fmla="val -89457"/>
              <a:gd name="adj2" fmla="val -1848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 </a:t>
            </a:r>
          </a:p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( line 69-line 62 + 1 ) = 8</a:t>
            </a:r>
            <a:endParaRPr lang="en-US" sz="165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66499" y="3256640"/>
            <a:ext cx="2343150" cy="974806"/>
          </a:xfrm>
          <a:prstGeom prst="wedgeRoundRectCallout">
            <a:avLst>
              <a:gd name="adj1" fmla="val -137014"/>
              <a:gd name="adj2" fmla="val 2807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</a:t>
            </a:r>
          </a:p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 line 70-line 63 + 1 ) = 8</a:t>
            </a:r>
          </a:p>
        </p:txBody>
      </p:sp>
    </p:spTree>
    <p:extLst>
      <p:ext uri="{BB962C8B-B14F-4D97-AF65-F5344CB8AC3E}">
        <p14:creationId xmlns:p14="http://schemas.microsoft.com/office/powerpoint/2010/main" val="34633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6911" y="914401"/>
            <a:ext cx="4765340" cy="40004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 = 0;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99" y="131323"/>
            <a:ext cx="7642219" cy="1176527"/>
          </a:xfrm>
        </p:spPr>
        <p:txBody>
          <a:bodyPr/>
          <a:lstStyle/>
          <a:p>
            <a:r>
              <a:rPr lang="en-US" dirty="0"/>
              <a:t>Unneeded Large Variable Span and Live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629400" y="941119"/>
            <a:ext cx="285750" cy="3943350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6800850" y="3047817"/>
            <a:ext cx="10287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span =</a:t>
            </a:r>
          </a:p>
          <a:p>
            <a:pPr algn="ctr"/>
            <a:r>
              <a:rPr lang="en-US" sz="1050" b="1" dirty="0"/>
              <a:t>(5+8+2)</a:t>
            </a:r>
          </a:p>
          <a:p>
            <a:pPr algn="ctr"/>
            <a:r>
              <a:rPr lang="en-US" sz="1050" b="1" dirty="0"/>
              <a:t> / 3 =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0850" y="2136207"/>
            <a:ext cx="1028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live time = 19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9300" y="4171950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428751" y="914401"/>
            <a:ext cx="378161" cy="40004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>
              <a:lnSpc>
                <a:spcPct val="75000"/>
              </a:lnSpc>
            </a:pPr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bg-BG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19</a:t>
            </a: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7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99" y="119475"/>
            <a:ext cx="7038900" cy="914100"/>
          </a:xfrm>
        </p:spPr>
        <p:txBody>
          <a:bodyPr/>
          <a:lstStyle/>
          <a:p>
            <a:r>
              <a:rPr lang="en-US" dirty="0"/>
              <a:t>Empty Lines in Method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499" y="807397"/>
            <a:ext cx="7428211" cy="3671354"/>
          </a:xfrm>
        </p:spPr>
        <p:txBody>
          <a:bodyPr/>
          <a:lstStyle/>
          <a:p>
            <a:pPr>
              <a:lnSpc>
                <a:spcPts val="2550"/>
              </a:lnSpc>
            </a:pPr>
            <a:r>
              <a:rPr lang="en-US" sz="1600" dirty="0"/>
              <a:t>Use an empty line to separate logically related sequences of lines: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0" y="1314450"/>
            <a:ext cx="6286500" cy="36240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75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incomes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incomesSalesReport = PrepareIncomesSalesReport();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reports.Add(incomesSalesReport);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incomesSupportReport = PrepareIncomesSupportReport();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reports.Add(incomesSupportReport);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75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Create expenses reports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expensesPayrollReport = PrepareExpensesPayrollReport();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reports.Add(expensesPayrollReport);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 expensesMarketingReport = PrepareExpensesMarketingReport();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reports.Add(expensesMarketingReport);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75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reports;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7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600700" y="1832998"/>
            <a:ext cx="1543050" cy="405075"/>
          </a:xfrm>
          <a:prstGeom prst="wedgeRoundRectCallout">
            <a:avLst>
              <a:gd name="adj1" fmla="val -167911"/>
              <a:gd name="adj2" fmla="val 6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600700" y="2975998"/>
            <a:ext cx="1543050" cy="405075"/>
          </a:xfrm>
          <a:prstGeom prst="wedgeRoundRectCallout">
            <a:avLst>
              <a:gd name="adj1" fmla="val -166059"/>
              <a:gd name="adj2" fmla="val 74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00500" y="4404748"/>
            <a:ext cx="1543050" cy="405075"/>
          </a:xfrm>
          <a:prstGeom prst="wedgeRoundRectCallout">
            <a:avLst>
              <a:gd name="adj1" fmla="val -110503"/>
              <a:gd name="adj2" fmla="val -5339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Empty line</a:t>
            </a:r>
          </a:p>
        </p:txBody>
      </p:sp>
    </p:spTree>
    <p:extLst>
      <p:ext uri="{BB962C8B-B14F-4D97-AF65-F5344CB8AC3E}">
        <p14:creationId xmlns:p14="http://schemas.microsoft.com/office/powerpoint/2010/main" val="38507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3174" y="800371"/>
            <a:ext cx="5943600" cy="3354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 Span and Live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6122231" y="2060233"/>
            <a:ext cx="300342" cy="1900238"/>
          </a:xfrm>
          <a:prstGeom prst="rightBrac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308026" y="3789844"/>
            <a:ext cx="13931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span=</a:t>
            </a:r>
          </a:p>
          <a:p>
            <a:pPr algn="ctr"/>
            <a:r>
              <a:rPr lang="en-US" sz="1050" b="1" dirty="0"/>
              <a:t>(4+2) / 3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8026" y="3335435"/>
            <a:ext cx="13931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live time = 9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28751" y="800101"/>
            <a:ext cx="360773" cy="32685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16</a:t>
            </a:r>
          </a:p>
          <a:p>
            <a:pPr algn="ctr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5534" y="3295887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19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Variables Live</a:t>
            </a:r>
            <a:br>
              <a:rPr lang="en-US" dirty="0"/>
            </a:br>
            <a:r>
              <a:rPr lang="en-US" dirty="0"/>
              <a:t>As Short a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4450" y="1653702"/>
            <a:ext cx="6515100" cy="3204048"/>
          </a:xfrm>
          <a:prstGeom prst="rect">
            <a:avLst/>
          </a:prstGeom>
        </p:spPr>
        <p:txBody>
          <a:bodyPr/>
          <a:lstStyle/>
          <a:p>
            <a:pPr marL="211931" indent="-211931" eaLnBrk="0" hangingPunct="0"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Advantages of short time and short span</a:t>
            </a:r>
          </a:p>
          <a:p>
            <a:pPr marL="472679" lvl="1" indent="-204788" eaLnBrk="0" hangingPunct="0"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25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Gives you an accurate picture of your code</a:t>
            </a:r>
          </a:p>
          <a:p>
            <a:pPr marL="472679" lvl="1" indent="-204788" eaLnBrk="0" hangingPunct="0"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25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Reduces the chance of initialization errors</a:t>
            </a:r>
          </a:p>
          <a:p>
            <a:pPr marL="472679" lvl="1" indent="-204788" eaLnBrk="0" hangingPunct="0"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25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Makes your code more readable</a:t>
            </a:r>
          </a:p>
        </p:txBody>
      </p:sp>
    </p:spTree>
    <p:extLst>
      <p:ext uri="{BB962C8B-B14F-4D97-AF65-F5344CB8AC3E}">
        <p14:creationId xmlns:p14="http://schemas.microsoft.com/office/powerpoint/2010/main" val="17783625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Initialize variables used in a loop immediately before the loop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Don’t assign a value to a variable until just before the value is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follow the old C / Pascal style of declaring variables in the beginning of each method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Begin with the most restricted visibility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Expand the visibility only when necessary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Group related statements together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72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35000"/>
              </a:spcBef>
            </a:pPr>
            <a:r>
              <a:rPr lang="en-US" sz="2700" dirty="0"/>
              <a:t>Group Related</a:t>
            </a:r>
            <a:br>
              <a:rPr lang="en-US" sz="2700" dirty="0"/>
            </a:br>
            <a:r>
              <a:rPr lang="en-US" sz="2700" dirty="0"/>
              <a:t>Statements 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Six variables for just this short fragment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970717"/>
            <a:ext cx="6057900" cy="3086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SummarizeData(…) 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GetOldData(oldData, numOldData);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GetNewData(newData, numNewData);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= Sum(oldData, numOldData);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= Sum(newData, numNewData);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PrintOldDataSummary(oldData, totalOldData);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PrintNewDataSummary(newData, totalNewData);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SaveOldDataSummary(totalOldData, numOldData);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SaveNewDataSummary(totalNewData, numNewData);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265230" y="1703491"/>
            <a:ext cx="2524620" cy="1276945"/>
          </a:xfrm>
          <a:prstGeom prst="wedgeRoundRectCallout">
            <a:avLst>
              <a:gd name="adj1" fmla="val -65528"/>
              <a:gd name="adj2" fmla="val -2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27000" tIns="0" rIns="27000" bIns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have to keep track of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oldData</a:t>
            </a:r>
            <a:r>
              <a:rPr lang="en-US" sz="15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newData</a:t>
            </a:r>
            <a:r>
              <a:rPr lang="en-US" sz="15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numOldData</a:t>
            </a:r>
            <a:r>
              <a:rPr lang="en-US" sz="15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numNewData</a:t>
            </a:r>
            <a:r>
              <a:rPr lang="en-US" sz="15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,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totalOldData</a:t>
            </a:r>
            <a:r>
              <a:rPr lang="en-US" sz="1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totalNewData 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40463" y="3217626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8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Grouping– Example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69521"/>
            <a:ext cx="7038900" cy="3409229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dirty="0"/>
              <a:t>Easier to understand, right?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22671" y="1656331"/>
            <a:ext cx="6172200" cy="323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SummarizeDaily( … 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GetOldData(oldData, numOldData);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totalOldData = Sum(oldData, numOldData);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PrintOldDataSummary(oldData, totalOldData);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SaveOldDataSummary(totalOldData, numOldData);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GetNewData(newData, numNewData);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totalNewData = Sum(newData, numNewData);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PrintNewDataSummary(newData, totalNewData);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SaveNewDataSummary(totalNewData, numNewData);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2773" y="630125"/>
            <a:ext cx="2057400" cy="1404640"/>
          </a:xfrm>
          <a:prstGeom prst="wedgeRoundRectCallout">
            <a:avLst>
              <a:gd name="adj1" fmla="val -67781"/>
              <a:gd name="adj2" fmla="val 471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27000" tIns="0" rIns="27000" bIns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two blocks are each shorter and  individually contain fewer variables</a:t>
            </a:r>
            <a:endParaRPr lang="en-US" sz="1650" b="1" i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150" y="348615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1032184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should have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</a:p>
          <a:p>
            <a:pPr lvl="1"/>
            <a:r>
              <a:rPr lang="en-US" dirty="0"/>
              <a:t>Never use a single variable for multiple purposes!</a:t>
            </a:r>
          </a:p>
          <a:p>
            <a:pPr lvl="1"/>
            <a:r>
              <a:rPr lang="en-US" dirty="0"/>
              <a:t>Economizing memory is not an excuse</a:t>
            </a:r>
          </a:p>
          <a:p>
            <a:r>
              <a:rPr lang="en-US" dirty="0"/>
              <a:t>Can you choose a good name for variable that is used for several purposes?</a:t>
            </a:r>
          </a:p>
          <a:p>
            <a:pPr lvl="1"/>
            <a:r>
              <a:rPr lang="en-US" dirty="0"/>
              <a:t>Example: variable used to count students or to keep the average of their grades</a:t>
            </a:r>
          </a:p>
          <a:p>
            <a:pPr lvl="1"/>
            <a:r>
              <a:rPr lang="en-US" dirty="0"/>
              <a:t>Proposed name: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studentsCountOrAvgGrade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8293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26268"/>
            <a:ext cx="7038900" cy="34524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The name should describe the object clearly and accurately,</a:t>
            </a:r>
            <a:r>
              <a:rPr lang="bg-BG" sz="1800" dirty="0"/>
              <a:t> </a:t>
            </a:r>
            <a:r>
              <a:rPr lang="en-US" sz="1800" dirty="0"/>
              <a:t>which the variable represents</a:t>
            </a:r>
            <a:endParaRPr lang="bg-BG" sz="18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Bad names</a:t>
            </a:r>
            <a:r>
              <a:rPr lang="bg-BG" sz="1800" dirty="0"/>
              <a:t>: </a:t>
            </a:r>
            <a:r>
              <a:rPr lang="bg-BG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r18pq</a:t>
            </a:r>
            <a:r>
              <a:rPr lang="bg-BG" sz="1800" dirty="0"/>
              <a:t>, </a:t>
            </a:r>
            <a:r>
              <a:rPr lang="bg-BG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__hip</a:t>
            </a:r>
            <a:r>
              <a:rPr lang="bg-BG" sz="1800" dirty="0"/>
              <a:t>, </a:t>
            </a:r>
            <a:r>
              <a:rPr lang="bg-BG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rcfd</a:t>
            </a:r>
            <a:r>
              <a:rPr lang="bg-BG" sz="1800" dirty="0"/>
              <a:t>, </a:t>
            </a:r>
            <a:r>
              <a:rPr lang="bg-BG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val1</a:t>
            </a:r>
            <a:r>
              <a:rPr lang="bg-BG" sz="1800" dirty="0"/>
              <a:t>, </a:t>
            </a:r>
            <a:r>
              <a:rPr lang="bg-BG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val2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/>
              <a:t>Good names</a:t>
            </a:r>
            <a:r>
              <a:rPr lang="bg-BG" sz="1800" dirty="0"/>
              <a:t>: </a:t>
            </a:r>
            <a:r>
              <a:rPr lang="bg-BG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  <a:r>
              <a:rPr lang="bg-BG" sz="1800" dirty="0"/>
              <a:t>, </a:t>
            </a:r>
            <a:r>
              <a:rPr lang="bg-BG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blockSize</a:t>
            </a:r>
            <a:r>
              <a:rPr lang="bg-BG" sz="1800" dirty="0"/>
              <a:t>, </a:t>
            </a:r>
            <a:r>
              <a:rPr lang="bg-BG" sz="1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customerDiscount</a:t>
            </a: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Address the problem, which the variable solves – "what" instead of "how"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Good names: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employeeSalary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employees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Bad names: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myArray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customerFile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customerHashTable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943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and Good Variable Names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x1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</a:t>
            </a:r>
            <a:r>
              <a:rPr lang="en-US" dirty="0"/>
              <a:t>, and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xxx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mean?</a:t>
            </a:r>
          </a:p>
          <a:p>
            <a:r>
              <a:rPr lang="en-US" dirty="0"/>
              <a:t>What does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aretha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mean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971551"/>
            <a:ext cx="5943600" cy="11036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- xx;</a:t>
            </a:r>
          </a:p>
          <a:p>
            <a:pPr>
              <a:lnSpc>
                <a:spcPts val="1950"/>
              </a:lnSpc>
            </a:pP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xxx = aretha + SalesTax(aretha);</a:t>
            </a:r>
          </a:p>
          <a:p>
            <a:pPr>
              <a:lnSpc>
                <a:spcPts val="1950"/>
              </a:lnSpc>
            </a:pP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LateFee(x1, x) + xxx;</a:t>
            </a:r>
          </a:p>
          <a:p>
            <a:pPr>
              <a:lnSpc>
                <a:spcPts val="1950"/>
              </a:lnSpc>
            </a:pP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x = x + Interest(x1, x);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3314701"/>
            <a:ext cx="59436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- lastPayment;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monthlyTotal = NewPurchases + SalesTax(newPurchases);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LateFee(customerID, balance)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monthlyTotal;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balance = balance + Interest(customerID, balance);</a:t>
            </a:r>
          </a:p>
        </p:txBody>
      </p:sp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731" y="3497789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4277" y="1227227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571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Naming depends on the scope and visibility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Bigger scope, visibility, longer lifetime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/>
              <a:t>longer and more descriptive name: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Variables with smaller scope and shorter lifetime can be shorter: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enclosing type gives a context for naming: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6951" y="2448261"/>
            <a:ext cx="57150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Account[] mCustomerAccounts;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6951" y="3642158"/>
            <a:ext cx="57150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i&lt;customers.Length; i++) { …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1267" y="2277836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72" y="3458094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26951" y="4283462"/>
            <a:ext cx="57150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Account { Name: string { get; set; }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not AccountName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72" y="4150622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82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Formatting classes / structures / interfaces / enumerations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Indent the class body with a single 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following order of definitions: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Constants, delegates, inner types, fields, constructors, properties, methods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Static members, public members, protected members,  internal members, private members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above order of definitions is not the only possible correct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7621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Optimum Name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Somewhere between the lengths of </a:t>
            </a:r>
            <a:r>
              <a:rPr 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/>
              <a:t>and </a:t>
            </a:r>
            <a:r>
              <a:rPr lang="en-US" sz="12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maximumNumberOfPointsInModernOlympics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Optimal length – 10 to 16 symbols    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Too long</a:t>
            </a:r>
            <a:r>
              <a:rPr lang="en-US" sz="1200" dirty="0">
                <a:solidFill>
                  <a:schemeClr val="tx1">
                    <a:lumMod val="40000"/>
                    <a:lumOff val="60000"/>
                  </a:schemeClr>
                </a:solidFill>
                <a:latin typeface="Courier" pitchFamily="49" charset="0"/>
              </a:rPr>
              <a:t> </a:t>
            </a:r>
          </a:p>
          <a:p>
            <a:pPr lvl="1">
              <a:lnSpc>
                <a:spcPct val="100000"/>
              </a:lnSpc>
            </a:pPr>
            <a:endParaRPr lang="en-US" sz="1200" dirty="0">
              <a:latin typeface="Courier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200" dirty="0"/>
              <a:t>Too short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  <a:p>
            <a:pPr lvl="1">
              <a:lnSpc>
                <a:spcPct val="100000"/>
              </a:lnSpc>
            </a:pPr>
            <a:r>
              <a:rPr lang="en-US" sz="1200" dirty="0"/>
              <a:t>Just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57350" y="4247132"/>
            <a:ext cx="58864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numTeamMembers</a:t>
            </a:r>
            <a:r>
              <a:rPr lang="bg-BG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</a:t>
            </a: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teamMembersCount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57350" y="2493075"/>
            <a:ext cx="5886450" cy="334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numberOfPeopleOfTheBulgarianOlympicTeamFor2012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57350" y="3425558"/>
            <a:ext cx="5886450" cy="3341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bg-BG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а, </a:t>
            </a: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n, z, </a:t>
            </a:r>
            <a:r>
              <a:rPr lang="bg-BG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щ </a:t>
            </a: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8822" y="411480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4369" y="2339910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4369" y="3272394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21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  <a:r>
              <a:rPr lang="bg-BG" dirty="0"/>
              <a:t> </a:t>
            </a:r>
            <a:r>
              <a:rPr lang="en-US" dirty="0"/>
              <a:t>Specific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Naming counters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Naming variables for state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Naming temporary variables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Bad examples: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EBFFD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Good examples:</a:t>
            </a:r>
            <a:endParaRPr lang="bg-BG" dirty="0">
              <a:solidFill>
                <a:srgbClr val="EBFFD2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00200" y="1229838"/>
            <a:ext cx="59436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UsersCount, RolesCount, FilesCount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0200" y="2207325"/>
            <a:ext cx="59436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ThreadState, TransactionState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600200" y="4522043"/>
            <a:ext cx="59436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index, value, count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0200" y="3600450"/>
            <a:ext cx="5943600" cy="331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a, aa, tmpvar1, tmpvar2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9604" y="4234297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150" y="3373336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150" y="91440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150" y="1921576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6199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 programmers resist to follow</a:t>
            </a:r>
            <a:br>
              <a:rPr lang="en-US" dirty="0"/>
            </a:br>
            <a:r>
              <a:rPr lang="en-US" dirty="0"/>
              <a:t>standards and conventions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why?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Conventions 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Transfer knowledge across projects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Helps to learn code more quickly on a new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Avoid calling the same thing by two different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019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should we use a naming convention?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Multiple developers are working on the same project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source code is reviewed by other programmers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project is large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project will be long-lived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You always benefit from having some kind of naming convention!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0275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Language-Specific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C# and Java / JavaScript conventions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n-US" dirty="0"/>
              <a:t> are integer indexes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Constants are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ALL_CAPS</a:t>
            </a:r>
            <a:r>
              <a:rPr lang="en-US" dirty="0"/>
              <a:t> separated by underscores (sometimes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/>
              <a:t> 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Variable and method names use uppercase in C# and lowercase in JS for the first 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underscore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dirty="0"/>
              <a:t> is not used within names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Except for names in all caps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4213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Hungarian</a:t>
            </a:r>
            <a:r>
              <a:rPr lang="bg-BG" dirty="0"/>
              <a:t> </a:t>
            </a:r>
            <a:r>
              <a:rPr lang="en-US" dirty="0"/>
              <a:t>notation </a:t>
            </a:r>
            <a:r>
              <a:rPr lang="bg-BG" dirty="0"/>
              <a:t>– </a:t>
            </a:r>
            <a:r>
              <a:rPr lang="en-US" dirty="0"/>
              <a:t>not used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Semantic prefixes</a:t>
            </a:r>
            <a:r>
              <a:rPr lang="bg-BG" dirty="0"/>
              <a:t> (</a:t>
            </a:r>
            <a:r>
              <a:rPr lang="en-US" dirty="0"/>
              <a:t>ex</a:t>
            </a:r>
            <a:r>
              <a:rPr lang="bg-BG" dirty="0"/>
              <a:t>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btnSave</a:t>
            </a:r>
            <a:r>
              <a:rPr lang="bg-BG" dirty="0"/>
              <a:t>)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Better 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buttonSave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 not miss letters to make name shorter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</a:t>
            </a:r>
            <a:r>
              <a:rPr lang="bg-BG" dirty="0"/>
              <a:t>bbreviate</a:t>
            </a:r>
            <a:r>
              <a:rPr lang="en-US" dirty="0"/>
              <a:t> names in consistent way throughout the code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Create names</a:t>
            </a:r>
            <a:r>
              <a:rPr lang="bg-BG" dirty="0"/>
              <a:t>, </a:t>
            </a:r>
            <a:r>
              <a:rPr lang="en-US" dirty="0"/>
              <a:t>which can be pronounced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not like</a:t>
            </a:r>
            <a:r>
              <a:rPr lang="bg-BG" dirty="0"/>
              <a:t>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btnDfltSvRzlts</a:t>
            </a:r>
            <a:r>
              <a:rPr lang="bg-BG" dirty="0"/>
              <a:t>)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Avoid combinations</a:t>
            </a:r>
            <a:r>
              <a:rPr lang="bg-BG" dirty="0"/>
              <a:t>, </a:t>
            </a:r>
            <a:r>
              <a:rPr lang="en-US" dirty="0"/>
              <a:t>which form another word or different meaning</a:t>
            </a:r>
            <a:r>
              <a:rPr lang="bg-BG" dirty="0"/>
              <a:t> </a:t>
            </a:r>
            <a:r>
              <a:rPr lang="en-US" dirty="0"/>
              <a:t>(ex</a:t>
            </a:r>
            <a:r>
              <a:rPr lang="bg-BG" dirty="0"/>
              <a:t>.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preFixStore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4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Names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250" dirty="0"/>
              <a:t>Document short names in the code</a:t>
            </a:r>
            <a:endParaRPr lang="bg-BG" sz="2250" dirty="0"/>
          </a:p>
          <a:p>
            <a:pPr>
              <a:lnSpc>
                <a:spcPct val="100000"/>
              </a:lnSpc>
            </a:pPr>
            <a:r>
              <a:rPr lang="en-US" sz="2250" dirty="0"/>
              <a:t>Remember, names are designed for the people, who will read the code</a:t>
            </a:r>
          </a:p>
          <a:p>
            <a:pPr lvl="1">
              <a:lnSpc>
                <a:spcPct val="100000"/>
              </a:lnSpc>
            </a:pPr>
            <a:r>
              <a:rPr lang="en-US" sz="2100" dirty="0"/>
              <a:t>Not for those who write it</a:t>
            </a:r>
          </a:p>
          <a:p>
            <a:pPr>
              <a:lnSpc>
                <a:spcPct val="100000"/>
              </a:lnSpc>
            </a:pPr>
            <a:r>
              <a:rPr lang="en-US" sz="2250" dirty="0"/>
              <a:t>Avoid variables</a:t>
            </a:r>
            <a:r>
              <a:rPr lang="bg-BG" sz="2250" dirty="0"/>
              <a:t> </a:t>
            </a:r>
            <a:r>
              <a:rPr lang="en-US" sz="2250" dirty="0"/>
              <a:t>with similar names</a:t>
            </a:r>
            <a:r>
              <a:rPr lang="bg-BG" sz="2250" dirty="0"/>
              <a:t>, </a:t>
            </a:r>
            <a:r>
              <a:rPr lang="en-US" sz="2250" dirty="0"/>
              <a:t>but different purpose it</a:t>
            </a:r>
          </a:p>
          <a:p>
            <a:pPr>
              <a:lnSpc>
                <a:spcPct val="100000"/>
              </a:lnSpc>
            </a:pPr>
            <a:endParaRPr lang="en-US" sz="2250" dirty="0"/>
          </a:p>
          <a:p>
            <a:pPr>
              <a:lnSpc>
                <a:spcPct val="100000"/>
              </a:lnSpc>
            </a:pPr>
            <a:r>
              <a:rPr lang="en-US" sz="2250" dirty="0"/>
              <a:t>Avoid names</a:t>
            </a:r>
            <a:r>
              <a:rPr lang="bg-BG" sz="2250" dirty="0"/>
              <a:t>, </a:t>
            </a:r>
            <a:r>
              <a:rPr lang="en-US" sz="2250" dirty="0"/>
              <a:t>that sounds similar</a:t>
            </a:r>
          </a:p>
          <a:p>
            <a:pPr>
              <a:lnSpc>
                <a:spcPct val="100000"/>
              </a:lnSpc>
            </a:pPr>
            <a:endParaRPr lang="bg-BG" sz="2250" dirty="0"/>
          </a:p>
          <a:p>
            <a:pPr>
              <a:lnSpc>
                <a:spcPct val="100000"/>
              </a:lnSpc>
            </a:pPr>
            <a:r>
              <a:rPr lang="en-US" sz="2250" dirty="0"/>
              <a:t>Avoid digits in names </a:t>
            </a:r>
            <a:endParaRPr lang="bg-BG" sz="2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178875"/>
            <a:ext cx="5943600" cy="331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bg-BG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UserStatus </a:t>
            </a:r>
            <a:r>
              <a:rPr lang="en-US" sz="1425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</a:t>
            </a: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UserCurrentStatus</a:t>
            </a:r>
            <a:endParaRPr lang="en-US" sz="1425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4081231"/>
            <a:ext cx="5943600" cy="3316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decree </a:t>
            </a:r>
            <a:r>
              <a:rPr lang="en-US" sz="1425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degree </a:t>
            </a:r>
            <a:r>
              <a:rPr lang="en-US" sz="1425" b="1" noProof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 </a:t>
            </a: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digRee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4394" y="2854160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4394" y="3751119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993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600200"/>
            <a:ext cx="6172200" cy="514350"/>
          </a:xfrm>
        </p:spPr>
        <p:txBody>
          <a:bodyPr/>
          <a:lstStyle/>
          <a:p>
            <a:r>
              <a:rPr lang="en-US" dirty="0"/>
              <a:t>Using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1838" y="2228850"/>
            <a:ext cx="5572125" cy="400050"/>
          </a:xfrm>
        </p:spPr>
        <p:txBody>
          <a:bodyPr/>
          <a:lstStyle/>
          <a:p>
            <a:r>
              <a:rPr lang="en-US" dirty="0"/>
              <a:t>When and How to Use Constants?</a:t>
            </a:r>
          </a:p>
        </p:txBody>
      </p:sp>
    </p:spTree>
    <p:extLst>
      <p:ext uri="{BB962C8B-B14F-4D97-AF65-F5344CB8AC3E}">
        <p14:creationId xmlns:p14="http://schemas.microsoft.com/office/powerpoint/2010/main" val="26657755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75" dirty="0"/>
              <a:t>Avoid Magic Numbers and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magic number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value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Magic numbers / values are all literals different than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""</a:t>
            </a:r>
            <a:r>
              <a:rPr lang="en-US" dirty="0"/>
              <a:t> (empty string)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Avoid using magic numbers / values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are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hard to maintain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In case of change, you need to modify all occurrences of the magic number / constant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Their meaning is not obvious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Example: what the number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1024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means?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128</a:t>
            </a:fld>
            <a:endParaRPr lang="en-US" dirty="0"/>
          </a:p>
        </p:txBody>
      </p:sp>
      <p:pic>
        <p:nvPicPr>
          <p:cNvPr id="5" name="Picture 6" descr="http://www.impactmedialtd.co.uk/images/stop-sign.pn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722546" y="1992854"/>
            <a:ext cx="971550" cy="968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9519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Evil Magic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0" y="877565"/>
            <a:ext cx="6286500" cy="3960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CalcCircleArea(double radius)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radius * radius;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450"/>
              </a:spcBef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CalcCirclePerimeter(double radius)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perimeter = 6.28318412 * radius;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perimeter;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450"/>
              </a:spcBef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static double CalcElipseArea(double axis1, double axis2)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area = 3.14159206 * axis1 * axis2;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area;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50394" y="1702670"/>
            <a:ext cx="1035844" cy="300083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1800"/>
              </a:lnSpc>
            </a:pPr>
            <a:endParaRPr lang="en-US" sz="135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607594" y="2768709"/>
            <a:ext cx="1050131" cy="300083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1800"/>
              </a:lnSpc>
            </a:pPr>
            <a:endParaRPr lang="en-US" sz="135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50394" y="3852845"/>
            <a:ext cx="1035844" cy="300083"/>
          </a:xfrm>
          <a:prstGeom prst="rect">
            <a:avLst/>
          </a:prstGeom>
          <a:solidFill>
            <a:schemeClr val="accent5">
              <a:lumMod val="40000"/>
              <a:lumOff val="60000"/>
              <a:alpha val="1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>
              <a:lnSpc>
                <a:spcPts val="1800"/>
              </a:lnSpc>
            </a:pPr>
            <a:endParaRPr lang="en-US" sz="1350" b="1" noProof="1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047" y="1011709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74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Types – Example in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900" y="852249"/>
            <a:ext cx="6172200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Dog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Aft>
                <a:spcPts val="9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Static variables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const string SPECIES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"Canis Lupus Familiaris";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Instance variables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age;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Constructors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Dog(string name, int 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this.age = age;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7838" y="4629150"/>
            <a:ext cx="2348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(continues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386011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86683"/>
            <a:ext cx="7723658" cy="1221167"/>
          </a:xfrm>
        </p:spPr>
        <p:txBody>
          <a:bodyPr/>
          <a:lstStyle/>
          <a:p>
            <a:r>
              <a:rPr lang="en-US" dirty="0"/>
              <a:t>Turning Magic</a:t>
            </a:r>
            <a:br>
              <a:rPr lang="en-US" dirty="0"/>
            </a:br>
            <a:r>
              <a:rPr lang="en-US" dirty="0"/>
              <a:t>Numbers into 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0175" y="983594"/>
            <a:ext cx="6343650" cy="4115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GeometryUtils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const double </a:t>
            </a:r>
            <a:r>
              <a:rPr lang="en-US" sz="15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3.14159206;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double CalcCircleArea(double radius)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area = </a:t>
            </a:r>
            <a:r>
              <a:rPr lang="en-US" sz="15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 * radius;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area;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double CalcCirclePerimeter(double radius)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perimeter = 2 * </a:t>
            </a:r>
            <a:r>
              <a:rPr lang="en-US" sz="15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radius;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perimeter;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public static double CalcElipseArea(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double axis1, double axis2)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double area = </a:t>
            </a:r>
            <a:r>
              <a:rPr lang="en-US" sz="15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PI</a:t>
            </a: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* axis1 * axis2;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area;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8075" y="4018311"/>
            <a:ext cx="914400" cy="9144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140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There are two types of constants in C#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Compile-time constants: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Replaced with their value during compilation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No field stands behind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Run-time constants: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Special fields initialized in the static constructor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Compiled into the assembly like any other class member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23303" y="2308324"/>
            <a:ext cx="577215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23303" y="3826275"/>
            <a:ext cx="577215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ConfigFile = "app.xml";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1485" y="1334774"/>
            <a:ext cx="475012" cy="47501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25939" y="3118486"/>
            <a:ext cx="475012" cy="47501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700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987357"/>
            <a:ext cx="7038900" cy="349139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JS does not support constants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Simulated by variables / fields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ALL_CAPS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1714500"/>
            <a:ext cx="5886450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PI = 3.14159206;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CONFIG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COLOR : "#AF77EE",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DEFAULT_WIDTH : 200,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DEFAULT_HEIGHT : 300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document.getElementById("gameField").style.width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CONFIG.DEFAULT_WIDTH;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document.getElementById("gameField").style.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backgroundColor = CONFIG.COLOR;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23901" y="1901457"/>
            <a:ext cx="564548" cy="56454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378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Constants?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924129"/>
            <a:ext cx="7038900" cy="355462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Constants should be used in the following cases: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When we need to use numbers or other values and their logical meaning and value are not obvious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File names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1400" dirty="0"/>
              <a:t>Mathematical constants</a:t>
            </a:r>
          </a:p>
          <a:p>
            <a:pPr lvl="1">
              <a:lnSpc>
                <a:spcPct val="100000"/>
              </a:lnSpc>
            </a:pPr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1400" dirty="0"/>
              <a:t>Bounds and ranges</a:t>
            </a:r>
            <a:endParaRPr lang="en-US" sz="1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7350" y="2344398"/>
            <a:ext cx="577215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"ApplicationSettings.xml";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3359857"/>
            <a:ext cx="57721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57350" y="4144483"/>
            <a:ext cx="57721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READ_BUFFER_SIZE = 5 * 1024 *1024;</a:t>
            </a:r>
          </a:p>
        </p:txBody>
      </p:sp>
    </p:spTree>
    <p:extLst>
      <p:ext uri="{BB962C8B-B14F-4D97-AF65-F5344CB8AC3E}">
        <p14:creationId xmlns:p14="http://schemas.microsoft.com/office/powerpoint/2010/main" val="28221760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Avoid Constants?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 it is better to keep the magic values instead of using a constant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Error messages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exception descriptions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SQL commands </a:t>
            </a:r>
            <a:r>
              <a:rPr lang="en-US" dirty="0"/>
              <a:t>for database operations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Titles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GUI elements </a:t>
            </a:r>
            <a:r>
              <a:rPr lang="en-US" dirty="0"/>
              <a:t>(labels, buttons, menus, dialogs, etc.)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For internationalization purposes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resources</a:t>
            </a:r>
            <a:r>
              <a:rPr lang="en-US" dirty="0"/>
              <a:t>, not constants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Resources are special files embedded in the assembly / JAR file, accessible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6032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7150" y="1578400"/>
            <a:ext cx="5504710" cy="1578900"/>
          </a:xfrm>
        </p:spPr>
        <p:txBody>
          <a:bodyPr/>
          <a:lstStyle/>
          <a:p>
            <a:r>
              <a:rPr lang="en-US" sz="3600" dirty="0"/>
              <a:t>Control Flow, Conditional Statements and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3950" y="3924925"/>
            <a:ext cx="3957910" cy="506100"/>
          </a:xfrm>
        </p:spPr>
        <p:txBody>
          <a:bodyPr/>
          <a:lstStyle/>
          <a:p>
            <a:r>
              <a:rPr lang="en-US" dirty="0"/>
              <a:t>Correctly Organizing the Control Flow Logic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7080" y="1666035"/>
            <a:ext cx="6634349" cy="1543050"/>
          </a:xfrm>
        </p:spPr>
        <p:txBody>
          <a:bodyPr/>
          <a:lstStyle/>
          <a:p>
            <a:pPr algn="r">
              <a:lnSpc>
                <a:spcPts val="3750"/>
              </a:lnSpc>
            </a:pPr>
            <a:r>
              <a:rPr lang="en-US" dirty="0"/>
              <a:t>Organizing Straight-Line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8038" y="3209085"/>
            <a:ext cx="2934539" cy="628650"/>
          </a:xfrm>
        </p:spPr>
        <p:txBody>
          <a:bodyPr/>
          <a:lstStyle/>
          <a:p>
            <a:pPr algn="r"/>
            <a:r>
              <a:rPr lang="en-US" dirty="0"/>
              <a:t>Order and Separate Your Dependencies Correctly</a:t>
            </a:r>
          </a:p>
        </p:txBody>
      </p:sp>
    </p:spTree>
    <p:extLst>
      <p:ext uri="{BB962C8B-B14F-4D97-AF65-F5344CB8AC3E}">
        <p14:creationId xmlns:p14="http://schemas.microsoft.com/office/powerpoint/2010/main" val="11416587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statements’ order matters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Make dependencies obvious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 methods according to dependencies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method parameters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Document the control flow if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9458" y="3807859"/>
            <a:ext cx="5886450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data = GetData();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groupedData = GroupData(data);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PrintGroupedData(groupedData);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9458" y="1917439"/>
            <a:ext cx="5886450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GetData();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GroupData();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Print();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1420" y="3890922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6966" y="1979468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827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When statements’ order does not matter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code read from top to bottom like a newspaper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 related statements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clear boundaries for </a:t>
            </a:r>
            <a:br>
              <a:rPr lang="en-US" dirty="0"/>
            </a:br>
            <a:r>
              <a:rPr lang="en-US" dirty="0"/>
              <a:t>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blank lines to separate dependencies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User separate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9506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140831"/>
            <a:ext cx="7038900" cy="914100"/>
          </a:xfrm>
        </p:spPr>
        <p:txBody>
          <a:bodyPr/>
          <a:lstStyle/>
          <a:p>
            <a:r>
              <a:rPr lang="en-US" dirty="0"/>
              <a:t>Straight-Line Code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685800"/>
            <a:ext cx="6057900" cy="4229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900"/>
              </a:spcBef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900"/>
              </a:spcBef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85000"/>
              </a:lnSpc>
              <a:spcBef>
                <a:spcPts val="900"/>
              </a:spcBef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CraeteReportHeader(report);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900"/>
              </a:spcBef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85000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8668" y="911968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80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Types – Example in C#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900" y="992981"/>
            <a:ext cx="6172200" cy="3716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9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Properties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eaLnBrk="0" hangingPunct="0">
              <a:spcBef>
                <a:spcPts val="900"/>
              </a:spcBef>
              <a:spcAft>
                <a:spcPts val="9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Methods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Breath()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TODO: breathing process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void Bark()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Console.WriteLine("wow-wow");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9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29622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135967"/>
            <a:ext cx="7038900" cy="914100"/>
          </a:xfrm>
        </p:spPr>
        <p:txBody>
          <a:bodyPr/>
          <a:lstStyle/>
          <a:p>
            <a:r>
              <a:rPr lang="en-US" dirty="0"/>
              <a:t>Straight-Line Code –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708661"/>
            <a:ext cx="6057900" cy="4229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ct val="75000"/>
              </a:lnSpc>
              <a:spcBef>
                <a:spcPts val="900"/>
              </a:spcBef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report.Header = CreateReportHeader(report);</a:t>
            </a:r>
          </a:p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report.Content = CreateReportContent(report);</a:t>
            </a:r>
          </a:p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report.Footer = CreateReportFooter(report);</a:t>
            </a:r>
          </a:p>
          <a:p>
            <a:pPr>
              <a:lnSpc>
                <a:spcPct val="75000"/>
              </a:lnSpc>
              <a:spcBef>
                <a:spcPts val="900"/>
              </a:spcBef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425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ReportHeader CraeteReportHeader(Report report)</a:t>
            </a:r>
          </a:p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425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endParaRPr lang="en-US" sz="1425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ReportFooter CreateReportFooter(Report report)</a:t>
            </a:r>
          </a:p>
          <a:p>
            <a:pPr>
              <a:lnSpc>
                <a:spcPct val="9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ct val="750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7432" y="68580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22554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Code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thing to consider when organizing straight-line code is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Ordering dependencies</a:t>
            </a:r>
          </a:p>
          <a:p>
            <a:r>
              <a:rPr lang="en-US" dirty="0"/>
              <a:t>Dependencies should be made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obvious</a:t>
            </a:r>
          </a:p>
          <a:p>
            <a:pPr lvl="1"/>
            <a:r>
              <a:rPr lang="en-US" dirty="0"/>
              <a:t>Through the use of good routine names, parameter lists and comments</a:t>
            </a:r>
          </a:p>
          <a:p>
            <a:r>
              <a:rPr lang="en-US" dirty="0"/>
              <a:t>If code doesn’t have order dependencies</a:t>
            </a:r>
          </a:p>
          <a:p>
            <a:pPr lvl="1"/>
            <a:r>
              <a:rPr lang="en-US" dirty="0"/>
              <a:t>Keep related statements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646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>
              <a:lnSpc>
                <a:spcPts val="3750"/>
              </a:lnSpc>
            </a:pPr>
            <a:r>
              <a:rPr lang="en-US" dirty="0"/>
              <a:t>Using 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Using Control Structures</a:t>
            </a:r>
          </a:p>
        </p:txBody>
      </p:sp>
    </p:spTree>
    <p:extLst>
      <p:ext uri="{BB962C8B-B14F-4D97-AF65-F5344CB8AC3E}">
        <p14:creationId xmlns:p14="http://schemas.microsoft.com/office/powerpoint/2010/main" val="4094207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for the conditional statements body, even when it is a single line: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2250"/>
              </a:spcBef>
            </a:pPr>
            <a:r>
              <a:rPr lang="en-US" dirty="0"/>
              <a:t>Why omitting the brackets could be harmful?</a:t>
            </a:r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250"/>
              </a:spcBef>
            </a:pPr>
            <a:r>
              <a:rPr lang="en-US" dirty="0"/>
              <a:t>This is misleading code + misleading 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15787" y="1904967"/>
            <a:ext cx="58864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28238" y="3622515"/>
            <a:ext cx="58864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DoAnotherThing();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DoDifferentThing();</a:t>
            </a:r>
          </a:p>
        </p:txBody>
      </p:sp>
    </p:spTree>
    <p:extLst>
      <p:ext uri="{BB962C8B-B14F-4D97-AF65-F5344CB8AC3E}">
        <p14:creationId xmlns:p14="http://schemas.microsoft.com/office/powerpoint/2010/main" val="27451225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Using Conditional Statements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96502"/>
            <a:ext cx="7038900" cy="328224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put the normal (expected) condition first after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clause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Start from most common cases first, then go to the unusual 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43425" y="1543049"/>
            <a:ext cx="325755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Code.OK)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Code.NotFound)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43025" y="1543049"/>
            <a:ext cx="314325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response = GetHttpWebResponse();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(response.Code == Code.NotFound)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...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(response.Code == Code.OK)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0" y="3371850"/>
            <a:ext cx="400050" cy="4000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013" y="3371850"/>
            <a:ext cx="400050" cy="40005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550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636" y="40975"/>
            <a:ext cx="7038900" cy="914100"/>
          </a:xfrm>
        </p:spPr>
        <p:txBody>
          <a:bodyPr/>
          <a:lstStyle/>
          <a:p>
            <a:r>
              <a:rPr lang="en-US" sz="2700" dirty="0"/>
              <a:t>Using Conditional Statements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817123"/>
            <a:ext cx="7038900" cy="36616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comparing to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noProof="1"/>
              <a:t>:</a:t>
            </a:r>
            <a:endParaRPr lang="bg-BG" noProof="1"/>
          </a:p>
          <a:p>
            <a:pPr>
              <a:lnSpc>
                <a:spcPct val="100000"/>
              </a:lnSpc>
            </a:pPr>
            <a:endParaRPr lang="bg-BG" noProof="1"/>
          </a:p>
          <a:p>
            <a:pPr>
              <a:lnSpc>
                <a:spcPct val="100000"/>
              </a:lnSpc>
            </a:pPr>
            <a:endParaRPr lang="bg-BG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</a:pPr>
            <a:endParaRPr lang="en-US" noProof="1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noProof="1"/>
              <a:t>Always consider the else case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noProof="1"/>
              <a:t>If needed, document why the else isn’t </a:t>
            </a:r>
            <a:r>
              <a:rPr lang="en-US" sz="1600" dirty="0"/>
              <a:t>necessary</a:t>
            </a:r>
            <a:endParaRPr lang="en-US" sz="16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43450" y="1200150"/>
            <a:ext cx="26289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14500" y="1200150"/>
            <a:ext cx="26289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 == true)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...</a:t>
            </a:r>
          </a:p>
          <a:p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714500" y="3126507"/>
            <a:ext cx="565785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(parserState != States.Finished)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</a:t>
            </a:r>
            <a:r>
              <a:rPr lang="bg-BG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135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Ignore all content once the pareser has finished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1672" y="297180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9378" y="1095105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0500" y="1095105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3570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Using Conditional Statements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875489"/>
            <a:ext cx="7038900" cy="39688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double negation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Write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clause with a meaningful statement</a:t>
            </a:r>
            <a:endParaRPr lang="bg-BG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Use meaningful boolean expressions, which read like a sentence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43450" y="1179121"/>
            <a:ext cx="2800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1179121"/>
            <a:ext cx="28003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(!HasNoError)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43450" y="2660556"/>
            <a:ext cx="28003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(HasErrors)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bg-BG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00200" y="2660556"/>
            <a:ext cx="28003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(!HasError)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 </a:t>
            </a:r>
            <a:b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0447" y="1146539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0447" y="2628097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7978" y="1146539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7978" y="2628097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50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Using Conditional Statements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57591"/>
            <a:ext cx="7038900" cy="33211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Be aware of copy/paste problems in </a:t>
            </a:r>
            <a:r>
              <a:rPr lang="en-US" sz="2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dirty="0"/>
              <a:t> bodies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1732761"/>
            <a:ext cx="280035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 p = null;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GetSomePerson();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 = GetOtherPerson();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p.SendMail();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p.SendSms();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43050" y="1732761"/>
            <a:ext cx="3011137" cy="30931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(SomeCondition)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GetSomePerson();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var p = GetOtherPerson();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p.SendMail();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p.SendSms();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9027" y="1657350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7978" y="1657350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665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Simple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 not use complex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conditions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always simplify them by introducing boolean variables or boolean 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Complex boolean expressions can be harmful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you will find the problem if you get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18038" y="2670244"/>
            <a:ext cx="565785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y] == 0 &amp;&amp; matrix[x-1, y] == 0 &amp;&amp;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matrix[x+1, y] == 0 &amp;&amp; matrix[x, y-1] == 0 &amp;&amp;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matrix[x, y+1] == 0 &amp;&amp; !visited[x, y]) …</a:t>
            </a:r>
          </a:p>
        </p:txBody>
      </p:sp>
    </p:spTree>
    <p:extLst>
      <p:ext uri="{BB962C8B-B14F-4D97-AF65-F5344CB8AC3E}">
        <p14:creationId xmlns:p14="http://schemas.microsoft.com/office/powerpoint/2010/main" val="73957822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Boolean Conditions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269460"/>
            <a:ext cx="7038900" cy="32092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last example can be easily refactored into self-documenting code: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2252" y="1648800"/>
            <a:ext cx="6286500" cy="2065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(inRange)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emptyCellAndNeighbours =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(emptyCellAndNeighbours &amp;&amp; !visited[x, y]) …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4450" y="3714750"/>
            <a:ext cx="6515100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1931" indent="-211931" eaLnBrk="0" hangingPunct="0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Now the code is:</a:t>
            </a:r>
          </a:p>
          <a:p>
            <a:pPr marL="472679" lvl="1" indent="-204788" eaLnBrk="0" hangingPunct="0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25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read – the logic of the condition is clear</a:t>
            </a:r>
          </a:p>
          <a:p>
            <a:pPr marL="472679" lvl="1" indent="-204788" eaLnBrk="0" hangingPunct="0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8FD600"/>
              </a:buClr>
              <a:buFont typeface="Wingdings 2" pitchFamily="18" charset="2"/>
              <a:buChar char=""/>
            </a:pPr>
            <a:r>
              <a:rPr lang="en-US" sz="2250" b="1" dirty="0">
                <a:solidFill>
                  <a:srgbClr val="CCFF66">
                    <a:lumMod val="40000"/>
                    <a:lumOff val="6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Easy to debug – breakpoint can be put at the </a:t>
            </a:r>
            <a:r>
              <a:rPr lang="en-US" sz="2250" b="1" dirty="0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  <a:endParaRPr lang="en-US" sz="225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5052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Conditional Statements and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Formatting conditional statements and loops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 }</a:t>
            </a:r>
            <a:r>
              <a:rPr lang="en-US" dirty="0"/>
              <a:t> block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, even when a single operator follows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Indent the block body after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Always put a new line after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 /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dirty="0"/>
              <a:t> block!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next line (in 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Always put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on the same line (in JavaScript)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Never indent with more than one [Tab]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4342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Simplifying Boolean Conditions (2)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928991"/>
            <a:ext cx="7038900" cy="3549759"/>
          </a:xfrm>
        </p:spPr>
        <p:txBody>
          <a:bodyPr/>
          <a:lstStyle/>
          <a:p>
            <a:r>
              <a:rPr lang="en-US" dirty="0"/>
              <a:t>Use object-oriented approach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150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77987" y="1307850"/>
            <a:ext cx="6057900" cy="36911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bIns="135000">
            <a:spAutoFit/>
          </a:bodyPr>
          <a:lstStyle/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Maze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Cell CurrentCell { get; set; }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VisitedCells { get; }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IList&lt;Cell&gt; NeighbourCells { get; }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Size Size { get; }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IsCurrentCellInRange()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Size.Contains(CurrentCell);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IsCurrentCellVisited()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VisitedCells.Contains(CurrentCell);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17293" y="4580906"/>
            <a:ext cx="2348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(continues on the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6828256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Simplifying Boolean Conditions (3)</a:t>
            </a:r>
            <a:endParaRPr lang="en-US" sz="2775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2874522"/>
            <a:ext cx="7038900" cy="160422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  <a:spcBef>
                <a:spcPts val="225"/>
              </a:spcBef>
            </a:pPr>
            <a:r>
              <a:rPr lang="en-US" dirty="0"/>
              <a:t>Now the code: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en-US" dirty="0"/>
              <a:t>Models the real scenario</a:t>
            </a:r>
          </a:p>
          <a:p>
            <a:pPr lvl="1">
              <a:lnSpc>
                <a:spcPct val="100000"/>
              </a:lnSpc>
              <a:spcBef>
                <a:spcPts val="225"/>
              </a:spcBef>
            </a:pPr>
            <a:r>
              <a:rPr lang="en-US" dirty="0"/>
              <a:t>Stays close to the problem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7500" y="1271756"/>
            <a:ext cx="5886450" cy="29084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AreNeighbourCellsEmpty()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spcBef>
                <a:spcPts val="900"/>
              </a:spcBef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ShouldVisitCurrentCell()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IsCurrentCellInRange() &amp;&amp;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CurrentCell.IsEmpty() &amp;&amp;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AreNeighbourCellsEmpty() &amp;&amp;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!IsCurrentCellVisited()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5972" y="57150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3273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Use Decision Tables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70043"/>
            <a:ext cx="7038900" cy="34087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Sometimes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decision table </a:t>
            </a:r>
            <a:r>
              <a:rPr lang="en-US" dirty="0"/>
              <a:t>can be used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9548" y="1527520"/>
            <a:ext cx="605790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table = new Hashtable();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table.Add("A", new AWorker());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table.Add("B", new BWorker());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table.Add("C", new CWorker());</a:t>
            </a:r>
          </a:p>
          <a:p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key = GetWorkerKey();</a:t>
            </a:r>
          </a:p>
          <a:p>
            <a:endParaRPr lang="en-US" sz="15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worker = table[key];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(worker != null)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worker.Work();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97786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Positive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47864"/>
            <a:ext cx="7038900" cy="333088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Starting with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positive expression </a:t>
            </a:r>
            <a:r>
              <a:rPr lang="en-US" dirty="0"/>
              <a:t>improves the readability</a:t>
            </a: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Use De Morgan’s laws for negative checks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500233"/>
            <a:ext cx="29146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(IsValid)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29150" y="1500233"/>
            <a:ext cx="302895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DoSometingElse();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DoSomething();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71800" y="4528945"/>
            <a:ext cx="30861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(!(IsValid &amp;&amp; IsVisible))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98199" y="3766419"/>
            <a:ext cx="30861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(!IsValid || !IsVisible)</a:t>
            </a:r>
          </a:p>
        </p:txBody>
      </p:sp>
      <p:sp>
        <p:nvSpPr>
          <p:cNvPr id="12" name="Equal 11"/>
          <p:cNvSpPr/>
          <p:nvPr/>
        </p:nvSpPr>
        <p:spPr>
          <a:xfrm>
            <a:off x="4086225" y="4036878"/>
            <a:ext cx="857250" cy="514350"/>
          </a:xfrm>
          <a:prstGeom prst="mathEqual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5879" y="1378677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1127" y="1371600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57191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Use Parentheses for Simplification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Avoid complex boolean conditions without parenthesis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Using parenthesis helps readability as well as ensure correctness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Too many parenthesis have to be avoided as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separate Boolean methods or variables in those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154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7500" y="3463728"/>
            <a:ext cx="38290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b &amp;&amp; b &lt; c || c == d)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97500" y="4229539"/>
            <a:ext cx="38290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(( a &lt; b &amp;&amp; b &lt; c ) || c == d)</a:t>
            </a:r>
          </a:p>
        </p:txBody>
      </p:sp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331" y="3424358"/>
            <a:ext cx="364308" cy="3643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7331" y="4151419"/>
            <a:ext cx="364307" cy="3643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0163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Boolean Expression Evaluation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361872"/>
            <a:ext cx="7038900" cy="31168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Most languages evaluate from left to right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Stop evaluation as soon as some of the boolean operands is satisfied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Useful when checking for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15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lang="bg-BG" dirty="0"/>
          </a:p>
          <a:p>
            <a:pPr>
              <a:lnSpc>
                <a:spcPct val="100000"/>
              </a:lnSpc>
              <a:spcBef>
                <a:spcPts val="1350"/>
              </a:spcBef>
            </a:pPr>
            <a:r>
              <a:rPr lang="en-US" dirty="0"/>
              <a:t>There are languages that does not follow this “short-circuit”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600200" y="2107916"/>
            <a:ext cx="41148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(FalseCondition </a:t>
            </a:r>
            <a:r>
              <a:rPr lang="en-US" sz="1500" b="1" strike="sngStrike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&amp;&amp; OtherCondition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0200" y="2550783"/>
            <a:ext cx="41148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(TrueCondition </a:t>
            </a:r>
            <a:r>
              <a:rPr lang="en-US" sz="1500" b="1" strike="sngStrike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 OtherCondition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2150" y="2516872"/>
            <a:ext cx="857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= </a:t>
            </a:r>
            <a:r>
              <a:rPr lang="en-US" sz="105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72150" y="2075213"/>
            <a:ext cx="8001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= </a:t>
            </a:r>
            <a:r>
              <a:rPr lang="en-US" sz="105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false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0200" y="3528968"/>
            <a:ext cx="41148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(list != null &amp;&amp; list.Count &gt; 0) …</a:t>
            </a:r>
          </a:p>
        </p:txBody>
      </p:sp>
    </p:spTree>
    <p:extLst>
      <p:ext uri="{BB962C8B-B14F-4D97-AF65-F5344CB8AC3E}">
        <p14:creationId xmlns:p14="http://schemas.microsoft.com/office/powerpoint/2010/main" val="4362151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Numeric Expressions as Operands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473740"/>
            <a:ext cx="7038900" cy="30050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numeric boolean expressions as they are presented on a number line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Contained in an interval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Outside of an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156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85950" y="2156810"/>
            <a:ext cx="24003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&gt; a &amp;&amp; b &gt; x)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85950" y="2599677"/>
            <a:ext cx="2400301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&lt; x &amp;&amp; x &lt; b)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86300" y="2556860"/>
            <a:ext cx="245745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Arc 13"/>
          <p:cNvSpPr/>
          <p:nvPr/>
        </p:nvSpPr>
        <p:spPr>
          <a:xfrm>
            <a:off x="5143500" y="2213960"/>
            <a:ext cx="1314450" cy="628650"/>
          </a:xfrm>
          <a:prstGeom prst="arc">
            <a:avLst>
              <a:gd name="adj1" fmla="val 10706394"/>
              <a:gd name="adj2" fmla="val 13647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sp>
        <p:nvSpPr>
          <p:cNvPr id="16" name="TextBox 15"/>
          <p:cNvSpPr txBox="1"/>
          <p:nvPr/>
        </p:nvSpPr>
        <p:spPr>
          <a:xfrm>
            <a:off x="5029200" y="2541969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43650" y="2556860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5629275" y="2528285"/>
            <a:ext cx="17145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0700" y="2541969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x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885950" y="3600450"/>
            <a:ext cx="24003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 &gt; x || x &gt; b)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885950" y="4043318"/>
            <a:ext cx="240030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(x &lt; a || b &lt; x)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686300" y="4000500"/>
            <a:ext cx="2457450" cy="11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6457950" y="3657600"/>
            <a:ext cx="1143000" cy="628650"/>
          </a:xfrm>
          <a:prstGeom prst="arc">
            <a:avLst>
              <a:gd name="adj1" fmla="val 10646144"/>
              <a:gd name="adj2" fmla="val 16474144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b="1"/>
          </a:p>
        </p:txBody>
      </p:sp>
      <p:sp>
        <p:nvSpPr>
          <p:cNvPr id="29" name="TextBox 28"/>
          <p:cNvSpPr txBox="1"/>
          <p:nvPr/>
        </p:nvSpPr>
        <p:spPr>
          <a:xfrm>
            <a:off x="5029200" y="4000500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3650" y="4000500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b</a:t>
            </a:r>
          </a:p>
        </p:txBody>
      </p:sp>
      <p:sp>
        <p:nvSpPr>
          <p:cNvPr id="33" name="Arc 32"/>
          <p:cNvSpPr/>
          <p:nvPr/>
        </p:nvSpPr>
        <p:spPr>
          <a:xfrm>
            <a:off x="4000500" y="3657600"/>
            <a:ext cx="1143000" cy="628650"/>
          </a:xfrm>
          <a:prstGeom prst="arc">
            <a:avLst>
              <a:gd name="adj1" fmla="val 16146515"/>
              <a:gd name="adj2" fmla="val 92752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4657725" y="3971925"/>
            <a:ext cx="17145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29150" y="4000500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x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6772275" y="3971925"/>
            <a:ext cx="17145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43700" y="4000500"/>
            <a:ext cx="285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x</a:t>
            </a:r>
          </a:p>
        </p:txBody>
      </p:sp>
      <p:pic>
        <p:nvPicPr>
          <p:cNvPr id="31" name="Picture 30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6242" y="2057400"/>
            <a:ext cx="364308" cy="3643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7696" y="2523506"/>
            <a:ext cx="364307" cy="3643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6242" y="3486150"/>
            <a:ext cx="364308" cy="36430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36243" y="3952256"/>
            <a:ext cx="364307" cy="36430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5172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Deep Nesting of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Deep nesting </a:t>
            </a:r>
            <a:r>
              <a:rPr lang="en-US" dirty="0"/>
              <a:t>of conditional statements and loops makes the code unclear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More than 2-3 levels is too deep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Deeply nested code is complex and hard to read and understand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Usually you can extract portions of the code in separate methods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This simplifies the logic of the code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Using good method name makes the code self-documenting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3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666467"/>
            <a:ext cx="5886450" cy="43907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86279"/>
            <a:ext cx="7038900" cy="1221571"/>
          </a:xfrm>
        </p:spPr>
        <p:txBody>
          <a:bodyPr/>
          <a:lstStyle/>
          <a:p>
            <a:r>
              <a:rPr lang="en-US" dirty="0"/>
              <a:t>Deep Nesting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4695051"/>
            <a:ext cx="2348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(continues on the next slide)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8980" y="824419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42614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102140"/>
            <a:ext cx="7038900" cy="1205710"/>
          </a:xfrm>
        </p:spPr>
        <p:txBody>
          <a:bodyPr/>
          <a:lstStyle/>
          <a:p>
            <a:r>
              <a:rPr lang="en-US" dirty="0"/>
              <a:t>Deep Nesting – Example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731879"/>
            <a:ext cx="5886450" cy="420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(arr[i] &lt; arr[i + 2])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(arr[i] &lt; arr[i + 3])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maxElem = arr[i];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2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9252" y="795236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11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136187"/>
            <a:ext cx="7038900" cy="1171663"/>
          </a:xfrm>
        </p:spPr>
        <p:txBody>
          <a:bodyPr/>
          <a:lstStyle/>
          <a:p>
            <a:r>
              <a:rPr lang="en-US" sz="2700" dirty="0"/>
              <a:t>Conditional Statements and</a:t>
            </a:r>
            <a:br>
              <a:rPr lang="en-US" sz="2700" dirty="0"/>
            </a:br>
            <a:r>
              <a:rPr lang="en-US" sz="2700" dirty="0"/>
              <a:t>Loops Formatting – C#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200151"/>
            <a:ext cx="59436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2857501"/>
            <a:ext cx="5943600" cy="530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0200" y="3585858"/>
            <a:ext cx="59436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Console.WriteLine("i={0}", i);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00200" y="4096003"/>
            <a:ext cx="5943600" cy="750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Console.WriteLine("i={0}",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143500" y="1753837"/>
            <a:ext cx="1543050" cy="731406"/>
          </a:xfrm>
          <a:prstGeom prst="wedgeRoundRectCallout">
            <a:avLst>
              <a:gd name="adj1" fmla="val -117117"/>
              <a:gd name="adj2" fmla="val 11576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are missing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12006" y="2550225"/>
            <a:ext cx="2088944" cy="1293971"/>
          </a:xfrm>
          <a:prstGeom prst="wedgeRoundRectCallout">
            <a:avLst>
              <a:gd name="adj1" fmla="val -79750"/>
              <a:gd name="adj2" fmla="val 629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Never put multiple stetements on the same line!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257800" y="4171950"/>
            <a:ext cx="2171700" cy="1057736"/>
          </a:xfrm>
          <a:prstGeom prst="wedgeRoundRectCallout">
            <a:avLst>
              <a:gd name="adj1" fmla="val -91279"/>
              <a:gd name="adj2" fmla="val -3743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In C# the 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should be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9879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92413"/>
            <a:ext cx="7038900" cy="1215437"/>
          </a:xfrm>
        </p:spPr>
        <p:txBody>
          <a:bodyPr/>
          <a:lstStyle/>
          <a:p>
            <a:r>
              <a:rPr lang="en-US" sz="2775" dirty="0"/>
              <a:t>Avoiding Deep Nesting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742950"/>
            <a:ext cx="5886450" cy="42601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j;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return i;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275"/>
              </a:lnSpc>
            </a:pP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1275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675" y="4600575"/>
            <a:ext cx="2348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(continues on the next slide)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9796" y="780935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92786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99" y="141051"/>
            <a:ext cx="7540079" cy="1166799"/>
          </a:xfrm>
        </p:spPr>
        <p:txBody>
          <a:bodyPr/>
          <a:lstStyle/>
          <a:p>
            <a:r>
              <a:rPr lang="en-US" sz="2850" dirty="0"/>
              <a:t>Avoiding Deep Nesting –</a:t>
            </a:r>
            <a:r>
              <a:rPr lang="bg-BG" sz="2850" dirty="0"/>
              <a:t> </a:t>
            </a:r>
            <a:r>
              <a:rPr lang="en-US" sz="2850" dirty="0"/>
              <a:t>Example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289775"/>
            <a:ext cx="5886450" cy="33539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int FindMax(int[] arr, int i)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(arr[i] &lt; arr[i + 1])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 + 1], arr[i + 2], arr[i + 3]);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maxElem = Max(arr[i], arr[i + 2], arr[i + 3]);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maxElem;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500"/>
              </a:lnSpc>
            </a:pPr>
            <a:endParaRPr lang="en-US" sz="120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(maxElem != Int32.MaxValue) {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maxElem = FindMax(arr, i);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8019" y="1363089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07156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992221"/>
            <a:ext cx="7038900" cy="3486529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sz="1600" dirty="0"/>
              <a:t>Choose the most effective ordering of cases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Put the normal (usual) case first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Order cases by frequency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Put the most unusual (exceptional) case last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Order cases alphabetically or numerically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Keep the actions of each case simple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sz="1600" dirty="0"/>
              <a:t>Extract complex logic in separate methods</a:t>
            </a:r>
          </a:p>
          <a:p>
            <a:pPr eaLnBrk="1" hangingPunct="1">
              <a:lnSpc>
                <a:spcPct val="100000"/>
              </a:lnSpc>
            </a:pPr>
            <a:r>
              <a:rPr lang="en-US" sz="1600" dirty="0"/>
              <a:t>Use the default clause in a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1600" i="1" dirty="0"/>
              <a:t> </a:t>
            </a:r>
            <a:r>
              <a:rPr lang="en-US" sz="1600" dirty="0"/>
              <a:t>statement or the last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1600" i="1" dirty="0"/>
              <a:t> </a:t>
            </a:r>
            <a:r>
              <a:rPr lang="en-US" sz="1600" dirty="0"/>
              <a:t>in a chain of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if-else</a:t>
            </a:r>
            <a:r>
              <a:rPr lang="en-US" sz="1600" dirty="0"/>
              <a:t> to trap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5695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2908" y="97057"/>
            <a:ext cx="7038900" cy="914100"/>
          </a:xfrm>
        </p:spPr>
        <p:txBody>
          <a:bodyPr/>
          <a:lstStyle/>
          <a:p>
            <a:r>
              <a:rPr lang="en-US" dirty="0"/>
              <a:t>Incorrect 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742950"/>
            <a:ext cx="5886450" cy="41960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(ch == "&gt;")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Console.WriteLine("Found tag: {0}", tag);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text = "";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parseState = ParseState.OutOfTag;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else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{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tag = tag + ch;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}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…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1575"/>
              </a:lnSpc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7584" y="801438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73393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881509"/>
            <a:ext cx="5886450" cy="39224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ProcessCharacterInTag(ch);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ProcessCharacterOutOfTag(ch);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throw new InvalidOperationException(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"Invalid parse state: " + parseState);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5972" y="742951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73206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65179"/>
            <a:ext cx="7038900" cy="3413571"/>
          </a:xfrm>
        </p:spPr>
        <p:txBody>
          <a:bodyPr/>
          <a:lstStyle/>
          <a:p>
            <a:r>
              <a:rPr lang="en-US" dirty="0"/>
              <a:t>Avoid using </a:t>
            </a:r>
            <a:r>
              <a:rPr lang="en-US" noProof="1"/>
              <a:t>fallthroughs</a:t>
            </a:r>
            <a:endParaRPr lang="en-US" dirty="0"/>
          </a:p>
          <a:p>
            <a:r>
              <a:rPr lang="en-US" dirty="0"/>
              <a:t>When you do use them, document them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1714500"/>
            <a:ext cx="5886450" cy="31624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(c)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1: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2: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DoSomething();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FALLTHROUGH 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17: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DoSomethingElse();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5: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43: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DoOtherThings();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 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4003" y="1828800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2937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Best Practices(2)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870626"/>
            <a:ext cx="7038900" cy="3608124"/>
          </a:xfrm>
        </p:spPr>
        <p:txBody>
          <a:bodyPr/>
          <a:lstStyle/>
          <a:p>
            <a:r>
              <a:rPr lang="en-US" dirty="0"/>
              <a:t>Overlapping control structures is evil: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71650" y="1230395"/>
            <a:ext cx="5594985" cy="29431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 (inputVar)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'A': if (test)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1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2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case 'B':   // statement 3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// statement 4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...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...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66526" y="1371478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28750" y="4286250"/>
            <a:ext cx="6692217" cy="747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1931" indent="-211931" eaLnBrk="0" hangingPunct="0">
              <a:lnSpc>
                <a:spcPct val="10500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2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This code will not compile in C# but may compile</a:t>
            </a:r>
            <a:br>
              <a:rPr lang="en-US" sz="2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2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75060727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Control Statements –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simple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if-else</a:t>
            </a:r>
            <a:r>
              <a:rPr lang="en-US" dirty="0"/>
              <a:t>-s, pay attention to the order of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dirty="0"/>
              <a:t> clauses</a:t>
            </a:r>
          </a:p>
          <a:p>
            <a:pPr lvl="1"/>
            <a:r>
              <a:rPr lang="en-US" dirty="0"/>
              <a:t>Make sure the nominal case is clear</a:t>
            </a:r>
          </a:p>
          <a:p>
            <a:endParaRPr lang="bg-BG" dirty="0"/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if-then-else</a:t>
            </a:r>
            <a:r>
              <a:rPr lang="en-US" dirty="0"/>
              <a:t> chains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</a:t>
            </a:r>
            <a:r>
              <a:rPr lang="en-US" dirty="0"/>
              <a:t> statements, choose the most readable order</a:t>
            </a:r>
          </a:p>
          <a:p>
            <a:endParaRPr lang="bg-BG" dirty="0"/>
          </a:p>
          <a:p>
            <a:r>
              <a:rPr lang="en-US" dirty="0"/>
              <a:t>Optimize boolean statements to improve readability</a:t>
            </a:r>
          </a:p>
          <a:p>
            <a:endParaRPr lang="bg-BG" dirty="0"/>
          </a:p>
          <a:p>
            <a:r>
              <a:rPr lang="en-US" dirty="0"/>
              <a:t>Use the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default </a:t>
            </a:r>
            <a:r>
              <a:rPr lang="en-US" dirty="0"/>
              <a:t>clause in 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case </a:t>
            </a:r>
            <a:r>
              <a:rPr lang="en-US" dirty="0"/>
              <a:t>statement or the last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else </a:t>
            </a:r>
            <a:r>
              <a:rPr lang="en-US" dirty="0"/>
              <a:t>in a chain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</a:t>
            </a:r>
            <a:r>
              <a:rPr lang="en-US" dirty="0"/>
              <a:t>-s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trap errors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550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>
              <a:lnSpc>
                <a:spcPts val="3750"/>
              </a:lnSpc>
            </a:pPr>
            <a:r>
              <a:rPr lang="en-US" dirty="0"/>
              <a:t>Using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Choose Appropriate Loop Type</a:t>
            </a:r>
          </a:p>
          <a:p>
            <a:pPr algn="r"/>
            <a:r>
              <a:rPr lang="en-US" dirty="0"/>
              <a:t>and Don’t Forget to Break</a:t>
            </a:r>
          </a:p>
        </p:txBody>
      </p:sp>
    </p:spTree>
    <p:extLst>
      <p:ext uri="{BB962C8B-B14F-4D97-AF65-F5344CB8AC3E}">
        <p14:creationId xmlns:p14="http://schemas.microsoft.com/office/powerpoint/2010/main" val="115598404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35996"/>
            <a:ext cx="7038900" cy="3442754"/>
          </a:xfrm>
        </p:spPr>
        <p:txBody>
          <a:bodyPr/>
          <a:lstStyle/>
          <a:p>
            <a:r>
              <a:rPr lang="en-US" sz="1600" dirty="0"/>
              <a:t>Choosing the correct type of loop: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1600" dirty="0"/>
              <a:t> loop to repeat some block of code a certain number of times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sz="1600" dirty="0"/>
              <a:t> loop to process each element of an array or a collection</a:t>
            </a:r>
          </a:p>
          <a:p>
            <a:pPr lvl="1"/>
            <a:r>
              <a:rPr lang="en-US" sz="1600" dirty="0"/>
              <a:t>Use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/>
              <a:t> / 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cs typeface="Consolas" pitchFamily="49" charset="0"/>
              </a:rPr>
              <a:t>-</a:t>
            </a:r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1600" dirty="0"/>
              <a:t> loop when you don't know how many times a block should be repeated</a:t>
            </a:r>
          </a:p>
          <a:p>
            <a:endParaRPr lang="bg-BG" sz="1600" dirty="0"/>
          </a:p>
          <a:p>
            <a:r>
              <a:rPr lang="en-US" sz="1600" dirty="0"/>
              <a:t>Avoid deep nesting of loops</a:t>
            </a:r>
          </a:p>
          <a:p>
            <a:pPr lvl="1"/>
            <a:r>
              <a:rPr lang="en-US" sz="1200" dirty="0"/>
              <a:t>You can extract the loop body in a new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Empty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1257301"/>
            <a:ext cx="5943600" cy="32085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sz="135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350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…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14900" y="2959247"/>
            <a:ext cx="1741219" cy="1384067"/>
          </a:xfrm>
          <a:prstGeom prst="wedgeRoundRectCallout">
            <a:avLst>
              <a:gd name="adj1" fmla="val -127305"/>
              <a:gd name="adj2" fmla="val 2079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separates the methods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914900" y="1626937"/>
            <a:ext cx="2571750" cy="1057736"/>
          </a:xfrm>
          <a:prstGeom prst="wedgeRoundRectCallout">
            <a:avLst>
              <a:gd name="adj1" fmla="val -98644"/>
              <a:gd name="adj2" fmla="val 13290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An empty line</a:t>
            </a:r>
            <a:b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</a:b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after the foreach block</a:t>
            </a:r>
          </a:p>
        </p:txBody>
      </p:sp>
    </p:spTree>
    <p:extLst>
      <p:ext uri="{BB962C8B-B14F-4D97-AF65-F5344CB8AC3E}">
        <p14:creationId xmlns:p14="http://schemas.microsoft.com/office/powerpoint/2010/main" val="249772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Keep loops simple</a:t>
            </a:r>
          </a:p>
          <a:p>
            <a:pPr lvl="1" eaLnBrk="1" hangingPunct="1">
              <a:defRPr/>
            </a:pPr>
            <a:r>
              <a:rPr lang="en-US" dirty="0"/>
              <a:t>This helps readers of your code</a:t>
            </a:r>
          </a:p>
          <a:p>
            <a:pPr eaLnBrk="1" hangingPunct="1">
              <a:defRPr/>
            </a:pPr>
            <a:r>
              <a:rPr lang="en-US" dirty="0"/>
              <a:t>Treat the inside of the loop as it were a routine</a:t>
            </a:r>
          </a:p>
          <a:p>
            <a:pPr lvl="1" eaLnBrk="1" hangingPunct="1">
              <a:defRPr/>
            </a:pPr>
            <a:r>
              <a:rPr lang="en-US" dirty="0"/>
              <a:t>Don’t make the reader look inside the loop to understand the loop control</a:t>
            </a:r>
          </a:p>
          <a:p>
            <a:pPr eaLnBrk="1" hangingPunct="1">
              <a:defRPr/>
            </a:pPr>
            <a:r>
              <a:rPr lang="en-US" dirty="0"/>
              <a:t>Think of a loop as a black box: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3486150"/>
            <a:ext cx="5886450" cy="13576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(!inputFile.EndOfFile() &amp;&amp; !hasErrors)</a:t>
            </a: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950"/>
              </a:lnSpc>
            </a:pPr>
            <a:endParaRPr lang="en-US" sz="1425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950"/>
              </a:lnSpc>
            </a:pPr>
            <a:endParaRPr lang="en-US" sz="1425" b="1" noProof="1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43100" y="4036125"/>
            <a:ext cx="5086350" cy="514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195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(black box code)</a:t>
            </a:r>
          </a:p>
        </p:txBody>
      </p:sp>
    </p:spTree>
    <p:extLst>
      <p:ext uri="{BB962C8B-B14F-4D97-AF65-F5344CB8AC3E}">
        <p14:creationId xmlns:p14="http://schemas.microsoft.com/office/powerpoint/2010/main" val="10357960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Best Practices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841443"/>
            <a:ext cx="7038900" cy="3637307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/>
              <a:t>Keep loop’s housekeeping at the start or at the end of the loop block</a:t>
            </a:r>
          </a:p>
          <a:p>
            <a:pPr eaLnBrk="1" hangingPunct="1">
              <a:defRPr/>
            </a:pPr>
            <a:endParaRPr lang="bg-BG" sz="1600" dirty="0"/>
          </a:p>
          <a:p>
            <a:pPr eaLnBrk="1" hangingPunct="1">
              <a:defRPr/>
            </a:pPr>
            <a:endParaRPr lang="bg-BG" sz="1600" dirty="0"/>
          </a:p>
          <a:p>
            <a:pPr eaLnBrk="1" hangingPunct="1">
              <a:defRPr/>
            </a:pPr>
            <a:endParaRPr lang="bg-BG" sz="1600" dirty="0"/>
          </a:p>
          <a:p>
            <a:pPr eaLnBrk="1" hangingPunct="1">
              <a:defRPr/>
            </a:pPr>
            <a:endParaRPr lang="bg-BG" sz="1600" dirty="0"/>
          </a:p>
          <a:p>
            <a:pPr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endParaRPr lang="en-US" sz="1600" dirty="0"/>
          </a:p>
          <a:p>
            <a:pPr eaLnBrk="1" hangingPunct="1">
              <a:buNone/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sz="1600" dirty="0"/>
              <a:t>Use meaningful variable names to make loops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71950" y="1503045"/>
            <a:ext cx="3600450" cy="14080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28750" y="1503045"/>
            <a:ext cx="2571750" cy="14080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(index &lt; 10)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index += 2;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28750" y="3714751"/>
            <a:ext cx="2571750" cy="14080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for(i=2000, i&lt;2011, i++)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for(j=1, j&lt;=12, j++)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171950" y="3714751"/>
            <a:ext cx="3600450" cy="1188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(year=2000, year&lt;2011, year++)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for(month=1, month&lt;=12, month++)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...</a:t>
            </a:r>
          </a:p>
          <a:p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1428750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853" y="1428750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9025" y="4510497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0853" y="4510497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513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Best Practices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919264"/>
            <a:ext cx="7038900" cy="3559486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Avoid empty loops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Be aware of your language (loop) semantics</a:t>
            </a:r>
          </a:p>
          <a:p>
            <a:pPr lvl="1" eaLnBrk="1" hangingPunct="1">
              <a:defRPr/>
            </a:pPr>
            <a:r>
              <a:rPr lang="en-US" dirty="0"/>
              <a:t>C# – access to modified 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172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57350" y="3207477"/>
            <a:ext cx="582930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 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inputChar = Console.Read();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(inputChar != '\n');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657350" y="1257300"/>
            <a:ext cx="5829300" cy="7848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((inputChar = Console.Read()) != '\n') 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1137" y="1420824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3497" y="3282867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7667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Tips on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explicitly change the index value to force the loop to stop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-loop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instead</a:t>
            </a:r>
          </a:p>
          <a:p>
            <a:endParaRPr lang="bg-BG" dirty="0"/>
          </a:p>
          <a:p>
            <a:r>
              <a:rPr lang="en-US" dirty="0"/>
              <a:t>Put only the controlling statements in the loop header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173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43050" y="3086100"/>
            <a:ext cx="27432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0, sum = 0; 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 &lt; length; 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sum += arr[i], i++)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14850" y="3086100"/>
            <a:ext cx="33316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0;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arr[i];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5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6127" y="3086100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0828" y="3086100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20172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Tips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-Loop(2)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18681"/>
            <a:ext cx="7038900" cy="3360069"/>
          </a:xfrm>
        </p:spPr>
        <p:txBody>
          <a:bodyPr/>
          <a:lstStyle/>
          <a:p>
            <a:r>
              <a:rPr lang="en-US" dirty="0"/>
              <a:t>Avoid code that depends on the loop index’s final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18015" y="1578676"/>
            <a:ext cx="30861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5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15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(i &gt;= length);</a:t>
            </a:r>
          </a:p>
          <a:p>
            <a:endParaRPr lang="en-US" sz="15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15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68488" y="1578676"/>
            <a:ext cx="3086100" cy="35548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found = false;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0; i &lt; length; i++)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(array[i].id == key)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 = true;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break;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5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Lots of code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sz="15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return found;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1117" y="4581061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3759" y="4581061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1129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for tests at the top of a loop to avoid nested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/>
              <a:t>-s</a:t>
            </a:r>
          </a:p>
          <a:p>
            <a:endParaRPr lang="bg-BG" dirty="0"/>
          </a:p>
          <a:p>
            <a:r>
              <a:rPr lang="en-US" dirty="0"/>
              <a:t>Avoid loops with lots of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brake</a:t>
            </a:r>
            <a:r>
              <a:rPr lang="en-US" dirty="0"/>
              <a:t>-s scattered trough it</a:t>
            </a: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dirty="0"/>
              <a:t> only with caution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551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Should a Loop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  <a:p>
            <a:r>
              <a:rPr lang="en-US" dirty="0"/>
              <a:t>Try to make the loops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short enough </a:t>
            </a:r>
            <a:r>
              <a:rPr lang="en-US" dirty="0"/>
              <a:t>to view it all at once (one screen)</a:t>
            </a:r>
          </a:p>
          <a:p>
            <a:endParaRPr lang="bg-BG" dirty="0"/>
          </a:p>
          <a:p>
            <a:r>
              <a:rPr lang="en-US" dirty="0"/>
              <a:t>Use methods to shorten the loop body</a:t>
            </a:r>
          </a:p>
          <a:p>
            <a:endParaRPr lang="bg-BG" dirty="0"/>
          </a:p>
          <a:p>
            <a:r>
              <a:rPr lang="en-US" dirty="0"/>
              <a:t>Make long loops especially clear </a:t>
            </a:r>
          </a:p>
          <a:p>
            <a:endParaRPr lang="bg-BG" dirty="0"/>
          </a:p>
          <a:p>
            <a:r>
              <a:rPr lang="en-US" dirty="0"/>
              <a:t>Avoid deep nesting</a:t>
            </a:r>
            <a:br>
              <a:rPr lang="en-US" dirty="0"/>
            </a:br>
            <a:r>
              <a:rPr lang="en-US" dirty="0"/>
              <a:t>in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1446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>
              <a:lnSpc>
                <a:spcPts val="3750"/>
              </a:lnSpc>
            </a:pPr>
            <a:r>
              <a:rPr lang="en-US" dirty="0"/>
              <a:t>Other Control Flow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To Understand Recursion,</a:t>
            </a:r>
            <a:br>
              <a:rPr lang="en-US" dirty="0"/>
            </a:br>
            <a:r>
              <a:rPr lang="en-US" dirty="0"/>
              <a:t>One Must First Understand Recursion</a:t>
            </a:r>
          </a:p>
        </p:txBody>
      </p:sp>
    </p:spTree>
    <p:extLst>
      <p:ext uri="{BB962C8B-B14F-4D97-AF65-F5344CB8AC3E}">
        <p14:creationId xmlns:p14="http://schemas.microsoft.com/office/powerpoint/2010/main" val="10670188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23545"/>
            <a:ext cx="7038900" cy="3355205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when it enhances readability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to avoid deep nesting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Avoid multiple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-s in long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765569"/>
            <a:ext cx="314325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!= null)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Lots of code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15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endParaRPr lang="en-US" sz="150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82574" y="1765569"/>
            <a:ext cx="3337297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ParseString(string str)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(string == null)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return;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endParaRPr lang="en-US" sz="1500" b="1" noProof="1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Lots of code</a:t>
            </a:r>
          </a:p>
          <a:p>
            <a:r>
              <a:rPr lang="en-US" sz="1500" b="1" noProof="1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20743" y="3485271"/>
            <a:ext cx="450123" cy="450123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3209" y="3485270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27235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Useful when you want to walk a tree / graph-like structures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Be aware of infinite recursion or indirect recursion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Recursion 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2884691"/>
            <a:ext cx="5943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PrintWindowsRecursive(Window w)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w.Print()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foreach(childWindow in w.ChildWindows)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PrintWindowsRecursive(childWindow);</a:t>
            </a:r>
          </a:p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  <a:b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3756" y="2942617"/>
            <a:ext cx="450122" cy="450123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1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262667"/>
            <a:ext cx="7038900" cy="1045183"/>
          </a:xfrm>
        </p:spPr>
        <p:txBody>
          <a:bodyPr/>
          <a:lstStyle/>
          <a:p>
            <a:r>
              <a:rPr lang="en-US" sz="2700" dirty="0"/>
              <a:t>Misplaced Empty Lines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900" y="864349"/>
            <a:ext cx="6172200" cy="40164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void PrintList(List&lt;int&gt; ints) 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Console.Write("{ ");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foreach (int item in ints)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Console.Write(item);</a:t>
            </a:r>
          </a:p>
          <a:p>
            <a:endParaRPr lang="en-US" sz="1500" b="1" noProof="1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Console.Write(" ");</a:t>
            </a:r>
          </a:p>
          <a:p>
            <a:endParaRPr lang="en-US" sz="1500" b="1" noProof="1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Console.WriteLine("}");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...</a:t>
            </a:r>
          </a:p>
          <a:p>
            <a:r>
              <a:rPr lang="en-US" sz="150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43450" y="2454235"/>
            <a:ext cx="2427020" cy="1057736"/>
          </a:xfrm>
          <a:prstGeom prst="wedgeRoundRectCallout">
            <a:avLst>
              <a:gd name="adj1" fmla="val -97225"/>
              <a:gd name="adj2" fmla="val 25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do these empty lines server for?</a:t>
            </a:r>
          </a:p>
        </p:txBody>
      </p:sp>
    </p:spTree>
    <p:extLst>
      <p:ext uri="{BB962C8B-B14F-4D97-AF65-F5344CB8AC3E}">
        <p14:creationId xmlns:p14="http://schemas.microsoft.com/office/powerpoint/2010/main" val="10724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52728"/>
            <a:ext cx="7038900" cy="3326022"/>
          </a:xfrm>
        </p:spPr>
        <p:txBody>
          <a:bodyPr/>
          <a:lstStyle/>
          <a:p>
            <a:r>
              <a:rPr lang="en-US" dirty="0"/>
              <a:t>Ensure that recursion has end</a:t>
            </a:r>
          </a:p>
          <a:p>
            <a:endParaRPr lang="bg-BG" dirty="0"/>
          </a:p>
          <a:p>
            <a:r>
              <a:rPr lang="en-US" dirty="0"/>
              <a:t>Verify that recursion is not very high-cost</a:t>
            </a:r>
          </a:p>
          <a:p>
            <a:pPr lvl="1"/>
            <a:r>
              <a:rPr lang="en-US" dirty="0"/>
              <a:t>Check the occupied system resources</a:t>
            </a:r>
          </a:p>
          <a:p>
            <a:pPr lvl="1"/>
            <a:r>
              <a:rPr lang="en-US" dirty="0"/>
              <a:t>You can always use stack classes and iteration</a:t>
            </a:r>
          </a:p>
          <a:p>
            <a:endParaRPr lang="bg-BG" dirty="0"/>
          </a:p>
          <a:p>
            <a:r>
              <a:rPr lang="en-US" dirty="0"/>
              <a:t>Don’t use recursion when there is better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linear</a:t>
            </a:r>
            <a:r>
              <a:rPr lang="en-US" dirty="0"/>
              <a:t> (iteration based) solution, e.g.</a:t>
            </a:r>
          </a:p>
          <a:p>
            <a:pPr lvl="1"/>
            <a:r>
              <a:rPr lang="en-US" dirty="0"/>
              <a:t>Factorials</a:t>
            </a:r>
          </a:p>
          <a:p>
            <a:pPr lvl="1"/>
            <a:r>
              <a:rPr lang="en-US" dirty="0"/>
              <a:t>Fibonacci numbers</a:t>
            </a:r>
          </a:p>
          <a:p>
            <a:endParaRPr lang="bg-BG" dirty="0"/>
          </a:p>
          <a:p>
            <a:r>
              <a:rPr lang="en-US" dirty="0"/>
              <a:t>Some languages optimize tail-call recursions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104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-s</a:t>
            </a:r>
            <a:r>
              <a:rPr lang="en-US" dirty="0"/>
              <a:t>, because they have a tendency to introduce spaghetti code</a:t>
            </a:r>
          </a:p>
          <a:p>
            <a:endParaRPr lang="bg-BG" dirty="0">
              <a:hlinkClick r:id="rId2"/>
            </a:endParaRPr>
          </a:p>
          <a:p>
            <a:r>
              <a:rPr lang="en-US" dirty="0">
                <a:hlinkClick r:id="rId2"/>
              </a:rPr>
              <a:t>“A Case Against the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GO TO Statement”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by </a:t>
            </a:r>
            <a:r>
              <a:rPr lang="en-US" noProof="1"/>
              <a:t>Edsger Dijkstra</a:t>
            </a: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en-US" noProof="1"/>
              <a:t>-s</a:t>
            </a:r>
            <a:r>
              <a:rPr lang="en-US" dirty="0"/>
              <a:t> as a last resort</a:t>
            </a:r>
          </a:p>
          <a:p>
            <a:pPr lvl="1"/>
            <a:r>
              <a:rPr lang="en-US" dirty="0"/>
              <a:t>If they make the code </a:t>
            </a:r>
            <a:br>
              <a:rPr lang="en-US" dirty="0"/>
            </a:br>
            <a:r>
              <a:rPr lang="en-US" dirty="0"/>
              <a:t>more maintainable</a:t>
            </a:r>
          </a:p>
          <a:p>
            <a:endParaRPr lang="bg-BG" dirty="0"/>
          </a:p>
          <a:p>
            <a:r>
              <a:rPr lang="en-US" dirty="0"/>
              <a:t>C# supports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/>
              <a:t>labels, but avoid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0356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297499" y="1443342"/>
            <a:ext cx="6893189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 Apply the theory from this presentation while working on your Assignments.</a:t>
            </a:r>
          </a:p>
          <a:p>
            <a:endParaRPr lang="en-US" sz="18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 Refactor your code if needed.</a:t>
            </a:r>
          </a:p>
          <a:p>
            <a:endParaRPr lang="en-US" sz="18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r>
              <a:rPr lang="en-US" sz="18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3. Repeat 1 and 2 until you reach a code you are proud of…</a:t>
            </a:r>
            <a:endParaRPr lang="en-US" sz="1800" b="1" i="1" noProof="1">
              <a:solidFill>
                <a:schemeClr val="tx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8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Long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01949"/>
            <a:ext cx="7038900" cy="3476801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sz="2250" dirty="0"/>
              <a:t>Break long lines after punctuation</a:t>
            </a:r>
          </a:p>
          <a:p>
            <a:pPr>
              <a:lnSpc>
                <a:spcPts val="2700"/>
              </a:lnSpc>
            </a:pPr>
            <a:r>
              <a:rPr lang="en-US" sz="2250" dirty="0"/>
              <a:t>Indent the second line by single [Tab]</a:t>
            </a:r>
          </a:p>
          <a:p>
            <a:pPr>
              <a:lnSpc>
                <a:spcPts val="2700"/>
              </a:lnSpc>
            </a:pPr>
            <a:r>
              <a:rPr lang="en-US" sz="2250" dirty="0"/>
              <a:t>Do not additionally indent the third line</a:t>
            </a:r>
          </a:p>
          <a:p>
            <a:pPr>
              <a:lnSpc>
                <a:spcPts val="2700"/>
              </a:lnSpc>
            </a:pPr>
            <a:r>
              <a:rPr lang="en-US" sz="2250" dirty="0"/>
              <a:t>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3969603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= </a:t>
            </a:r>
          </a:p>
          <a:p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new DictionaryEntry&lt;K, V&gt;(oldEntry.Key,        					oldEntry.Value);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600200" y="2628900"/>
            <a:ext cx="594360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</a:t>
            </a:r>
          </a:p>
          <a:p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matrix[x+1, y] == 0 || matrix[x, y-1] == 0 ||</a:t>
            </a:r>
          </a:p>
          <a:p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matrix[x, y+1] == 0)</a:t>
            </a:r>
          </a:p>
          <a:p>
            <a:r>
              <a:rPr lang="en-US" sz="16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</p:spTree>
    <p:extLst>
      <p:ext uri="{BB962C8B-B14F-4D97-AF65-F5344CB8AC3E}">
        <p14:creationId xmlns:p14="http://schemas.microsoft.com/office/powerpoint/2010/main" val="15667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DD4CF0-00E0-4B83-9C6D-6531FC9B9475}"/>
              </a:ext>
            </a:extLst>
          </p:cNvPr>
          <p:cNvSpPr txBox="1">
            <a:spLocks/>
          </p:cNvSpPr>
          <p:nvPr/>
        </p:nvSpPr>
        <p:spPr>
          <a:xfrm>
            <a:off x="3054485" y="1805146"/>
            <a:ext cx="4805464" cy="722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sz="4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Code Formatting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E8876AE-EBCD-4F0D-B5DD-CC395B7E588A}"/>
              </a:ext>
            </a:extLst>
          </p:cNvPr>
          <p:cNvSpPr txBox="1">
            <a:spLocks/>
          </p:cNvSpPr>
          <p:nvPr/>
        </p:nvSpPr>
        <p:spPr>
          <a:xfrm>
            <a:off x="2983545" y="2527976"/>
            <a:ext cx="5207144" cy="56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Correctly Formatting the Source Code</a:t>
            </a:r>
          </a:p>
        </p:txBody>
      </p:sp>
    </p:spTree>
    <p:extLst>
      <p:ext uri="{BB962C8B-B14F-4D97-AF65-F5344CB8AC3E}">
        <p14:creationId xmlns:p14="http://schemas.microsoft.com/office/powerpoint/2010/main" val="3764721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116732"/>
            <a:ext cx="7038900" cy="1191118"/>
          </a:xfrm>
        </p:spPr>
        <p:txBody>
          <a:bodyPr/>
          <a:lstStyle/>
          <a:p>
            <a:r>
              <a:rPr lang="en-US" dirty="0"/>
              <a:t>Incorrect Ways To</a:t>
            </a:r>
            <a:br>
              <a:rPr lang="en-US" dirty="0"/>
            </a:br>
            <a:r>
              <a:rPr lang="en-US" dirty="0"/>
              <a:t>Break Long Lines (in C#)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900" y="1112103"/>
            <a:ext cx="611505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0 || matrix[x+1, y] == 0 || matrix[x, 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y-1] == 0 || matrix[x, y+1] == 0)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5900" y="2458388"/>
            <a:ext cx="611505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(matrix[x, y] == 0 || matrix[x-1, y] == 0 || 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matrix[x+1, y] == 0 || matrix[x, y-1] == 0 || 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matrix[x, y+1] == 0)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5900" y="3798153"/>
            <a:ext cx="6115050" cy="8540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DictionaryEntry&lt;K, V&gt; newEntry 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= new DictionaryEntry&lt;K, V&gt;(oldEntry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.Key, oldEntry.Value);</a:t>
            </a:r>
          </a:p>
        </p:txBody>
      </p:sp>
    </p:spTree>
    <p:extLst>
      <p:ext uri="{BB962C8B-B14F-4D97-AF65-F5344CB8AC3E}">
        <p14:creationId xmlns:p14="http://schemas.microsoft.com/office/powerpoint/2010/main" val="98983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201366"/>
            <a:ext cx="7038900" cy="3277384"/>
          </a:xfrm>
        </p:spPr>
        <p:txBody>
          <a:bodyPr/>
          <a:lstStyle/>
          <a:p>
            <a:r>
              <a:rPr lang="en-US" dirty="0"/>
              <a:t>All types of alignments are considered harmful</a:t>
            </a:r>
          </a:p>
          <a:p>
            <a:pPr lvl="1"/>
            <a:r>
              <a:rPr lang="en-US" dirty="0"/>
              <a:t>Alignments are hard-to-maintain!</a:t>
            </a:r>
          </a:p>
          <a:p>
            <a:r>
              <a:rPr lang="en-US" dirty="0"/>
              <a:t>Incorrect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2344088"/>
            <a:ext cx="588645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          count    = 0;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     date     = DateTine.Now.Date;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       student  = new Student();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List&lt;Student&gt; students = new List&lt;Student&gt;();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3657600"/>
            <a:ext cx="5886450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matrix[x, y]                 == 0;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+ 1, y + 1]         == 0;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matrix[2 * x + y, 2 * y + x] == 0;</a:t>
            </a:r>
          </a:p>
          <a:p>
            <a:r>
              <a:rPr lang="en-US" sz="1650" b="1" noProof="1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matrix[x * y, x * y]         == 0;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15000" y="3446848"/>
            <a:ext cx="2057400" cy="1165227"/>
          </a:xfrm>
          <a:prstGeom prst="wedgeRoundRectCallout">
            <a:avLst>
              <a:gd name="adj1" fmla="val -48997"/>
              <a:gd name="adj2" fmla="val -7422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lIns="27000" tIns="27000" rIns="27000" bIns="0" anchor="ctr" anchorCtr="0">
            <a:spAutoFit/>
          </a:bodyPr>
          <a:lstStyle/>
          <a:p>
            <a:pPr algn="ctr" eaLnBrk="0" hangingPunct="0">
              <a:lnSpc>
                <a:spcPts val="2025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Think abut renaming </a:t>
            </a:r>
            <a:r>
              <a:rPr lang="en-US" sz="17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1725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to </a:t>
            </a:r>
            <a:r>
              <a:rPr lang="en-US" sz="17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SchoolStudent</a:t>
            </a:r>
          </a:p>
        </p:txBody>
      </p:sp>
    </p:spTree>
    <p:extLst>
      <p:ext uri="{BB962C8B-B14F-4D97-AF65-F5344CB8AC3E}">
        <p14:creationId xmlns:p14="http://schemas.microsoft.com/office/powerpoint/2010/main" val="426105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499" y="1089498"/>
            <a:ext cx="7656811" cy="3389252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en-US" dirty="0"/>
              <a:t>Take advantage of your IDE to help formatting the code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[Ctrl+K+D]</a:t>
            </a:r>
          </a:p>
          <a:p>
            <a:pPr>
              <a:lnSpc>
                <a:spcPts val="2700"/>
              </a:lnSpc>
            </a:pPr>
            <a:r>
              <a:rPr lang="en-US" dirty="0"/>
              <a:t>Style Code analysis</a:t>
            </a:r>
          </a:p>
          <a:p>
            <a:pPr lvl="1">
              <a:lnSpc>
                <a:spcPts val="2700"/>
              </a:lnSpc>
            </a:pPr>
            <a:r>
              <a:rPr lang="en-US" dirty="0"/>
              <a:t>Visual Studio – </a:t>
            </a:r>
            <a:r>
              <a:rPr lang="en-US" dirty="0" err="1"/>
              <a:t>StyleCop</a:t>
            </a:r>
            <a:r>
              <a:rPr lang="en-US" dirty="0"/>
              <a:t> </a:t>
            </a:r>
            <a:r>
              <a:rPr lang="en-US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http://code.msdn.microsoft.com/sourceanalysis</a:t>
            </a:r>
          </a:p>
          <a:p>
            <a:pPr lvl="1">
              <a:lnSpc>
                <a:spcPts val="2700"/>
              </a:lnSpc>
            </a:pPr>
            <a:r>
              <a:rPr lang="en-US" dirty="0"/>
              <a:t>Eclipse – </a:t>
            </a:r>
            <a:r>
              <a:rPr lang="en-US" dirty="0" err="1"/>
              <a:t>CheckStyle</a:t>
            </a:r>
            <a:r>
              <a:rPr lang="en-US" dirty="0"/>
              <a:t> </a:t>
            </a:r>
            <a:r>
              <a:rPr lang="en-US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http://sourceforge.net/projects/eclipse-cs</a:t>
            </a:r>
          </a:p>
          <a:p>
            <a:pPr>
              <a:lnSpc>
                <a:spcPts val="2700"/>
              </a:lnSpc>
            </a:pPr>
            <a:r>
              <a:rPr lang="en-US" dirty="0"/>
              <a:t>Clean up, simplify, organize</a:t>
            </a:r>
          </a:p>
          <a:p>
            <a:pPr lvl="1">
              <a:lnSpc>
                <a:spcPts val="2700"/>
              </a:lnSpc>
            </a:pPr>
            <a:r>
              <a:rPr lang="en-US" dirty="0"/>
              <a:t>Code Maid  </a:t>
            </a:r>
            <a:r>
              <a:rPr lang="en-US" u="sng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http://www.codemaid.net/</a:t>
            </a:r>
          </a:p>
          <a:p>
            <a:pPr>
              <a:lnSpc>
                <a:spcPts val="2700"/>
              </a:lnSpc>
            </a:pPr>
            <a:r>
              <a:rPr lang="en-US" u="sng" dirty="0">
                <a:solidFill>
                  <a:srgbClr val="0EFE58"/>
                </a:solidFill>
                <a:latin typeface="Corbel" pitchFamily="34" charset="0"/>
                <a:hlinkClick r:id="rId2"/>
              </a:rPr>
              <a:t>https://www.syncfusion.com/blogs/post/15-must-have-visual-studio-extensions-for-developers.aspx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Identifiers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Naming Variables, Methods, Classes, Etc.</a:t>
            </a:r>
          </a:p>
        </p:txBody>
      </p:sp>
    </p:spTree>
    <p:extLst>
      <p:ext uri="{BB962C8B-B14F-4D97-AF65-F5344CB8AC3E}">
        <p14:creationId xmlns:p14="http://schemas.microsoft.com/office/powerpoint/2010/main" val="3575671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Naming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English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will you feel if you read Vietnamese code with variables named in Vietnamese?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English is the only language that all software developers speak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Avoid abbreviations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vs.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scriptsCount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Avoid hard-to-pronounce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dtbgRegExPtrn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vs.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62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Meaningful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Always prefer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Names should answer these questions: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class do? What is the intent of this variable? What is this variable / class used for?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FactorialCalculator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studentsCount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Math.PI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configFileName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CreateReport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examples: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k2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k3</a:t>
            </a:r>
            <a:r>
              <a:rPr lang="en-US" dirty="0"/>
              <a:t>,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junk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f33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KJJ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variable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temp_var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something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someValue</a:t>
            </a:r>
            <a:endParaRPr lang="en-US" noProof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577" y="2893103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577" y="3828444"/>
            <a:ext cx="487260" cy="487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Should Be Meaningful in Their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Whether a name is meaningful or not depends on its </a:t>
            </a:r>
            <a:r>
              <a:rPr lang="en-US" sz="14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context</a:t>
            </a:r>
            <a:r>
              <a:rPr lang="en-US" sz="1400" dirty="0"/>
              <a:t> (its enclosing type)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Examples of meaningful names:</a:t>
            </a:r>
          </a:p>
          <a:p>
            <a:pPr lvl="1">
              <a:lnSpc>
                <a:spcPct val="100000"/>
              </a:lnSpc>
            </a:pP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1400" dirty="0"/>
              <a:t> in the class 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LabyrinthGenerator</a:t>
            </a:r>
          </a:p>
          <a:p>
            <a:pPr lvl="1">
              <a:lnSpc>
                <a:spcPct val="100000"/>
              </a:lnSpc>
            </a:pP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fileName)</a:t>
            </a:r>
            <a:r>
              <a:rPr lang="en-US" sz="1400" dirty="0"/>
              <a:t> in the class 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FileFinder</a:t>
            </a:r>
          </a:p>
          <a:p>
            <a:pPr lvl="1">
              <a:lnSpc>
                <a:spcPct val="100000"/>
              </a:lnSpc>
            </a:pP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Deposit(decimal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amount)</a:t>
            </a:r>
            <a:r>
              <a:rPr lang="en-US" sz="1400" dirty="0"/>
              <a:t> in the class 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Examples of meaningless names:</a:t>
            </a:r>
          </a:p>
          <a:p>
            <a:pPr lvl="1">
              <a:lnSpc>
                <a:spcPct val="100000"/>
              </a:lnSpc>
            </a:pP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Generate()</a:t>
            </a:r>
            <a:r>
              <a:rPr lang="en-US" sz="1400" dirty="0"/>
              <a:t> in the class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  <a:p>
            <a:pPr lvl="1">
              <a:lnSpc>
                <a:spcPct val="100000"/>
              </a:lnSpc>
            </a:pPr>
            <a:r>
              <a:rPr lang="en-US" sz="14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Find(string</a:t>
            </a:r>
            <a:r>
              <a:rPr lang="en-US" sz="14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4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name)</a:t>
            </a:r>
            <a:r>
              <a:rPr lang="en-US" sz="1400" dirty="0"/>
              <a:t> in the class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02732" y="2390573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4193" y="3730558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434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Meaningful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Junior developers often use “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fake</a:t>
            </a:r>
            <a:r>
              <a:rPr lang="en-US" dirty="0"/>
              <a:t>” meaningful names that are in fact meaningless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Bad naming examples: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LoopsExercise12</a:t>
            </a:r>
            <a:r>
              <a:rPr lang="en-US" dirty="0"/>
              <a:t>,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Problem7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OOPLecture_LastExercise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Yes,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Topic6Exercise12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indicates that this is solution to exercise 12, but what is it about?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Sum of numbers or Tetris game?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Better naming:</a:t>
            </a: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MaximalNumbersSubsequence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6899" y="3392522"/>
            <a:ext cx="473528" cy="4735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9833" y="2059113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7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4050"/>
              </a:lnSpc>
            </a:pPr>
            <a:r>
              <a:rPr lang="en-US" dirty="0"/>
              <a:t>Naming Classes, Types and Application Components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9ACE0A-0612-4922-A546-B607B19B2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8670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 and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Naming types (classes, structures, etc.)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/>
              <a:t> character casing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In C#, JavaScript, Java, PHP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Examples: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TreeSet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XmlDocument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TreeNode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InvalidTransactionException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MainForm</a:t>
            </a:r>
          </a:p>
          <a:p>
            <a:pPr lvl="1">
              <a:lnSpc>
                <a:spcPct val="100000"/>
              </a:lnSpc>
              <a:spcAft>
                <a:spcPts val="300"/>
              </a:spcAft>
            </a:pPr>
            <a:r>
              <a:rPr lang="en-US" dirty="0"/>
              <a:t>Incorrect examples: </a:t>
            </a:r>
          </a:p>
          <a:p>
            <a:pPr lvl="2">
              <a:lnSpc>
                <a:spcPct val="100000"/>
              </a:lnSpc>
              <a:spcAft>
                <a:spcPts val="300"/>
              </a:spcAft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recursiveFactorialCalculator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r>
              <a:rPr lang="en-US" dirty="0"/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RECURSIVE_FACTORIAL_CALCULATOR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8691" y="2124202"/>
            <a:ext cx="685799" cy="6858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404" y="4133252"/>
            <a:ext cx="690996" cy="69099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31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2DEB5E-9A20-4195-89A7-AF58EE17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Needs Formatting?</a:t>
            </a:r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11E2E-C373-4F7F-BFE5-499016527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997085"/>
            <a:ext cx="7038900" cy="348166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public   const    string                    FILE_NAME</a:t>
            </a:r>
          </a:p>
          <a:p>
            <a:pPr marL="146050" indent="0">
              <a:buNone/>
            </a:pPr>
            <a:r>
              <a:rPr lang="en-US" dirty="0"/>
              <a:t>="</a:t>
            </a:r>
            <a:r>
              <a:rPr lang="en-US" dirty="0" err="1"/>
              <a:t>example.bin</a:t>
            </a:r>
            <a:r>
              <a:rPr lang="en-US" dirty="0"/>
              <a:t>"  ;  static void Main   (             ){</a:t>
            </a:r>
          </a:p>
          <a:p>
            <a:pPr marL="146050" indent="0">
              <a:buNone/>
            </a:pPr>
            <a:r>
              <a:rPr lang="en-US" dirty="0" err="1"/>
              <a:t>FileStream</a:t>
            </a:r>
            <a:r>
              <a:rPr lang="en-US" dirty="0"/>
              <a:t>   fs=     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FILE_NAME,FileMode</a:t>
            </a:r>
            <a:endParaRPr lang="en-US" dirty="0"/>
          </a:p>
          <a:p>
            <a:pPr marL="146050" indent="0">
              <a:buNone/>
            </a:pPr>
            <a:r>
              <a:rPr lang="en-US" dirty="0"/>
              <a:t>.   </a:t>
            </a:r>
            <a:r>
              <a:rPr lang="en-US" dirty="0" err="1"/>
              <a:t>CreateNew</a:t>
            </a:r>
            <a:r>
              <a:rPr lang="en-US" dirty="0"/>
              <a:t>)   // Create the writer      for data  .</a:t>
            </a:r>
          </a:p>
          <a:p>
            <a:pPr marL="146050" indent="0">
              <a:buNone/>
            </a:pPr>
            <a:r>
              <a:rPr lang="en-US" dirty="0"/>
              <a:t>;</a:t>
            </a:r>
            <a:r>
              <a:rPr lang="en-US" dirty="0" err="1"/>
              <a:t>BinaryWriter</a:t>
            </a:r>
            <a:r>
              <a:rPr lang="en-US" dirty="0"/>
              <a:t> w=new </a:t>
            </a:r>
            <a:r>
              <a:rPr lang="en-US" dirty="0" err="1"/>
              <a:t>BinaryWriter</a:t>
            </a:r>
            <a:r>
              <a:rPr lang="en-US" dirty="0"/>
              <a:t>     (    fs      );// Write data to </a:t>
            </a:r>
            <a:r>
              <a:rPr lang="en-US" dirty="0" err="1"/>
              <a:t>Test.data</a:t>
            </a:r>
            <a:r>
              <a:rPr lang="en-US" dirty="0"/>
              <a:t>.</a:t>
            </a:r>
          </a:p>
          <a:p>
            <a:pPr marL="146050" indent="0">
              <a:buNone/>
            </a:pPr>
            <a:r>
              <a:rPr lang="en-US" dirty="0"/>
              <a:t>for(  int </a:t>
            </a:r>
            <a:r>
              <a:rPr lang="en-US" dirty="0" err="1"/>
              <a:t>i</a:t>
            </a:r>
            <a:r>
              <a:rPr lang="en-US" dirty="0"/>
              <a:t>=0;i&lt;11;i++){</a:t>
            </a:r>
            <a:r>
              <a:rPr lang="en-US" dirty="0" err="1"/>
              <a:t>w.Write</a:t>
            </a:r>
            <a:r>
              <a:rPr lang="en-US" dirty="0"/>
              <a:t>((int)</a:t>
            </a:r>
            <a:r>
              <a:rPr lang="en-US" dirty="0" err="1"/>
              <a:t>i</a:t>
            </a:r>
            <a:r>
              <a:rPr lang="en-US" dirty="0"/>
              <a:t>);}w   .Close();</a:t>
            </a:r>
          </a:p>
          <a:p>
            <a:pPr marL="146050" indent="0">
              <a:buNone/>
            </a:pPr>
            <a:r>
              <a:rPr lang="en-US" dirty="0"/>
              <a:t>fs   .   Close  (  ) // Create the reader    for data.</a:t>
            </a:r>
          </a:p>
          <a:p>
            <a:pPr marL="146050" indent="0">
              <a:buNone/>
            </a:pPr>
            <a:r>
              <a:rPr lang="en-US" dirty="0"/>
              <a:t>;fs=new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FILE_NAME,FileMode</a:t>
            </a:r>
            <a:r>
              <a:rPr lang="en-US" dirty="0"/>
              <a:t>.            Open</a:t>
            </a:r>
          </a:p>
          <a:p>
            <a:pPr marL="146050" indent="0">
              <a:buNone/>
            </a:pPr>
            <a:r>
              <a:rPr lang="en-US" dirty="0"/>
              <a:t>,  </a:t>
            </a:r>
            <a:r>
              <a:rPr lang="en-US" dirty="0" err="1"/>
              <a:t>FileAccess.Read</a:t>
            </a:r>
            <a:r>
              <a:rPr lang="en-US" dirty="0"/>
              <a:t>)     ;</a:t>
            </a:r>
            <a:r>
              <a:rPr lang="en-US" dirty="0" err="1"/>
              <a:t>BinaryReader</a:t>
            </a:r>
            <a:r>
              <a:rPr lang="en-US" dirty="0"/>
              <a:t>                r</a:t>
            </a:r>
          </a:p>
          <a:p>
            <a:pPr marL="146050" indent="0">
              <a:buNone/>
            </a:pPr>
            <a:r>
              <a:rPr lang="en-US" dirty="0"/>
              <a:t>= new </a:t>
            </a:r>
            <a:r>
              <a:rPr lang="en-US" dirty="0" err="1"/>
              <a:t>BinaryReader</a:t>
            </a:r>
            <a:r>
              <a:rPr lang="en-US" dirty="0"/>
              <a:t>(fs);  // Read data from  </a:t>
            </a:r>
            <a:r>
              <a:rPr lang="en-US" dirty="0" err="1"/>
              <a:t>Test.data</a:t>
            </a:r>
            <a:r>
              <a:rPr lang="en-US" dirty="0"/>
              <a:t>.</a:t>
            </a:r>
          </a:p>
          <a:p>
            <a:pPr marL="146050" indent="0">
              <a:buNone/>
            </a:pPr>
            <a:r>
              <a:rPr lang="en-US" dirty="0"/>
              <a:t>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11; </a:t>
            </a:r>
            <a:r>
              <a:rPr lang="en-US" dirty="0" err="1"/>
              <a:t>i</a:t>
            </a:r>
            <a:r>
              <a:rPr lang="en-US" dirty="0"/>
              <a:t>++){ Console      .WriteLine</a:t>
            </a:r>
          </a:p>
          <a:p>
            <a:pPr marL="146050" indent="0">
              <a:buNone/>
            </a:pPr>
            <a:r>
              <a:rPr lang="en-US" dirty="0"/>
              <a:t>(r.ReadInt32                                       ())</a:t>
            </a:r>
          </a:p>
          <a:p>
            <a:pPr marL="146050" indent="0">
              <a:buNone/>
            </a:pPr>
            <a:r>
              <a:rPr lang="en-US" dirty="0"/>
              <a:t>;}r       .    Close   (   );  fs .  Close  (  )  ;  }</a:t>
            </a:r>
          </a:p>
          <a:p>
            <a:pPr marL="14605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87211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Naming Classes and Structures</a:t>
            </a:r>
            <a:br>
              <a:rPr lang="en-US" sz="2850" dirty="0"/>
            </a:br>
            <a:r>
              <a:rPr lang="en-US" sz="2850" dirty="0"/>
              <a:t>in C#, JavaScript, C++ and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following formats: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[Noun]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[Adjective] + [Noun]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BinaryTreeNode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Constants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Calendar</a:t>
            </a:r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ExtremlyFast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</a:t>
            </a:r>
            <a:r>
              <a:rPr lang="en-US" sz="18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</a:t>
            </a:r>
            <a:r>
              <a:rPr lang="en-US" sz="1800" noProof="1">
                <a:cs typeface="Consolas" pitchFamily="49" charset="0"/>
              </a:rPr>
              <a:t>, 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999" y="2661731"/>
            <a:ext cx="503401" cy="50340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786" y="3520197"/>
            <a:ext cx="484614" cy="484614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14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Interfaces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Following formats are acceptable: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' + [Verb] +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' + [Noun],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' + [Adjective] + [Noun]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IDataReader</a:t>
            </a:r>
            <a:r>
              <a:rPr lang="en-US" noProof="1"/>
              <a:t>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IHttpModule</a:t>
            </a:r>
            <a:r>
              <a:rPr lang="en-US" noProof="1"/>
              <a:t>,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ICommandExecutor</a:t>
            </a:r>
          </a:p>
          <a:p>
            <a:r>
              <a:rPr lang="en-US" dirty="0"/>
              <a:t>Incorrect examples:</a:t>
            </a:r>
          </a:p>
          <a:p>
            <a:pPr lvl="1"/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IFast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CheckBox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6400" y="2737400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36400" y="3536367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Interfaces in JS /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[Verb] +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[Noun], [Adjective] + [Noun]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Serializable</a:t>
            </a:r>
            <a:r>
              <a:rPr lang="en-US" noProof="1"/>
              <a:t> 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Enumerable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Comparable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CharSequence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OutputStream</a:t>
            </a:r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Inumber</a:t>
            </a:r>
            <a:r>
              <a:rPr lang="en-US" sz="2100" noProof="1"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OPTIMIZER</a:t>
            </a:r>
            <a:r>
              <a:rPr lang="en-US" sz="2100" noProof="1">
                <a:cs typeface="Consolas" pitchFamily="49" charset="0"/>
              </a:rPr>
              <a:t>,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r>
              <a:rPr lang="en-US" noProof="1">
                <a:latin typeface="+mj-lt"/>
                <a:cs typeface="Consolas" pitchFamily="49" charset="0"/>
              </a:rPr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FastFindInDatabase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cs typeface="Consolas" pitchFamily="49" charset="0"/>
              </a:rPr>
              <a:t> 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50650" y="2649571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3267" y="3550596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872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Enumerations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050" dirty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sz="900" dirty="0"/>
              <a:t>[Noun] or [Verb] or [Adjective]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Use the same style for all members</a:t>
            </a:r>
          </a:p>
          <a:p>
            <a:pPr>
              <a:lnSpc>
                <a:spcPct val="100000"/>
              </a:lnSpc>
            </a:pPr>
            <a:r>
              <a:rPr lang="en-US" sz="1050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Day {Monday,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Tuesday,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Wednesday,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1600" noProof="1"/>
              <a:t>,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AppState {Running,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Finished,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r>
              <a:rPr lang="en-US" sz="1600" noProof="1"/>
              <a:t>, 	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WindowState {Normal,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Maximized,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1050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1600" noProof="1"/>
              <a:t>,</a:t>
            </a:r>
            <a:br>
              <a:rPr lang="en-US" sz="1600" noProof="1"/>
            </a:b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 PAGE_FORMAT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6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1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5309" y="2655651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8088" y="3695294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735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75" dirty="0"/>
              <a:t>Naming Enumerations in Java /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174958" cy="33108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100" dirty="0"/>
              <a:t>Several formats are acceptable:</a:t>
            </a:r>
          </a:p>
          <a:p>
            <a:pPr lvl="1">
              <a:lnSpc>
                <a:spcPct val="100000"/>
              </a:lnSpc>
            </a:pPr>
            <a:r>
              <a:rPr lang="en-US" sz="1000" dirty="0"/>
              <a:t>[Noun] or [Verb] or [Adjective]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Use </a:t>
            </a:r>
            <a:r>
              <a:rPr lang="en-US" sz="11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1100" dirty="0"/>
              <a:t> for the enumeration		 and  </a:t>
            </a:r>
            <a:r>
              <a:rPr lang="en-US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CAPITALS</a:t>
            </a:r>
            <a:r>
              <a:rPr lang="en-US" sz="1100" dirty="0"/>
              <a:t> for its members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Suit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{CLUBS,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DIAMONDS,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HEARTS, SPADES}</a:t>
            </a:r>
            <a:r>
              <a:rPr lang="en-US" sz="1800" noProof="1"/>
              <a:t>,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enum Color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{red,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green,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blue,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white}</a:t>
            </a:r>
            <a:r>
              <a:rPr lang="en-US" sz="1800" noProof="1"/>
              <a:t>,</a:t>
            </a:r>
            <a:br>
              <a:rPr lang="en-US" sz="1800" noProof="1"/>
            </a:b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PAGE_FORMAT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{A4,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A5,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A3,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LEGAL,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cs typeface="Consolas" pitchFamily="49" charset="0"/>
              </a:rPr>
              <a:t> </a:t>
            </a:r>
            <a:r>
              <a:rPr lang="en-US" sz="1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…}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8385" y="2829633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8108" y="4105926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052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Special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Attributes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WebServiceAttribute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  <a:spcBef>
                <a:spcPts val="1350"/>
              </a:spcBef>
            </a:pPr>
            <a:r>
              <a:rPr lang="en-US" dirty="0"/>
              <a:t>Collection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dirty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StringsCollection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52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Special Classes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dirty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informative name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Delegate 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Add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dirty="0"/>
              <a:t>' or '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EventHandler</a:t>
            </a:r>
            <a:r>
              <a:rPr lang="en-US" dirty="0"/>
              <a:t>' as suffix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DownloadFinishedDelegate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66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of Class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long</a:t>
            </a:r>
            <a:r>
              <a:rPr lang="en-US" dirty="0"/>
              <a:t> could be the name of a class / struct / interface / </a:t>
            </a:r>
            <a:r>
              <a:rPr lang="en-US" noProof="1"/>
              <a:t>enum</a:t>
            </a:r>
            <a:r>
              <a:rPr lang="en-US" dirty="0"/>
              <a:t> / delegate?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name should be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abbreviate the names if this</a:t>
            </a:r>
            <a:br>
              <a:rPr lang="en-US" dirty="0"/>
            </a:br>
            <a:r>
              <a:rPr lang="en-US" dirty="0"/>
              <a:t>could make them unclear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Your IDE has autocomplete, right?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CustomerSupportNotificationService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Incorrect examples: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FNFException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CustSuppNotifSrvc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75309" y="3074070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3883" y="3640043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84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Namespaces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3182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Namespaces naming guidelines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PascalCase</a:t>
            </a:r>
          </a:p>
          <a:p>
            <a:pPr>
              <a:lnSpc>
                <a:spcPct val="100000"/>
              </a:lnSpc>
            </a:pPr>
            <a:r>
              <a:rPr lang="en-US" dirty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Company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Product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Component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…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 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8234" y="3264846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76808" y="4119076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283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Java Packages /</a:t>
            </a:r>
            <a:br>
              <a:rPr lang="en-US" dirty="0"/>
            </a:br>
            <a:r>
              <a:rPr lang="en-US" dirty="0"/>
              <a:t>JS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Packages naming guidelines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</a:rPr>
              <a:t>camelCase</a:t>
            </a:r>
          </a:p>
          <a:p>
            <a:pPr>
              <a:lnSpc>
                <a:spcPct val="100000"/>
              </a:lnSpc>
            </a:pPr>
            <a:r>
              <a:rPr lang="en-US" dirty="0"/>
              <a:t>Following formats are acceptable: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com.apple.quicktime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hibernate.core</a:t>
            </a:r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175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IBM.DB2.Data</a:t>
            </a:r>
            <a:r>
              <a:rPr lang="en-US" sz="2175" dirty="0"/>
              <a:t>, </a:t>
            </a:r>
            <a:r>
              <a:rPr lang="en-US" sz="2175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ibm.db2_data</a:t>
            </a:r>
            <a:r>
              <a:rPr lang="en-US" sz="2175" dirty="0"/>
              <a:t>, </a:t>
            </a:r>
            <a:r>
              <a:rPr lang="en-US" sz="2175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Tetris.UI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49154" name="Picture 2" descr="http://www.clker.com/cliparts/e/4/3/7/1194985850869704712package_frederic_moser_01.svg.hi.png"/>
          <p:cNvPicPr>
            <a:picLocks noChangeAspect="1" noChangeArrowheads="1"/>
          </p:cNvPicPr>
          <p:nvPr/>
        </p:nvPicPr>
        <p:blipFill>
          <a:blip r:embed="rId2" cstate="print">
            <a:lum bright="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404" y="1085850"/>
            <a:ext cx="1287569" cy="1085850"/>
          </a:xfrm>
          <a:prstGeom prst="rect">
            <a:avLst/>
          </a:prstGeom>
          <a:noFill/>
        </p:spPr>
      </p:pic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0725" y="2800350"/>
            <a:ext cx="742950" cy="74295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8401" y="4229100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1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Code Formatting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72183"/>
            <a:ext cx="7038900" cy="3306567"/>
          </a:xfrm>
        </p:spPr>
        <p:txBody>
          <a:bodyPr/>
          <a:lstStyle/>
          <a:p>
            <a:r>
              <a:rPr lang="en-US" dirty="0"/>
              <a:t>Good formatting goals</a:t>
            </a:r>
          </a:p>
          <a:p>
            <a:pPr lvl="1"/>
            <a:r>
              <a:rPr lang="en-US" dirty="0"/>
              <a:t>To improve code readability</a:t>
            </a:r>
          </a:p>
          <a:p>
            <a:pPr lvl="1"/>
            <a:r>
              <a:rPr lang="en-US" dirty="0"/>
              <a:t>To improve code maintainability</a:t>
            </a:r>
          </a:p>
          <a:p>
            <a:pPr lvl="1"/>
            <a:endParaRPr lang="en-US" dirty="0"/>
          </a:p>
          <a:p>
            <a:r>
              <a:rPr lang="en-US" dirty="0"/>
              <a:t>Fundamental principle of code formatting: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Any formatting style that follows the above principle is good</a:t>
            </a:r>
          </a:p>
          <a:p>
            <a:pPr lvl="1"/>
            <a:r>
              <a:rPr lang="en-US" dirty="0"/>
              <a:t>Any other formatting is not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51903" y="3109204"/>
            <a:ext cx="6484497" cy="4368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81000" rIns="108000" bIns="54000">
            <a:spAutoFit/>
          </a:bodyPr>
          <a:lstStyle/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formating of the source code should disclose its logical structure.</a:t>
            </a:r>
          </a:p>
        </p:txBody>
      </p:sp>
    </p:spTree>
    <p:extLst>
      <p:ext uri="{BB962C8B-B14F-4D97-AF65-F5344CB8AC3E}">
        <p14:creationId xmlns:p14="http://schemas.microsoft.com/office/powerpoint/2010/main" val="4119727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Project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Project folders' names should follow the project namespaces / packages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</a:t>
            </a:r>
          </a:p>
          <a:p>
            <a:pPr lvl="2">
              <a:lnSpc>
                <a:spcPct val="100000"/>
              </a:lnSpc>
            </a:pP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apple</a:t>
            </a:r>
          </a:p>
          <a:p>
            <a:pPr lvl="3">
              <a:lnSpc>
                <a:spcPct val="100000"/>
              </a:lnSpc>
            </a:pP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quicktime</a:t>
            </a:r>
          </a:p>
          <a:p>
            <a:pPr lvl="1">
              <a:lnSpc>
                <a:spcPct val="100000"/>
              </a:lnSpc>
            </a:pP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sz="2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com_apple_quicktime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quicktime.src</a:t>
            </a:r>
            <a:endParaRPr lang="en-US" sz="105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9124" y="2531624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7146" y="4224100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3676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</a:t>
            </a:r>
            <a:r>
              <a:rPr lang="en-US"/>
              <a:t>.NET Assemblies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.NET assembly names should follow the root namespace in its class hierarchy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Oracle.DataAccess.dll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Interop.CAPICOM.dll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Telerik.WinControls.GridView.dll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OracleDataAccess.dll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Telerik_WinControlsGridView.dll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7801" y="2343150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375" y="3737854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261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43733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Applications should be named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meaningfully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[Noun] or [Adjective] + [Noun]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BlogEngine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NewsAggregatorSerivice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WebSite2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zadacha_14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7916" y="3100691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6490" y="4324388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15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4050"/>
              </a:lnSpc>
            </a:pPr>
            <a:r>
              <a:rPr lang="en-US" dirty="0"/>
              <a:t>Naming Methods and Method Parameters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E8CDD77-03D8-4ED0-991C-BC6965CB5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1669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meaningful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What does this method do?</a:t>
            </a:r>
          </a:p>
          <a:p>
            <a:pPr lvl="1"/>
            <a:r>
              <a:rPr lang="en-US" dirty="0"/>
              <a:t>If you cannot find a good name for a method, think about whether it has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clear intent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</a:p>
          <a:p>
            <a:endParaRPr lang="en-US" dirty="0"/>
          </a:p>
          <a:p>
            <a:r>
              <a:rPr lang="en-US" dirty="0"/>
              <a:t>Incorrect examples: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DirtyHack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6758" y="3406302"/>
            <a:ext cx="400050" cy="40005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6758" y="4034760"/>
            <a:ext cx="400050" cy="4000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2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noProof="1"/>
              <a:t>Use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dirty="0"/>
              <a:t>  for C# and </a:t>
            </a:r>
            <a:br>
              <a:rPr lang="en-US" dirty="0"/>
            </a:b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  <a:r>
              <a:rPr lang="en-US" dirty="0"/>
              <a:t> for JavaScript, PHP and Java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(C#):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 (JS/PHP/Java):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Prefer the following formats: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[Verb], [Verb] + [Noun],</a:t>
            </a:r>
            <a:br>
              <a:rPr lang="en-US" dirty="0"/>
            </a:br>
            <a:r>
              <a:rPr lang="en-US" dirty="0"/>
              <a:t>[Verb] + [Adjective] + [Noun]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Examples: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LoadSettingsFile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FindNodeByPattern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PrintList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Incorrect examples: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Generator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Counter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White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Approximation</a:t>
            </a:r>
            <a:r>
              <a:rPr lang="en-US" dirty="0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</a:rPr>
              <a:t>MathUtils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406" y="2079174"/>
            <a:ext cx="571500" cy="57150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6758" y="3818918"/>
            <a:ext cx="400050" cy="4000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9698" y="3125213"/>
            <a:ext cx="400050" cy="40005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413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Returning a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Methods returning values should </a:t>
            </a:r>
            <a:r>
              <a:rPr lang="en-U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describe the returned value</a:t>
            </a:r>
          </a:p>
          <a:p>
            <a:r>
              <a:rPr lang="en-US" sz="1800" dirty="0"/>
              <a:t>Examples:</a:t>
            </a:r>
          </a:p>
          <a:p>
            <a:pPr marL="431006" lvl="2" indent="-211931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sz="1000" dirty="0"/>
              <a:t>,</a:t>
            </a:r>
            <a:br>
              <a:rPr lang="en-US" sz="1000" dirty="0"/>
            </a:br>
            <a:r>
              <a:rPr lang="en-US" sz="1000" dirty="0"/>
              <a:t>not </a:t>
            </a:r>
            <a:r>
              <a:rPr lang="en-US" sz="1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000" dirty="0"/>
              <a:t>or </a:t>
            </a:r>
            <a:r>
              <a:rPr lang="en-US" sz="1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000" dirty="0"/>
              <a:t>or </a:t>
            </a:r>
            <a:r>
              <a:rPr lang="en-US" sz="1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marL="431006" lvl="2" indent="-211931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Meters2Inches</a:t>
            </a:r>
            <a:r>
              <a:rPr lang="en-US" sz="1000" dirty="0"/>
              <a:t> is still acceptable</a:t>
            </a:r>
          </a:p>
          <a:p>
            <a:pPr marL="431006" lvl="2" indent="-211931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CalculateSinus</a:t>
            </a:r>
            <a:r>
              <a:rPr lang="en-US" sz="1000" dirty="0"/>
              <a:t> is good but </a:t>
            </a:r>
            <a:r>
              <a:rPr lang="en-US" sz="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Sinus</a:t>
            </a:r>
            <a:br>
              <a:rPr lang="en-US" sz="1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000" dirty="0"/>
              <a:t>is still acceptable</a:t>
            </a:r>
          </a:p>
          <a:p>
            <a:pPr marL="211931" lvl="1" indent="-211931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000" dirty="0"/>
              <a:t>Ensure that the unit of measure is obvious</a:t>
            </a:r>
          </a:p>
          <a:p>
            <a:pPr marL="431006" lvl="2" indent="-211931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000" dirty="0"/>
              <a:t>Prefer </a:t>
            </a:r>
            <a:r>
              <a:rPr lang="en-US" sz="1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MeasureFontInPixels</a:t>
            </a:r>
            <a:r>
              <a:rPr lang="en-US" sz="1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000" dirty="0"/>
              <a:t>to </a:t>
            </a:r>
            <a:r>
              <a:rPr lang="en-US" sz="1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MeasureFont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426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Purpose of All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should have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single purpose</a:t>
            </a:r>
            <a:r>
              <a:rPr lang="en-US" dirty="0"/>
              <a:t>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Otherwise they cannot be named well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to name a method that creates annual incomes report, downloads updates from internet and scans the system for viruses?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CreateAnnualIncomesReportDownloadUpdatesAndScanForViruses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is a nice name, right?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Methods that have multiple purposes (weak cohesion) are hard to be named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be refactored instead of named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38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Consistency in Methods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Use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consistent</a:t>
            </a:r>
            <a:r>
              <a:rPr lang="en-US" sz="2000" dirty="0"/>
              <a:t> naming in the entire project</a:t>
            </a:r>
          </a:p>
          <a:p>
            <a:pPr lvl="1"/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LoadFile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LoadImageFromFile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LoadSettings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LoadFont</a:t>
            </a:r>
            <a:r>
              <a:rPr lang="en-US" sz="2000" dirty="0"/>
              <a:t>,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2000" dirty="0"/>
              <a:t>, but not </a:t>
            </a:r>
            <a:r>
              <a:rPr lang="en-US" sz="20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ReadTextFile</a:t>
            </a:r>
          </a:p>
          <a:p>
            <a:r>
              <a:rPr lang="en-US" sz="1200" dirty="0"/>
              <a:t>Use consistently the opposites at the same level of abstraction:</a:t>
            </a:r>
          </a:p>
          <a:p>
            <a:pPr lvl="1"/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LoadLibrary</a:t>
            </a:r>
            <a:r>
              <a:rPr lang="en-US" sz="1050" dirty="0"/>
              <a:t> vs. </a:t>
            </a: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UnloadLibrary</a:t>
            </a:r>
            <a:r>
              <a:rPr lang="en-US" sz="1050" dirty="0"/>
              <a:t>,</a:t>
            </a:r>
            <a:br>
              <a:rPr lang="en-US" sz="1050" dirty="0"/>
            </a:br>
            <a:r>
              <a:rPr lang="en-US" sz="1050" dirty="0"/>
              <a:t>but not  </a:t>
            </a:r>
            <a:r>
              <a:rPr lang="en-US" sz="105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FreeHandle</a:t>
            </a:r>
          </a:p>
          <a:p>
            <a:pPr lvl="1"/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OpenFile</a:t>
            </a:r>
            <a:r>
              <a:rPr lang="en-US" sz="1050" dirty="0"/>
              <a:t> vs. </a:t>
            </a: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CloseFile</a:t>
            </a:r>
            <a:r>
              <a:rPr lang="en-US" sz="1050" dirty="0"/>
              <a:t>, but not  </a:t>
            </a:r>
            <a:r>
              <a:rPr lang="en-US" sz="105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DeallocateResource</a:t>
            </a:r>
          </a:p>
          <a:p>
            <a:pPr lvl="1"/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US" sz="1050" dirty="0"/>
              <a:t> vs. </a:t>
            </a:r>
            <a:r>
              <a:rPr lang="en-US" sz="105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SetName</a:t>
            </a:r>
            <a:r>
              <a:rPr lang="en-US" sz="1050" dirty="0"/>
              <a:t>, but not  </a:t>
            </a:r>
            <a:r>
              <a:rPr lang="en-US" sz="105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AssignName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of Method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How long could be the name of a method?</a:t>
            </a:r>
          </a:p>
          <a:p>
            <a:pPr lvl="1"/>
            <a:r>
              <a:rPr lang="en-US" sz="800" dirty="0"/>
              <a:t>The name should be </a:t>
            </a:r>
            <a:r>
              <a:rPr lang="en-US" sz="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 long as required</a:t>
            </a:r>
          </a:p>
          <a:p>
            <a:pPr lvl="1"/>
            <a:r>
              <a:rPr lang="en-US" sz="800" dirty="0"/>
              <a:t>Don't abbreviate</a:t>
            </a:r>
          </a:p>
          <a:p>
            <a:pPr lvl="1"/>
            <a:r>
              <a:rPr lang="en-US" sz="800" dirty="0"/>
              <a:t>Your IDE has autocomplete</a:t>
            </a:r>
          </a:p>
          <a:p>
            <a:endParaRPr lang="en-US" sz="1000" dirty="0"/>
          </a:p>
          <a:p>
            <a:r>
              <a:rPr lang="en-US" sz="1000" dirty="0"/>
              <a:t>Examples (C#):</a:t>
            </a:r>
          </a:p>
          <a:p>
            <a:pPr lvl="1"/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LoadCustomerSupportNotificationService</a:t>
            </a:r>
            <a:r>
              <a:rPr lang="en-US" sz="1400" dirty="0"/>
              <a:t>, </a:t>
            </a:r>
            <a:r>
              <a:rPr lang="en-US" sz="14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CreateMonthlyAndAnnualIncomesReport</a:t>
            </a:r>
          </a:p>
          <a:p>
            <a:endParaRPr lang="en-US" sz="1000" dirty="0"/>
          </a:p>
          <a:p>
            <a:r>
              <a:rPr lang="en-US" sz="1000" dirty="0"/>
              <a:t>Incorrect examples:</a:t>
            </a:r>
          </a:p>
          <a:p>
            <a:pPr lvl="1"/>
            <a:r>
              <a:rPr lang="en-US" sz="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LoadCustSuppSrvc</a:t>
            </a:r>
            <a:r>
              <a:rPr lang="en-US" sz="800" dirty="0"/>
              <a:t>, </a:t>
            </a:r>
            <a:r>
              <a:rPr lang="en-US" sz="8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CreateMonthIncReport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3233" y="3237000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14226" y="4224100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44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Blocks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Visual Studio will replace the [Tab] with 4 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00400"/>
            <a:ext cx="5943600" cy="147348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Block contents indented by a single [Tab]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VS will replace the [Tab] with 4 spaces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3769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be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meaningful</a:t>
            </a:r>
          </a:p>
          <a:p>
            <a:pPr lvl="1"/>
            <a:r>
              <a:rPr lang="en-US" dirty="0"/>
              <a:t>Unit of measure should be obvious</a:t>
            </a:r>
          </a:p>
          <a:p>
            <a:endParaRPr lang="en-US" dirty="0"/>
          </a:p>
          <a:p>
            <a:r>
              <a:rPr lang="en-US" dirty="0"/>
              <a:t>Examples: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</a:p>
          <a:p>
            <a:endParaRPr lang="en-US" dirty="0"/>
          </a:p>
          <a:p>
            <a:r>
              <a:rPr lang="en-US" dirty="0"/>
              <a:t>Incorrect examples: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0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ts val="4050"/>
              </a:lnSpc>
            </a:pPr>
            <a:r>
              <a:rPr lang="en-US" dirty="0"/>
              <a:t>Naming Variables and Constants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0EA484-C808-42C4-B630-53EA72181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8508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Should be in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Preferred form: [Noun] or [Adjective] + [Noun]</a:t>
            </a:r>
          </a:p>
          <a:p>
            <a:pPr lvl="1"/>
            <a:r>
              <a:rPr lang="en-US" dirty="0"/>
              <a:t>Should explain the purpose of the variable</a:t>
            </a:r>
          </a:p>
          <a:p>
            <a:pPr lvl="2"/>
            <a:r>
              <a:rPr lang="en-US" dirty="0"/>
              <a:t>If you can't find good name for a variable check if it has a single purpose</a:t>
            </a:r>
          </a:p>
          <a:p>
            <a:pPr lvl="2"/>
            <a:r>
              <a:rPr lang="en-US" dirty="0"/>
              <a:t>Exception: variables with very small scope, e.g. the index variable in a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-lines long for-loop</a:t>
            </a:r>
          </a:p>
          <a:p>
            <a:pPr lvl="1"/>
            <a:r>
              <a:rPr lang="en-US" dirty="0"/>
              <a:t>Names should be consistent in the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704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noProof="1"/>
              <a:t> 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fontSize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startIndex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endIndex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charsCount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configSettingsXml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dbConnection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createUserSqlCommand</a:t>
            </a:r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convertImage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moveMargin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MAXSpeed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_firtName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__temp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firstNameMiddleNameAndLastName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6708" y="1861630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2458" y="2776648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02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Naming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name should address the problem we solve, not to the means used to solve 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Prefer nouns from the business domain to computer science terms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customerAddress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accountHolder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paymentPlan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vipPlayer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paymentsPriorityQueue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playersArray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accountsLinkedList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customersHashtable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5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7625" y="2324639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8767" y="3396053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535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Boolean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Give to boolean variables names that imply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Use positive boolean variable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hasPendingPayment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customerFound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validAddress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positiveBalance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isPrime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Incorrect examples: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notFound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findCustomerById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player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programStop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run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noProof="1"/>
              <a:t>,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isUnsuccessfull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97144" y="2342499"/>
            <a:ext cx="2628900" cy="356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(! notFound) { … 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05725" y="2981747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34300" y="3812947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77162" y="2459811"/>
            <a:ext cx="371475" cy="371475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045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Special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206230"/>
            <a:ext cx="7038900" cy="35435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Naming counters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Establish a convention, e.g. [Noun] +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ticketsCount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customersCount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Establish a convention, e.g. [Noun] + '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dirty="0"/>
              <a:t>'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Examples: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blogParseState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threadState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Variables with small scope and span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E.g. loop counters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Short names can be used, e.g.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817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really think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temporary</a:t>
            </a:r>
            <a:r>
              <a:rPr lang="en-US" dirty="0"/>
              <a:t> variables exist?</a:t>
            </a:r>
          </a:p>
          <a:p>
            <a:pPr lvl="1"/>
            <a:r>
              <a:rPr lang="en-US" dirty="0"/>
              <a:t>All variables in the program are temporary because are used temporary only during the program execution, right?</a:t>
            </a:r>
          </a:p>
          <a:p>
            <a:endParaRPr lang="bg-BG" dirty="0"/>
          </a:p>
          <a:p>
            <a:r>
              <a:rPr lang="en-US" dirty="0"/>
              <a:t>Temporary variables can always be named better than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temp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or </a:t>
            </a:r>
            <a:r>
              <a:rPr lang="en-US" noProof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tmp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3486150"/>
            <a:ext cx="2686050" cy="1194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5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165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temp</a:t>
            </a: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914900" y="3486150"/>
            <a:ext cx="2686050" cy="1194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Swap a[i] and a[j]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165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a[i];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a[i] = a[j];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a[j] = </a:t>
            </a:r>
            <a:r>
              <a:rPr lang="en-US" sz="165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oldValue</a:t>
            </a: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00550" y="3979070"/>
            <a:ext cx="357188" cy="200024"/>
          </a:xfrm>
          <a:prstGeom prst="rightArrow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6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0550" y="4025900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06801" y="4054475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Length of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142999"/>
            <a:ext cx="7038900" cy="38716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How long could be the name of a variable?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Depends on the variable scope and live time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More "famous" variables should have longer and more descriptive name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Acceptable naming examples:</a:t>
            </a:r>
          </a:p>
          <a:p>
            <a:pPr lvl="1">
              <a:lnSpc>
                <a:spcPct val="100000"/>
              </a:lnSpc>
            </a:pPr>
            <a:endParaRPr lang="en-US" sz="2100" dirty="0"/>
          </a:p>
          <a:p>
            <a:pPr lvl="1">
              <a:lnSpc>
                <a:spcPct val="100000"/>
              </a:lnSpc>
            </a:pPr>
            <a:endParaRPr lang="en-US" sz="2100" dirty="0"/>
          </a:p>
          <a:p>
            <a:pPr>
              <a:lnSpc>
                <a:spcPct val="100000"/>
              </a:lnSpc>
            </a:pPr>
            <a:r>
              <a:rPr lang="en-US" dirty="0"/>
              <a:t>Unacceptable naming examples: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475" y="2800350"/>
            <a:ext cx="3371850" cy="765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i=0; i&lt;users.Length;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 % 2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+= users[i].Weight;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114925" y="2800350"/>
            <a:ext cx="2514600" cy="9938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string lastName;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14925" y="4114800"/>
            <a:ext cx="2514600" cy="765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i;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14475" y="4114800"/>
            <a:ext cx="3371850" cy="765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LinkedList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int flag { get; set;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9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0750" y="3017553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9775" y="4240294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8026" y="4240294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2450" y="3044825"/>
            <a:ext cx="473075" cy="47307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055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Constants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21404"/>
            <a:ext cx="7038900" cy="34573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Use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CAPITAL_LETTERS</a:t>
            </a:r>
            <a:r>
              <a:rPr lang="en-US" sz="2000" dirty="0"/>
              <a:t> for </a:t>
            </a:r>
            <a:r>
              <a:rPr lang="en-US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2000" dirty="0"/>
              <a:t> fields 		 and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2000" dirty="0"/>
              <a:t> for </a:t>
            </a:r>
            <a:r>
              <a:rPr lang="en-US" sz="2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2000" dirty="0"/>
              <a:t> fields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meaningful names that describe their value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Examples: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71625" y="2452909"/>
            <a:ext cx="5972175" cy="9938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READ_BUFFER_SIZE = 8192;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readonly PageSize DefaultPageSize = PageSize.A4;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const int FONT_SIZE_IN_POINTS = 16;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71625" y="3734780"/>
            <a:ext cx="5972175" cy="12223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MAX = 512; // Max what? Apples or Oranges?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BUF256 = 256; // What about BUF256 = 1024?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string GREATER = "&amp;gt;"; // GREATER_HTML_ENTITY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int FONT_SIZE = 16; // 16pt or 16px?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const PageSize PAGE = PageSize.A4; // Maybe PAGE_SIZE?</a:t>
            </a:r>
            <a:endParaRPr lang="en-US" sz="135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2375" y="2635517"/>
            <a:ext cx="571499" cy="5715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524" y="3946433"/>
            <a:ext cx="514350" cy="51435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8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Blocks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/>
              <a:t> at the end of the block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/>
              <a:t> alone on a line under the corresponding parent block</a:t>
            </a:r>
          </a:p>
          <a:p>
            <a:pPr>
              <a:lnSpc>
                <a:spcPct val="100000"/>
              </a:lnSpc>
            </a:pPr>
            <a:r>
              <a:rPr lang="en-US" dirty="0"/>
              <a:t>Indent the block contents by a single [Tab]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Don't indent with spaces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3214071"/>
            <a:ext cx="5943600" cy="11941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(some condition)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Block contents indented by a single [Tab]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Don't use spaces for indentation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0247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9641" y="1617224"/>
            <a:ext cx="6172200" cy="971550"/>
          </a:xfrm>
        </p:spPr>
        <p:txBody>
          <a:bodyPr/>
          <a:lstStyle/>
          <a:p>
            <a:pPr>
              <a:lnSpc>
                <a:spcPts val="3900"/>
              </a:lnSpc>
            </a:pPr>
            <a:r>
              <a:rPr lang="en-US" dirty="0"/>
              <a:t>Comments and Code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2491" y="2703074"/>
            <a:ext cx="6286500" cy="457200"/>
          </a:xfrm>
        </p:spPr>
        <p:txBody>
          <a:bodyPr/>
          <a:lstStyle/>
          <a:p>
            <a:r>
              <a:rPr lang="en-US" dirty="0"/>
              <a:t>The Concept of Self-Documenting Code</a:t>
            </a:r>
          </a:p>
        </p:txBody>
      </p:sp>
    </p:spTree>
    <p:extLst>
      <p:ext uri="{BB962C8B-B14F-4D97-AF65-F5344CB8AC3E}">
        <p14:creationId xmlns:p14="http://schemas.microsoft.com/office/powerpoint/2010/main" val="3998019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What is Project Documentation?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567549"/>
            <a:ext cx="7038900" cy="3290201"/>
          </a:xfrm>
        </p:spPr>
        <p:txBody>
          <a:bodyPr/>
          <a:lstStyle/>
          <a:p>
            <a:r>
              <a:rPr lang="en-US" dirty="0"/>
              <a:t>Consists of documents and information</a:t>
            </a:r>
          </a:p>
          <a:p>
            <a:pPr lvl="1"/>
            <a:r>
              <a:rPr lang="en-US" dirty="0"/>
              <a:t>Both inside the source-code and outside</a:t>
            </a:r>
          </a:p>
          <a:p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External documentation</a:t>
            </a:r>
          </a:p>
          <a:p>
            <a:pPr lvl="1"/>
            <a:r>
              <a:rPr lang="en-US" dirty="0"/>
              <a:t>At a higher level compared to the code</a:t>
            </a:r>
          </a:p>
          <a:p>
            <a:pPr lvl="1"/>
            <a:r>
              <a:rPr lang="en-US" dirty="0"/>
              <a:t>Problem definition, requirements, architecture, design, project plans, test plans. etc.</a:t>
            </a:r>
          </a:p>
          <a:p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Internal documentation</a:t>
            </a:r>
          </a:p>
          <a:p>
            <a:pPr lvl="1"/>
            <a:r>
              <a:rPr lang="en-US" dirty="0"/>
              <a:t>Lower-level – explains a class,</a:t>
            </a:r>
            <a:br>
              <a:rPr lang="en-US" dirty="0"/>
            </a:br>
            <a:r>
              <a:rPr lang="en-US" dirty="0"/>
              <a:t>method or a piece of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6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contributor to code-level documentation</a:t>
            </a:r>
          </a:p>
          <a:p>
            <a:pPr lvl="1"/>
            <a:r>
              <a:rPr lang="en-US" dirty="0"/>
              <a:t>The program structure</a:t>
            </a:r>
          </a:p>
          <a:p>
            <a:pPr lvl="1"/>
            <a:r>
              <a:rPr lang="en-US" dirty="0"/>
              <a:t>Straight-forward, easy-to-read and easily understandable code</a:t>
            </a:r>
          </a:p>
          <a:p>
            <a:pPr lvl="1"/>
            <a:r>
              <a:rPr lang="en-US" dirty="0"/>
              <a:t>Good naming approach</a:t>
            </a:r>
          </a:p>
          <a:p>
            <a:pPr lvl="1"/>
            <a:r>
              <a:rPr lang="en-US" dirty="0"/>
              <a:t>Clear layout and formatting</a:t>
            </a:r>
          </a:p>
          <a:p>
            <a:pPr lvl="1"/>
            <a:r>
              <a:rPr lang="en-US" dirty="0"/>
              <a:t>Clear abstractions</a:t>
            </a:r>
          </a:p>
          <a:p>
            <a:pPr lvl="1"/>
            <a:r>
              <a:rPr lang="en-US" dirty="0"/>
              <a:t>Minimized complexity</a:t>
            </a:r>
          </a:p>
          <a:p>
            <a:pPr lvl="1"/>
            <a:r>
              <a:rPr lang="en-US" dirty="0"/>
              <a:t>Loose coupling and strong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11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0" y="747817"/>
            <a:ext cx="62865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Create new list of integers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Perform a loop from start to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Declare boolean variable, initially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bool prime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Perform loop from 2 to sqrt(num)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for (int div = 2; div &lt;= Math.Sqrt(num); div++)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Check if div divides num with no remainder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We found a divider -&gt; the number is not prime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prime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// 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8543" y="4629150"/>
            <a:ext cx="2348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(continues on the next slide)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9911" y="905155"/>
            <a:ext cx="1025339" cy="10253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076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</a:t>
            </a:r>
            <a:r>
              <a:rPr lang="en-US"/>
              <a:t>– Example 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9582" y="1521163"/>
            <a:ext cx="6057900" cy="30008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// Continue with the next loop value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35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// Check if the number is prime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(prime)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// Add the number to the list of primes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35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Return the list of primes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2143" y="1703556"/>
            <a:ext cx="1025339" cy="102533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3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1272991"/>
            <a:ext cx="6057900" cy="33792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List&lt;int&gt; FindPrimes(int start, int end)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List&lt;int&gt; primesList = new List&lt;int&gt;();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num = start; num &lt;= end;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bool isPrime = IsPrime(num);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primesList.Add(num);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primesList;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4975" y="4329112"/>
            <a:ext cx="23487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(continues on the next slide)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43500" y="3143250"/>
            <a:ext cx="2343150" cy="974806"/>
          </a:xfrm>
          <a:prstGeom prst="wedgeRoundRectCallout">
            <a:avLst>
              <a:gd name="adj1" fmla="val -83854"/>
              <a:gd name="adj2" fmla="val -8673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code does not need comments. It is self-explaining.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6263" y="1600201"/>
            <a:ext cx="873578" cy="87357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68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– Example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971550"/>
            <a:ext cx="6057900" cy="38870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bool IsPrime(int num)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bool isPrime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maxDivider = Math.Sqrt(num);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div = 2; div &lt;= maxDivider; div++)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% div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// We found a divider -&gt; the number is not prime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isPrime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50250" y="2321589"/>
            <a:ext cx="3486150" cy="974806"/>
          </a:xfrm>
          <a:prstGeom prst="wedgeRoundRectCallout">
            <a:avLst>
              <a:gd name="adj1" fmla="val -58952"/>
              <a:gd name="adj2" fmla="val -2793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Good methods have good name and are easy to read and understand.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75257" y="3730458"/>
            <a:ext cx="3486150" cy="974806"/>
          </a:xfrm>
          <a:prstGeom prst="wedgeRoundRectCallout">
            <a:avLst>
              <a:gd name="adj1" fmla="val -39601"/>
              <a:gd name="adj2" fmla="val -950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This comment explain non-obvious details. It does not repeat the code.</a:t>
            </a:r>
          </a:p>
        </p:txBody>
      </p:sp>
      <p:pic>
        <p:nvPicPr>
          <p:cNvPr id="8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250" y="1133310"/>
            <a:ext cx="873578" cy="87357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204717"/>
            <a:ext cx="7038900" cy="914100"/>
          </a:xfrm>
        </p:spPr>
        <p:txBody>
          <a:bodyPr/>
          <a:lstStyle/>
          <a:p>
            <a:r>
              <a:rPr lang="en-US" sz="2700" dirty="0"/>
              <a:t>Bad Programming Style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43050" y="809500"/>
            <a:ext cx="6057900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meetsCriteria[i]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2; i &lt;= num / 2;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j = i +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(j &lt;= num)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meetsCriteria[j]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j = j + i;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 = 1; i &lt;= num;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(meetsCriteria[i])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Console.WriteLine(i + " meets criteria.");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153276" y="1625815"/>
            <a:ext cx="2383229" cy="974806"/>
          </a:xfrm>
          <a:prstGeom prst="wedgeRoundRectCallout">
            <a:avLst>
              <a:gd name="adj1" fmla="val -79670"/>
              <a:gd name="adj2" fmla="val 13054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Uninformative variable names. Crude layout.</a:t>
            </a:r>
          </a:p>
        </p:txBody>
      </p:sp>
      <p:pic>
        <p:nvPicPr>
          <p:cNvPr id="6" name="Picture 5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7117" y="3219856"/>
            <a:ext cx="750366" cy="75036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61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Programming Style –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8750" y="921970"/>
            <a:ext cx="6286500" cy="38997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isPrime[primeCandidate] = true;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3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factor = 2; factor &lt; (num / 2); factor++)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factorableNumber = factor + factor;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(factorableNumber &lt;= num)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isPrime[factorableNumber] = false;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factorableNumber = factorableNumber + factor;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35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(primeCandidate = 1; primeCandidate &lt;= num; primeCandidate++)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(isPrime[primeCandidate])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Console.WriteLine(primeCandidate + " is prime.");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7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15458" y="1399281"/>
            <a:ext cx="873578" cy="87357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3918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Code that relies 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good programming style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carry major part of the information intended for the documentation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Self-documenting code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43050" y="2553937"/>
            <a:ext cx="6000750" cy="4544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81000" rIns="108000" bIns="54000">
            <a:spAutoFit/>
          </a:bodyPr>
          <a:lstStyle/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best documentation is the code itself.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43050" y="4300220"/>
            <a:ext cx="6000750" cy="4544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81000" rIns="108000" bIns="54000">
            <a:spAutoFit/>
          </a:bodyPr>
          <a:lstStyle/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Do not document bad code, rewrite it!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43050" y="3260617"/>
            <a:ext cx="6000750" cy="8006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81000" rIns="108000" bIns="54000">
            <a:spAutoFit/>
          </a:bodyPr>
          <a:lstStyle/>
          <a:p>
            <a:pPr eaLnBrk="0" hangingPunct="0">
              <a:lnSpc>
                <a:spcPts val="27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Make the code self-explainable and self-documenting, easy to read and understand.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90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Lines between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1314450"/>
            <a:ext cx="5943600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Factorial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static ulong CalcFactorial(uint num)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==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return num * CalcFactorial(num - 1);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ulong factorial = CalcFactorial(5);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Console.WriteLine(factorial);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29100" y="3171110"/>
            <a:ext cx="2400300" cy="731406"/>
          </a:xfrm>
          <a:prstGeom prst="wedgeRoundRectCallout">
            <a:avLst>
              <a:gd name="adj1" fmla="val -90353"/>
              <a:gd name="adj2" fmla="val -1831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Leave empty line between methods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326732" y="2057400"/>
            <a:ext cx="3388519" cy="1057736"/>
          </a:xfrm>
          <a:prstGeom prst="wedgeRoundRectCallout">
            <a:avLst>
              <a:gd name="adj1" fmla="val -82094"/>
              <a:gd name="adj2" fmla="val 19009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Always use 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and 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after </a:t>
            </a:r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</a:t>
            </a:r>
          </a:p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(there is no space to do it here)</a:t>
            </a:r>
          </a:p>
        </p:txBody>
      </p:sp>
    </p:spTree>
    <p:extLst>
      <p:ext uri="{BB962C8B-B14F-4D97-AF65-F5344CB8AC3E}">
        <p14:creationId xmlns:p14="http://schemas.microsoft.com/office/powerpoint/2010/main" val="1886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Classes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class’s interface present a consistent abstraction?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the class’s interface make obvious how you should use the class?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Is the class well named, and does its name describe its purpose?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you treat the class as a black box?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 you reuse instead of repeating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291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Checklist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Methods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each routine’s name describe exactly what the method does?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each method perform one well-defined task with minimal dependencies?</a:t>
            </a: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type names descriptive enough to help document data declarations?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variables used only for the purpose for which they’re named?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77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Self-Documenting Code Checklist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Names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naming conventions distinguish among type names, enumerated types,  named constants, local variables, class variables, and global variables?</a:t>
            </a: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data types simple so that they minimize complexity?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related statements grouped together?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578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900"/>
              </a:lnSpc>
            </a:pPr>
            <a:r>
              <a:rPr lang="en-US" dirty="0"/>
              <a:t>To Comment or Not</a:t>
            </a:r>
            <a:br>
              <a:rPr lang="en-US" dirty="0"/>
            </a:br>
            <a:r>
              <a:rPr lang="en-US" dirty="0"/>
              <a:t>to Comment?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"Everything the Compiler</a:t>
            </a:r>
            <a:br>
              <a:rPr lang="en-US" dirty="0"/>
            </a:br>
            <a:r>
              <a:rPr lang="en-US" dirty="0"/>
              <a:t>Needs to Know is in the Code!"</a:t>
            </a:r>
          </a:p>
        </p:txBody>
      </p:sp>
    </p:spTree>
    <p:extLst>
      <p:ext uri="{BB962C8B-B14F-4D97-AF65-F5344CB8AC3E}">
        <p14:creationId xmlns:p14="http://schemas.microsoft.com/office/powerpoint/2010/main" val="4128841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Effective comments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do not repeat the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explain it at a higher level and reveal non-obvious details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The best software documentation is the source code itself – keep it clean and readable!</a:t>
            </a:r>
          </a:p>
          <a:p>
            <a:pPr>
              <a:lnSpc>
                <a:spcPct val="100000"/>
              </a:lnSpc>
            </a:pP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Self-documenting code </a:t>
            </a:r>
            <a:r>
              <a:rPr lang="en-US" dirty="0"/>
              <a:t>is self-explainable and does not need comments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design, small well named methods, strong cohesion and loose coupling, simple logic, good variable names, good formatting,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63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 – Mistakes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Misleading comments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0312" y="2081967"/>
            <a:ext cx="6057900" cy="23775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write out the sums 1..n for all n from 1 to num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current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previous = 0;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sum = 1;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num;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Console.WriteLine( "Sum = " + sum );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current + previous;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previous = current;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current =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41676" y="1298370"/>
            <a:ext cx="2158696" cy="974806"/>
          </a:xfrm>
          <a:prstGeom prst="wedgeRoundRectCallout">
            <a:avLst>
              <a:gd name="adj1" fmla="val -62926"/>
              <a:gd name="adj2" fmla="val 3387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What problem does this algorithm solve?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398473" y="3690387"/>
            <a:ext cx="2371725" cy="1272760"/>
          </a:xfrm>
          <a:prstGeom prst="wedgeRoundRectCallout">
            <a:avLst>
              <a:gd name="adj1" fmla="val -41953"/>
              <a:gd name="adj2" fmla="val -8278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Can you guess that sum is equal to the i</a:t>
            </a:r>
            <a:r>
              <a:rPr lang="en-US" sz="1650" b="1" baseline="30000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Fibonacci number?</a:t>
            </a:r>
          </a:p>
        </p:txBody>
      </p:sp>
      <p:pic>
        <p:nvPicPr>
          <p:cNvPr id="9" name="Picture 8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75114" y="2865668"/>
            <a:ext cx="750366" cy="75036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3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 –</a:t>
            </a:r>
            <a:br>
              <a:rPr lang="en-US" dirty="0"/>
            </a:br>
            <a:r>
              <a:rPr lang="en-US" dirty="0"/>
              <a:t> Mistakes (2)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</p:spPr>
        <p:txBody>
          <a:bodyPr/>
          <a:lstStyle/>
          <a:p>
            <a:r>
              <a:rPr lang="en-US" dirty="0"/>
              <a:t>Comments repeating the code: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35825" y="1682309"/>
            <a:ext cx="5829300" cy="2169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set product to "base"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product = base;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loop from 2 to "num"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 int i = 2; i &lt;= num; i++ 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multiply "base" by "product"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product = product * base;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"Product = " + product 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51830" y="1853391"/>
            <a:ext cx="1314450" cy="676853"/>
          </a:xfrm>
          <a:prstGeom prst="wedgeRoundRectCallout">
            <a:avLst>
              <a:gd name="adj1" fmla="val -86021"/>
              <a:gd name="adj2" fmla="val -593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Obviously…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19774" y="2822744"/>
            <a:ext cx="1686914" cy="676853"/>
          </a:xfrm>
          <a:prstGeom prst="wedgeRoundRectCallout">
            <a:avLst>
              <a:gd name="adj1" fmla="val -71065"/>
              <a:gd name="adj2" fmla="val -2697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You don’t say…</a:t>
            </a:r>
          </a:p>
        </p:txBody>
      </p:sp>
      <p:pic>
        <p:nvPicPr>
          <p:cNvPr id="12" name="Picture 11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4199" y="1779878"/>
            <a:ext cx="750366" cy="75036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50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Comments –</a:t>
            </a:r>
            <a:br>
              <a:rPr lang="en-US" dirty="0"/>
            </a:br>
            <a:r>
              <a:rPr lang="en-US" dirty="0"/>
              <a:t> Mistakes (3)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Poor coding style: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350"/>
              </a:spcBef>
            </a:pPr>
            <a:r>
              <a:rPr lang="en-US" dirty="0"/>
              <a:t>Do not comment bad code,</a:t>
            </a:r>
            <a:br>
              <a:rPr lang="en-US" dirty="0"/>
            </a:br>
            <a:r>
              <a:rPr lang="en-US" dirty="0"/>
              <a:t>rewrite 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97500" y="1940032"/>
            <a:ext cx="59436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compute the square root of Num using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Newton-Raphson approximation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 = num / 2;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(abs(r - (num/r)) &gt; TOLERANCE)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 = 0.5 * (r + (num/r) 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"r = " + r ); </a:t>
            </a:r>
            <a:endParaRPr lang="en-US" sz="1350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036" y="2442012"/>
            <a:ext cx="750366" cy="75036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460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Effective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commenting styles that don’t break down or discourage modification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900" y="2014403"/>
            <a:ext cx="60579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Variable            Meaning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--------            -------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xPos .............. X coordinate position (in meters)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yPos .............. Y coordinate position (in meters)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zPos .............. Z coordinate position (in meters)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radius ............ The radius of the sphere where the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battle ship is located (in meters)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 distance .......... The distance from the start position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5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     (in meters)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57300" y="4086225"/>
            <a:ext cx="6515100" cy="485775"/>
          </a:xfrm>
          <a:prstGeom prst="rect">
            <a:avLst/>
          </a:prstGeom>
        </p:spPr>
        <p:txBody>
          <a:bodyPr/>
          <a:lstStyle/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24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The above comments are </a:t>
            </a:r>
            <a:r>
              <a:rPr 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unmaintainable</a:t>
            </a:r>
            <a:endParaRPr lang="en-US" sz="2400" b="1" kern="12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3634" y="2014403"/>
            <a:ext cx="750366" cy="750366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2934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Effective Comments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31709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Comment the code intent, not implementation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899" y="1771650"/>
            <a:ext cx="6500509" cy="29777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Scan char by char to find the command-word terminator ($)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done = false;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maxLen = inputString.Length;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= 0;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(!done &amp;&amp; (i &lt; maxLen))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(inputString[i] == '$')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done = true;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i++;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1500"/>
              </a:lnSpc>
            </a:pPr>
            <a:r>
              <a:rPr lang="en-US" sz="1425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5100" y="3657601"/>
            <a:ext cx="873578" cy="87357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should be indented with a single [Tab] from the class body</a:t>
            </a:r>
          </a:p>
          <a:p>
            <a:pPr>
              <a:lnSpc>
                <a:spcPct val="100000"/>
              </a:lnSpc>
            </a:pPr>
            <a:r>
              <a:rPr lang="en-US" dirty="0"/>
              <a:t>Methods body should be indented with a single [Tab] as well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0200" y="2628900"/>
            <a:ext cx="5943600" cy="16273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int Zero()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0225" y="3071813"/>
            <a:ext cx="2028825" cy="97155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25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00550" y="2971800"/>
            <a:ext cx="2971800" cy="1057736"/>
          </a:xfrm>
          <a:prstGeom prst="wedgeRoundRectCallout">
            <a:avLst>
              <a:gd name="adj1" fmla="val -73332"/>
              <a:gd name="adj2" fmla="val 635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entire method is indented with a single [Tab]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00250" y="3514725"/>
            <a:ext cx="1657350" cy="285750"/>
          </a:xfrm>
          <a:prstGeom prst="rect">
            <a:avLst/>
          </a:prstGeom>
          <a:noFill/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non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25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557463" y="4343401"/>
            <a:ext cx="3200400" cy="731406"/>
          </a:xfrm>
          <a:prstGeom prst="wedgeRoundRectCallout">
            <a:avLst>
              <a:gd name="adj1" fmla="val -45276"/>
              <a:gd name="adj2" fmla="val -21323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2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Method body is also indented</a:t>
            </a:r>
          </a:p>
        </p:txBody>
      </p:sp>
    </p:spTree>
    <p:extLst>
      <p:ext uri="{BB962C8B-B14F-4D97-AF65-F5344CB8AC3E}">
        <p14:creationId xmlns:p14="http://schemas.microsoft.com/office/powerpoint/2010/main" val="270508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Effective Comments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55451"/>
            <a:ext cx="7038900" cy="3423299"/>
          </a:xfrm>
        </p:spPr>
        <p:txBody>
          <a:bodyPr/>
          <a:lstStyle/>
          <a:p>
            <a:r>
              <a:rPr lang="en-US" sz="1600" dirty="0"/>
              <a:t>Focus your documentation efforts on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14475" y="1577957"/>
            <a:ext cx="6115050" cy="33624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Find the command-word terminator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foundTheTerminator = false;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maxCommandLength = inputString.Length();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testCharPosition = 0;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(!foundTheTerminator &amp;&amp;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(testCharPosition &lt; maxCommandLength))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if (inputString[testCharPosition] == COMMAND_WORD_TERMINATOR)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foundTheTerminator = true;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terminatorPosition = testCharPosition;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else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testCharPosition = testCharPosition + 1;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 </a:t>
            </a:r>
          </a:p>
          <a:p>
            <a:pPr>
              <a:lnSpc>
                <a:spcPts val="1500"/>
              </a:lnSpc>
            </a:pPr>
            <a:r>
              <a:rPr lang="en-US" sz="135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5100" y="3771901"/>
            <a:ext cx="873578" cy="87357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019691" y="1762783"/>
            <a:ext cx="1963271" cy="676853"/>
          </a:xfrm>
          <a:prstGeom prst="wedgeRoundRectCallout">
            <a:avLst>
              <a:gd name="adj1" fmla="val -69689"/>
              <a:gd name="adj2" fmla="val -315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21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Better code </a:t>
            </a:r>
            <a:r>
              <a:rPr lang="en-US" sz="165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  <a:sym typeface="Wingdings" panose="05000000000000000000" pitchFamily="2" charset="2"/>
              </a:rPr>
              <a:t> less comments</a:t>
            </a:r>
            <a:endParaRPr lang="en-US" sz="165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8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Effective Comments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paragraph comments on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why</a:t>
            </a:r>
            <a:r>
              <a:rPr lang="en-US" dirty="0"/>
              <a:t> rather than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0511" y="2100354"/>
            <a:ext cx="5943600" cy="1055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Establish a new account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(accountType == AccountType.NewAccount) 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…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4450" y="3331722"/>
            <a:ext cx="6515100" cy="1640327"/>
          </a:xfrm>
          <a:prstGeom prst="rect">
            <a:avLst/>
          </a:prstGeom>
        </p:spPr>
        <p:txBody>
          <a:bodyPr/>
          <a:lstStyle/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comments to prepare the reader for what is to follow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Avoid abbreviations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0850" y="2195407"/>
            <a:ext cx="628650" cy="62865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871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Effective Comments 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1028700"/>
            <a:ext cx="6400800" cy="3943350"/>
          </a:xfrm>
          <a:prstGeom prst="rect">
            <a:avLst/>
          </a:prstGeom>
        </p:spPr>
        <p:txBody>
          <a:bodyPr/>
          <a:lstStyle/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anything that gets around an error or an undocumented feature</a:t>
            </a:r>
          </a:p>
          <a:p>
            <a:pPr marL="554831" lvl="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E.g.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workaround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bug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anose="020B0609020204030204" pitchFamily="49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#3712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Justify violations of good programming style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comment tricky code – rewrite it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Use built-in features for commenting</a:t>
            </a:r>
            <a:endParaRPr lang="bg-BG" sz="1200" b="1" kern="1200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554831" lvl="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XML comments</a:t>
            </a:r>
            <a:r>
              <a:rPr lang="bg-BG" sz="12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 C#</a:t>
            </a:r>
            <a:endParaRPr lang="bg-BG" sz="1200" b="1" kern="1200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marL="554831" lvl="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200" b="1" kern="1200" dirty="0" err="1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JavaDoc</a:t>
            </a:r>
            <a:r>
              <a:rPr lang="en-US" sz="1200" b="1" kern="1200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in Java, …</a:t>
            </a:r>
          </a:p>
        </p:txBody>
      </p:sp>
    </p:spTree>
    <p:extLst>
      <p:ext uri="{BB962C8B-B14F-4D97-AF65-F5344CB8AC3E}">
        <p14:creationId xmlns:p14="http://schemas.microsoft.com/office/powerpoint/2010/main" val="42186154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for Higher Level Documentation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4450" y="1567550"/>
            <a:ext cx="6515100" cy="3347350"/>
          </a:xfrm>
          <a:prstGeom prst="rect">
            <a:avLst/>
          </a:prstGeom>
        </p:spPr>
        <p:txBody>
          <a:bodyPr/>
          <a:lstStyle/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the design approach to the class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Describe limitations, usage assumptions, and so on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Comment the class interface (public methods / properties</a:t>
            </a: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events</a:t>
            </a: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/ constructors)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Don’t document implementation details in the class interface 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 the purpose and contents of each file 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r>
              <a:rPr lang="en-US" sz="11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 the file a name related to its contents </a:t>
            </a:r>
          </a:p>
          <a:p>
            <a:pPr marL="211931" indent="-211931" eaLnBrk="0" hangingPunct="0">
              <a:lnSpc>
                <a:spcPts val="2850"/>
              </a:lnSpc>
              <a:spcBef>
                <a:spcPts val="450"/>
              </a:spcBef>
              <a:spcAft>
                <a:spcPts val="45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11931" algn="l"/>
              </a:tabLst>
            </a:pPr>
            <a:endParaRPr lang="en-US" sz="1100" b="1" dirty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9380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952345" y="1146016"/>
            <a:ext cx="5943600" cy="1216007"/>
          </a:xfrm>
        </p:spPr>
        <p:txBody>
          <a:bodyPr/>
          <a:lstStyle/>
          <a:p>
            <a:r>
              <a:rPr lang="en-US" dirty="0"/>
              <a:t>C# XML Documentation Comments</a:t>
            </a:r>
          </a:p>
        </p:txBody>
      </p:sp>
    </p:spTree>
    <p:extLst>
      <p:ext uri="{BB962C8B-B14F-4D97-AF65-F5344CB8AC3E}">
        <p14:creationId xmlns:p14="http://schemas.microsoft.com/office/powerpoint/2010/main" val="10202694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94362"/>
            <a:ext cx="7038900" cy="3384388"/>
          </a:xfrm>
        </p:spPr>
        <p:txBody>
          <a:bodyPr/>
          <a:lstStyle/>
          <a:p>
            <a:r>
              <a:rPr lang="en-US" dirty="0"/>
              <a:t>In C# you can document the code by XML tags in special comments</a:t>
            </a:r>
          </a:p>
          <a:p>
            <a:pPr lvl="1"/>
            <a:r>
              <a:rPr lang="en-US" dirty="0"/>
              <a:t>Directly in the source code</a:t>
            </a:r>
          </a:p>
          <a:p>
            <a:endParaRPr lang="bg-BG" dirty="0"/>
          </a:p>
          <a:p>
            <a:r>
              <a:rPr lang="en-US" dirty="0"/>
              <a:t>For example: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XML doc comments are not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metadata</a:t>
            </a:r>
          </a:p>
          <a:p>
            <a:pPr lvl="1"/>
            <a:r>
              <a:rPr lang="en-US" dirty="0"/>
              <a:t>Not included in the compiled assembly and not accessible through reflection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54285" y="2461707"/>
            <a:ext cx="5943600" cy="8631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class performs an important function.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</a:t>
            </a:r>
          </a:p>
          <a:p>
            <a:pPr>
              <a:lnSpc>
                <a:spcPts val="1500"/>
              </a:lnSpc>
            </a:pP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MyClass { }</a:t>
            </a:r>
          </a:p>
        </p:txBody>
      </p:sp>
    </p:spTree>
    <p:extLst>
      <p:ext uri="{BB962C8B-B14F-4D97-AF65-F5344CB8AC3E}">
        <p14:creationId xmlns:p14="http://schemas.microsoft.com/office/powerpoint/2010/main" val="42504315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Documentation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&lt;summary&gt;</a:t>
            </a:r>
            <a:endParaRPr lang="en-US" dirty="0"/>
          </a:p>
          <a:p>
            <a:pPr lvl="1"/>
            <a:r>
              <a:rPr lang="en-US" dirty="0"/>
              <a:t>A summary of the class / method / object</a:t>
            </a:r>
          </a:p>
          <a:p>
            <a:r>
              <a:rPr lang="en-US" noProof="1">
                <a:hlinkClick r:id="rId3"/>
              </a:rPr>
              <a:t>&lt;param&gt;</a:t>
            </a:r>
            <a:endParaRPr lang="en-US" noProof="1"/>
          </a:p>
          <a:p>
            <a:pPr lvl="1"/>
            <a:endParaRPr lang="en-US" dirty="0"/>
          </a:p>
          <a:p>
            <a:pPr lvl="1"/>
            <a:r>
              <a:rPr lang="en-US" dirty="0"/>
              <a:t>Describes one of the parameters for a method</a:t>
            </a:r>
          </a:p>
          <a:p>
            <a:r>
              <a:rPr lang="en-US" dirty="0">
                <a:hlinkClick r:id="rId4"/>
              </a:rPr>
              <a:t>&lt;returns&gt;</a:t>
            </a:r>
            <a:endParaRPr lang="en-US" dirty="0"/>
          </a:p>
          <a:p>
            <a:pPr lvl="1"/>
            <a:r>
              <a:rPr lang="en-US" dirty="0"/>
              <a:t>A description of the returned value</a:t>
            </a:r>
          </a:p>
          <a:p>
            <a:r>
              <a:rPr lang="en-US" dirty="0">
                <a:hlinkClick r:id="rId5"/>
              </a:rPr>
              <a:t>&lt;remarks&gt;</a:t>
            </a:r>
            <a:endParaRPr lang="en-US" dirty="0"/>
          </a:p>
          <a:p>
            <a:pPr lvl="1"/>
            <a:r>
              <a:rPr lang="en-US" dirty="0"/>
              <a:t>Additional information (remarks)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2720" y="2571750"/>
            <a:ext cx="5314950" cy="3860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54000" bIns="54000">
            <a:spAutoFit/>
          </a:bodyPr>
          <a:lstStyle/>
          <a:p>
            <a:r>
              <a:rPr lang="en-US" sz="1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&lt;param name="name"&gt;description&lt;/param&gt;</a:t>
            </a:r>
          </a:p>
        </p:txBody>
      </p:sp>
    </p:spTree>
    <p:extLst>
      <p:ext uri="{BB962C8B-B14F-4D97-AF65-F5344CB8AC3E}">
        <p14:creationId xmlns:p14="http://schemas.microsoft.com/office/powerpoint/2010/main" val="42329456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Documentation Tags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&lt;c&gt;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&lt;code&gt;</a:t>
            </a:r>
            <a:endParaRPr lang="en-US" dirty="0"/>
          </a:p>
          <a:p>
            <a:pPr lvl="1"/>
            <a:r>
              <a:rPr lang="en-US" dirty="0"/>
              <a:t>Gives you a way to indicate code</a:t>
            </a:r>
          </a:p>
          <a:p>
            <a:r>
              <a:rPr lang="en-US" dirty="0">
                <a:hlinkClick r:id="rId4"/>
              </a:rPr>
              <a:t>&lt;see&gt;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&lt;</a:t>
            </a:r>
            <a:r>
              <a:rPr lang="en-US" noProof="1">
                <a:hlinkClick r:id="rId5"/>
              </a:rPr>
              <a:t>seealso</a:t>
            </a:r>
            <a:r>
              <a:rPr lang="en-US" dirty="0">
                <a:hlinkClick r:id="rId5"/>
              </a:rPr>
              <a:t>&gt;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cref</a:t>
            </a:r>
            <a:endParaRPr lang="en-US" dirty="0"/>
          </a:p>
          <a:p>
            <a:pPr lvl="1"/>
            <a:r>
              <a:rPr lang="en-US" dirty="0"/>
              <a:t>Code reference</a:t>
            </a:r>
          </a:p>
          <a:p>
            <a:pPr>
              <a:spcBef>
                <a:spcPts val="225"/>
              </a:spcBef>
              <a:spcAft>
                <a:spcPts val="225"/>
              </a:spcAft>
            </a:pPr>
            <a:r>
              <a:rPr lang="en-US" dirty="0">
                <a:hlinkClick r:id="rId7"/>
              </a:rPr>
              <a:t>&lt;exception&gt;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Lets you specify which exceptions can be thrown</a:t>
            </a:r>
          </a:p>
          <a:p>
            <a:endParaRPr lang="bg-BG" dirty="0"/>
          </a:p>
          <a:p>
            <a:r>
              <a:rPr lang="en-US" dirty="0"/>
              <a:t>All tags: </a:t>
            </a:r>
            <a:r>
              <a:rPr lang="en-US" dirty="0">
                <a:hlinkClick r:id="rId8"/>
              </a:rPr>
              <a:t>http://msdn.microsoft.com/en-us/library/5ast78ax.aspx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66663" y="2578444"/>
            <a:ext cx="3714750" cy="339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54000" bIns="54000">
            <a:spAutoFit/>
          </a:bodyPr>
          <a:lstStyle/>
          <a:p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&lt;seealso cref="TestClass.Main"/&gt;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43000" y="119513"/>
            <a:ext cx="1559722" cy="10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675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&lt;seealso cref="TestClass.Main"/&gt;</a:t>
            </a:r>
            <a:r>
              <a:rPr lang="en-US" sz="600">
                <a:solidFill>
                  <a:schemeClr val="tx1"/>
                </a:solidFill>
              </a:rPr>
              <a:t> </a:t>
            </a:r>
            <a:endParaRPr lang="en-US" sz="135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12992" y="3261844"/>
            <a:ext cx="5684569" cy="339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54000" bIns="54000">
            <a:spAutoFit/>
          </a:bodyPr>
          <a:lstStyle/>
          <a:p>
            <a:r>
              <a:rPr lang="fr-FR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&lt;exception cref="type"&gt;description&lt;/exception&gt;</a:t>
            </a:r>
          </a:p>
        </p:txBody>
      </p:sp>
    </p:spTree>
    <p:extLst>
      <p:ext uri="{BB962C8B-B14F-4D97-AF65-F5344CB8AC3E}">
        <p14:creationId xmlns:p14="http://schemas.microsoft.com/office/powerpoint/2010/main" val="2532525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Documentation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97500" y="1177117"/>
            <a:ext cx="5943600" cy="3738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&lt;summary&gt;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The GetZero method. Always returns zero.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&lt;/summary&gt;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&lt;example&gt; 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This sample shows how to call the &lt;see cref="GetZero"/&gt; method.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&lt;code&gt;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class TestClass 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{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static int Main() 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{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    return GetZero();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    }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}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&lt;/code&gt; 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/// &lt;/example&gt;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int GetZero()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>
              <a:lnSpc>
                <a:spcPts val="1500"/>
              </a:lnSpc>
            </a:pPr>
            <a:r>
              <a:rPr lang="en-US" sz="12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7470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XML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 will use the XML documentation for autocomplete</a:t>
            </a:r>
          </a:p>
          <a:p>
            <a:pPr lvl="1"/>
            <a:r>
              <a:rPr lang="en-US" dirty="0"/>
              <a:t>Automatically, just use XML docs</a:t>
            </a:r>
          </a:p>
          <a:p>
            <a:endParaRPr lang="bg-BG" dirty="0"/>
          </a:p>
          <a:p>
            <a:r>
              <a:rPr lang="en-US" dirty="0"/>
              <a:t>Compiling the XML documentation:</a:t>
            </a:r>
          </a:p>
          <a:p>
            <a:pPr lvl="1"/>
            <a:r>
              <a:rPr lang="en-US" dirty="0"/>
              <a:t>Compile with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/doc </a:t>
            </a:r>
            <a:r>
              <a:rPr lang="en-US" dirty="0"/>
              <a:t>the to extract the XML doc into an external XML file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2"/>
              </a:rPr>
              <a:t>Sandcastle</a:t>
            </a:r>
            <a:r>
              <a:rPr lang="en-US" dirty="0"/>
              <a:t> or other tool to generate CHM / PDF / HTML / other MSDN-style documentation</a:t>
            </a:r>
          </a:p>
          <a:p>
            <a:pPr lvl="2"/>
            <a:r>
              <a:rPr lang="en-US" dirty="0"/>
              <a:t>Example: </a:t>
            </a:r>
            <a:r>
              <a:rPr lang="en-US" dirty="0">
                <a:hlinkClick r:id="rId3"/>
              </a:rPr>
              <a:t>http://www.ewoodruff.us/shfbdocs/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Brackets in Methods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329877"/>
            <a:ext cx="7038900" cy="13518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Brackets in the method declaration should be formatted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Don't  use spaces between the brackets: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same applies for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dirty="0"/>
              <a:t>-conditions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/>
              <a:t>-loops: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20238" y="2770374"/>
            <a:ext cx="59436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CalcFactorial(uint num)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20238" y="3186932"/>
            <a:ext cx="59436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 uint num ) 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20238" y="3621272"/>
            <a:ext cx="59436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private static ulong CalcFactorial (uint num)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20238" y="4086714"/>
            <a:ext cx="5943600" cy="3116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25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(condition) { … }</a:t>
            </a:r>
          </a:p>
        </p:txBody>
      </p:sp>
      <p:pic>
        <p:nvPicPr>
          <p:cNvPr id="12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51517" y="2545219"/>
            <a:ext cx="612321" cy="612322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94367" y="3245714"/>
            <a:ext cx="612322" cy="61232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6269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0166" y="1578400"/>
            <a:ext cx="6070060" cy="1578900"/>
          </a:xfrm>
        </p:spPr>
        <p:txBody>
          <a:bodyPr/>
          <a:lstStyle/>
          <a:p>
            <a:r>
              <a:rPr lang="en-US" sz="3600" dirty="0"/>
              <a:t>Correct Use of Variables, Data, Expressions and Constants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Correctly Organizing Data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191113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749764"/>
            <a:ext cx="6172200" cy="514350"/>
          </a:xfrm>
        </p:spPr>
        <p:txBody>
          <a:bodyPr/>
          <a:lstStyle/>
          <a:p>
            <a:r>
              <a:rPr lang="en-US" dirty="0"/>
              <a:t>Principles for Initialization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9388" y="4243692"/>
            <a:ext cx="2171700" cy="40005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8756939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50" dirty="0"/>
              <a:t>Initially Assigned Variables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Static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Instance variables of class instances</a:t>
            </a:r>
          </a:p>
          <a:p>
            <a:pPr>
              <a:lnSpc>
                <a:spcPct val="100000"/>
              </a:lnSpc>
            </a:pPr>
            <a:r>
              <a:rPr lang="en-US" dirty="0"/>
              <a:t>Instance variables of initially assigned struct variables</a:t>
            </a:r>
          </a:p>
          <a:p>
            <a:pPr>
              <a:lnSpc>
                <a:spcPct val="100000"/>
              </a:lnSpc>
            </a:pPr>
            <a:r>
              <a:rPr lang="en-US" dirty="0"/>
              <a:t>Array elements</a:t>
            </a:r>
          </a:p>
          <a:p>
            <a:pPr>
              <a:lnSpc>
                <a:spcPct val="100000"/>
              </a:lnSpc>
            </a:pPr>
            <a:r>
              <a:rPr lang="en-US" dirty="0"/>
              <a:t>Value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Reference parameters</a:t>
            </a:r>
          </a:p>
          <a:p>
            <a:pPr>
              <a:lnSpc>
                <a:spcPct val="100000"/>
              </a:lnSpc>
            </a:pPr>
            <a:r>
              <a:rPr lang="en-US" dirty="0"/>
              <a:t>Variables declared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catch</a:t>
            </a:r>
            <a:r>
              <a:rPr lang="en-US" dirty="0"/>
              <a:t> clause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075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Initially Unassigned Variables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Instance variables of initially unassigned struct variables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Output 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dirty="0"/>
              <a:t> variable</a:t>
            </a:r>
            <a:br>
              <a:rPr lang="en-US" dirty="0"/>
            </a:br>
            <a:r>
              <a:rPr lang="en-US" dirty="0"/>
              <a:t>of struct instance constructors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Local variables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Except those declared in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/>
              <a:t>clause or a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en-US" dirty="0"/>
              <a:t>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322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00" dirty="0"/>
              <a:t>Guidelines for Initializing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problems can happen?</a:t>
            </a:r>
          </a:p>
          <a:p>
            <a:pPr lvl="1"/>
            <a:r>
              <a:rPr lang="en-US" dirty="0"/>
              <a:t>The variable has never been assigned a value</a:t>
            </a:r>
          </a:p>
          <a:p>
            <a:pPr lvl="1"/>
            <a:r>
              <a:rPr lang="en-US" dirty="0"/>
              <a:t>The value in the variable is outdated</a:t>
            </a:r>
          </a:p>
          <a:p>
            <a:pPr lvl="1"/>
            <a:r>
              <a:rPr lang="en-US" dirty="0"/>
              <a:t>Part of the variable has been assigned a value and a part has not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/>
              <a:t> class has initialized name, but faculty number is left unassigned</a:t>
            </a:r>
          </a:p>
          <a:p>
            <a:endParaRPr lang="bg-BG" dirty="0"/>
          </a:p>
          <a:p>
            <a:r>
              <a:rPr lang="en-US" dirty="0"/>
              <a:t>Developing effective techniques for avoiding initialization problems can save a lot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100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Initialize all variables before their first usage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Local variables should be manually initialized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Declare and define each variable close to where it is used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C# code will result in compiler error:</a:t>
            </a:r>
          </a:p>
          <a:p>
            <a:pPr lvl="1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We can initialize the variable at its declaration: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7350" y="3028950"/>
            <a:ext cx="58293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4236620"/>
            <a:ext cx="58293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value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Console.WriteLine(value);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7870" y="4202790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4368" y="3023150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744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Pay special attention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counters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accumulators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common error is forgetting to reset a counter or an accumulator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00200" y="2400300"/>
            <a:ext cx="5886450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array.GetLength(0); i++)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for (int j = 0; j &lt; array.GetLength(1); j++)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sum = sum + array[i, j];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"The sum of the elements in row {0} is {1}", sum);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11085" y="3512051"/>
            <a:ext cx="2951129" cy="647199"/>
          </a:xfrm>
          <a:prstGeom prst="wedgeRoundRectCallout">
            <a:avLst>
              <a:gd name="adj1" fmla="val -61547"/>
              <a:gd name="adj2" fmla="val -176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195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sum</a:t>
            </a:r>
            <a:r>
              <a:rPr lang="en-US" sz="1500" b="1" i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</a:t>
            </a:r>
            <a:r>
              <a:rPr lang="en-US" sz="1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must be reset after the end of the inner </a:t>
            </a:r>
            <a:r>
              <a:rPr lang="en-US" sz="15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for</a:t>
            </a:r>
            <a:r>
              <a:rPr lang="en-US" sz="15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loop</a:t>
            </a:r>
          </a:p>
        </p:txBody>
      </p:sp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4368" y="2476184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06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Check the need for reinitialization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sure that the initialization statement is inside the part of the code that’s repeated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Check input parameters for validity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Before you assign input values to anything, make sure the values are reasonable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3371850"/>
            <a:ext cx="55435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input;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validInput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int.TryParse(Console.ReadLine(), out 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(validInput)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3048" y="4075389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6882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Initialized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Ensure objects cannot get into partially initialized state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all fields private and require valid values for all mandatory fields in all constructors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Example: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dirty="0"/>
              <a:t> object is invalid unless it has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/>
              <a:t> and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FacultyNumber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5163" y="3288648"/>
            <a:ext cx="577215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private string name, facultyNumber;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public Student(string name, string facultyNumber)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{ …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575" y="3361602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449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Other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97500" y="1035996"/>
            <a:ext cx="7038900" cy="34427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Don't define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unused variables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Compilers usually issues warnings</a:t>
            </a:r>
          </a:p>
          <a:p>
            <a:pPr>
              <a:lnSpc>
                <a:spcPct val="100000"/>
              </a:lnSpc>
            </a:pP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Don't use variables 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hidden purpose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example: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25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25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225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en-US" dirty="0"/>
              <a:t>Use enumeration instead: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7350" y="2571751"/>
            <a:ext cx="5772150" cy="12464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mode = 1;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1) …; // Read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2) …; // Write</a:t>
            </a:r>
          </a:p>
          <a:p>
            <a:r>
              <a:rPr lang="en-US" sz="1500" b="1" noProof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(mode == 3) …; // Read and write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7350" y="4443368"/>
            <a:ext cx="5772150" cy="323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5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enum ResourceAccessMode { Read, Write, ReadWrite }</a:t>
            </a:r>
          </a:p>
        </p:txBody>
      </p:sp>
      <p:pic>
        <p:nvPicPr>
          <p:cNvPr id="7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3785" y="4098472"/>
            <a:ext cx="587828" cy="587828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51519" y="2379519"/>
            <a:ext cx="592282" cy="592282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0891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12519</Words>
  <Application>Microsoft Office PowerPoint</Application>
  <PresentationFormat>On-screen Show (16:9)</PresentationFormat>
  <Paragraphs>2475</Paragraphs>
  <Slides>182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91" baseType="lpstr">
      <vt:lpstr>Consolas</vt:lpstr>
      <vt:lpstr>Wingdings 2</vt:lpstr>
      <vt:lpstr>Corbel</vt:lpstr>
      <vt:lpstr>Lato</vt:lpstr>
      <vt:lpstr>Montserrat</vt:lpstr>
      <vt:lpstr>Cambria</vt:lpstr>
      <vt:lpstr>Arial</vt:lpstr>
      <vt:lpstr>Courier</vt:lpstr>
      <vt:lpstr>Focus</vt:lpstr>
      <vt:lpstr>Introduction to Programming</vt:lpstr>
      <vt:lpstr>PowerPoint Presentation</vt:lpstr>
      <vt:lpstr>Why Code Needs Formatting?</vt:lpstr>
      <vt:lpstr>Code Formatting Fundamentals</vt:lpstr>
      <vt:lpstr>Formatting Blocks in C#</vt:lpstr>
      <vt:lpstr>Formatting Blocks in JavaScript</vt:lpstr>
      <vt:lpstr>Empty Lines between Methods</vt:lpstr>
      <vt:lpstr>Methods Indentation</vt:lpstr>
      <vt:lpstr>Brackets in Methods Declaration</vt:lpstr>
      <vt:lpstr>Separating Parameters</vt:lpstr>
      <vt:lpstr>Empty Lines in Method Body</vt:lpstr>
      <vt:lpstr>Formatting Types</vt:lpstr>
      <vt:lpstr>Formatting Types – Example in C#</vt:lpstr>
      <vt:lpstr>Formatting Types – Example in C# (2)</vt:lpstr>
      <vt:lpstr>Formatting Conditional Statements and Loops</vt:lpstr>
      <vt:lpstr>Conditional Statements and Loops Formatting – C# Examples</vt:lpstr>
      <vt:lpstr>Using Empty Lines</vt:lpstr>
      <vt:lpstr>Misplaced Empty Lines – Example</vt:lpstr>
      <vt:lpstr>Breaking Long Lines</vt:lpstr>
      <vt:lpstr>Incorrect Ways To Break Long Lines (in C#)</vt:lpstr>
      <vt:lpstr>Alignments</vt:lpstr>
      <vt:lpstr>Automated Tools</vt:lpstr>
      <vt:lpstr>Naming Identifiers</vt:lpstr>
      <vt:lpstr>General Naming Guidelines</vt:lpstr>
      <vt:lpstr>Use Meaningful Names</vt:lpstr>
      <vt:lpstr>Names Should Be Meaningful in Their Context</vt:lpstr>
      <vt:lpstr>Fake Meaningful Names</vt:lpstr>
      <vt:lpstr>Naming Classes, Types and Application Components</vt:lpstr>
      <vt:lpstr>Naming Classes and Types</vt:lpstr>
      <vt:lpstr>Naming Classes and Structures in C#, JavaScript, C++ and Java </vt:lpstr>
      <vt:lpstr>Naming Interfaces in C#</vt:lpstr>
      <vt:lpstr>Naming Interfaces in JS / Java</vt:lpstr>
      <vt:lpstr>Naming Enumerations in C#</vt:lpstr>
      <vt:lpstr>Naming Enumerations in Java / JS</vt:lpstr>
      <vt:lpstr>Naming Special Classes</vt:lpstr>
      <vt:lpstr>Naming Special Classes (2)</vt:lpstr>
      <vt:lpstr>The Length of Class Names</vt:lpstr>
      <vt:lpstr>Naming Namespaces in C#</vt:lpstr>
      <vt:lpstr>Naming Java Packages / JS Namespaces</vt:lpstr>
      <vt:lpstr>Naming Project Folders</vt:lpstr>
      <vt:lpstr>Naming .NET Assemblies</vt:lpstr>
      <vt:lpstr>Naming Applications</vt:lpstr>
      <vt:lpstr>Naming Methods and Method Parameters</vt:lpstr>
      <vt:lpstr>Naming Methods</vt:lpstr>
      <vt:lpstr>Naming Methods (2)</vt:lpstr>
      <vt:lpstr>Methods Returning a Value</vt:lpstr>
      <vt:lpstr>Single Purpose of All Methods</vt:lpstr>
      <vt:lpstr>Consistency in Methods Naming</vt:lpstr>
      <vt:lpstr>The Length of Method Names</vt:lpstr>
      <vt:lpstr>Naming Method Parameters</vt:lpstr>
      <vt:lpstr>Naming Variables and Constants</vt:lpstr>
      <vt:lpstr>Naming Variables</vt:lpstr>
      <vt:lpstr>Naming Variables – Example</vt:lpstr>
      <vt:lpstr>More about Naming Variables</vt:lpstr>
      <vt:lpstr>Naming Boolean Variables</vt:lpstr>
      <vt:lpstr>Naming Special Variables</vt:lpstr>
      <vt:lpstr>Temporary Variables</vt:lpstr>
      <vt:lpstr>The Length of Variable Names</vt:lpstr>
      <vt:lpstr>Naming Constants in C#</vt:lpstr>
      <vt:lpstr>Comments and Code Documentation</vt:lpstr>
      <vt:lpstr>What is Project Documentation?</vt:lpstr>
      <vt:lpstr>Programming Style</vt:lpstr>
      <vt:lpstr>Bad Comments – Example</vt:lpstr>
      <vt:lpstr>Bad Comments – Example (2)</vt:lpstr>
      <vt:lpstr>Self-Documenting Code – Example</vt:lpstr>
      <vt:lpstr>Self-Documenting Code – Example (2)</vt:lpstr>
      <vt:lpstr>Bad Programming Style – Example</vt:lpstr>
      <vt:lpstr>Good Programming Style – Example</vt:lpstr>
      <vt:lpstr>Self-Documenting Code</vt:lpstr>
      <vt:lpstr>Self-Documenting Code Checklist</vt:lpstr>
      <vt:lpstr>Self-Documenting Code Checklist (2)</vt:lpstr>
      <vt:lpstr>Self-Documenting Code Checklist (3)</vt:lpstr>
      <vt:lpstr>To Comment or Not to Comment?</vt:lpstr>
      <vt:lpstr>Effective Comments</vt:lpstr>
      <vt:lpstr>Effective Comments – Mistakes</vt:lpstr>
      <vt:lpstr>Effective Comments –  Mistakes (2)</vt:lpstr>
      <vt:lpstr>Effective Comments –  Mistakes (3)</vt:lpstr>
      <vt:lpstr>Key Points for Effective Comments</vt:lpstr>
      <vt:lpstr>Key Points for Effective Comments (2)</vt:lpstr>
      <vt:lpstr>Key Points for Effective Comments (3)</vt:lpstr>
      <vt:lpstr>Key Points for Effective Comments (4)</vt:lpstr>
      <vt:lpstr>Guidelines for Effective Comments (5)</vt:lpstr>
      <vt:lpstr>General Guidelines for Higher Level Documentation </vt:lpstr>
      <vt:lpstr>C# XML Documentation Comments</vt:lpstr>
      <vt:lpstr>C# XML Documentation</vt:lpstr>
      <vt:lpstr>XML Documentation Tags</vt:lpstr>
      <vt:lpstr>XML Documentation Tags (2)</vt:lpstr>
      <vt:lpstr>XML Documentation Example</vt:lpstr>
      <vt:lpstr>C# XML Documentation</vt:lpstr>
      <vt:lpstr>Correct Use of Variables, Data, Expressions and Constants</vt:lpstr>
      <vt:lpstr>Principles for Initialization</vt:lpstr>
      <vt:lpstr>Initially Assigned Variables in C#</vt:lpstr>
      <vt:lpstr>Initially Unassigned Variables in C#</vt:lpstr>
      <vt:lpstr>Guidelines for Initializing Variables</vt:lpstr>
      <vt:lpstr>Variable Initialization</vt:lpstr>
      <vt:lpstr>Variable Initialization (2)</vt:lpstr>
      <vt:lpstr>Variable Initialization (3)</vt:lpstr>
      <vt:lpstr>Partially Initialized Objects</vt:lpstr>
      <vt:lpstr>Variables – Other Suggestions</vt:lpstr>
      <vt:lpstr>Retuning Result from a Method</vt:lpstr>
      <vt:lpstr>Scope, Lifetime, Span</vt:lpstr>
      <vt:lpstr>Scope of Variables</vt:lpstr>
      <vt:lpstr>Visibility of Variables</vt:lpstr>
      <vt:lpstr>Exceeded Scope – Example</vt:lpstr>
      <vt:lpstr>Span of Variables</vt:lpstr>
      <vt:lpstr>Calculating Span of Variable</vt:lpstr>
      <vt:lpstr>Variable Live Time</vt:lpstr>
      <vt:lpstr>Measuring the Live Time of a Variable</vt:lpstr>
      <vt:lpstr>Unneeded Large Variable Span and Live Time</vt:lpstr>
      <vt:lpstr>Reduced Span and Live Time</vt:lpstr>
      <vt:lpstr>Keep Variables Live As Short a Time</vt:lpstr>
      <vt:lpstr>Best Practices</vt:lpstr>
      <vt:lpstr>Group Related Statements – Example</vt:lpstr>
      <vt:lpstr>Better Grouping– Example</vt:lpstr>
      <vt:lpstr>Using Variables</vt:lpstr>
      <vt:lpstr>Single Purpose</vt:lpstr>
      <vt:lpstr>Variables Naming</vt:lpstr>
      <vt:lpstr>Poor and Good Variable Names</vt:lpstr>
      <vt:lpstr>Naming Considerations</vt:lpstr>
      <vt:lpstr>Optimum Name Length</vt:lpstr>
      <vt:lpstr>Naming Specific Data Types</vt:lpstr>
      <vt:lpstr>Naming Convention</vt:lpstr>
      <vt:lpstr>Naming Convention (2)</vt:lpstr>
      <vt:lpstr>Language-Specific Conventions</vt:lpstr>
      <vt:lpstr>Standard Prefixes</vt:lpstr>
      <vt:lpstr>Kinds of Names to Avoid</vt:lpstr>
      <vt:lpstr>Using Constants</vt:lpstr>
      <vt:lpstr>Avoid Magic Numbers and Strings</vt:lpstr>
      <vt:lpstr>The Evil Magic Numbers</vt:lpstr>
      <vt:lpstr>Turning Magic Numbers into Constants</vt:lpstr>
      <vt:lpstr>Constants in C#</vt:lpstr>
      <vt:lpstr>Constants in JavaScript</vt:lpstr>
      <vt:lpstr>When to Use Constants?</vt:lpstr>
      <vt:lpstr>When to Avoid Constants?</vt:lpstr>
      <vt:lpstr>Control Flow, Conditional Statements and Loops</vt:lpstr>
      <vt:lpstr>Organizing Straight-Line Code</vt:lpstr>
      <vt:lpstr>Straight-Line Code</vt:lpstr>
      <vt:lpstr>Straight-Line Code (2)</vt:lpstr>
      <vt:lpstr>Straight-Line Code – Examples</vt:lpstr>
      <vt:lpstr>Straight-Line Code – Examples</vt:lpstr>
      <vt:lpstr>Straight-Line Code – Summary</vt:lpstr>
      <vt:lpstr>Using Conditional Statements</vt:lpstr>
      <vt:lpstr>Using Conditional Statements</vt:lpstr>
      <vt:lpstr>Using Conditional Statements (2)</vt:lpstr>
      <vt:lpstr>Using Conditional Statements (3)</vt:lpstr>
      <vt:lpstr>Using Conditional Statements (4)</vt:lpstr>
      <vt:lpstr>Using Conditional Statements (5)</vt:lpstr>
      <vt:lpstr>Use Simple Conditions</vt:lpstr>
      <vt:lpstr>Simplifying Boolean Conditions</vt:lpstr>
      <vt:lpstr>Simplifying Boolean Conditions (2)</vt:lpstr>
      <vt:lpstr>Simplifying Boolean Conditions (3)</vt:lpstr>
      <vt:lpstr>Use Decision Tables</vt:lpstr>
      <vt:lpstr>Positive Boolean Expressions</vt:lpstr>
      <vt:lpstr>Use Parentheses for Simplification</vt:lpstr>
      <vt:lpstr>Boolean Expression Evaluation</vt:lpstr>
      <vt:lpstr>Numeric Expressions as Operands</vt:lpstr>
      <vt:lpstr>Avoid Deep Nesting of Blocks</vt:lpstr>
      <vt:lpstr>Deep Nesting – Example</vt:lpstr>
      <vt:lpstr>Deep Nesting – Example (2)</vt:lpstr>
      <vt:lpstr>Avoiding Deep Nesting – Example</vt:lpstr>
      <vt:lpstr>Avoiding Deep Nesting – Example (2)</vt:lpstr>
      <vt:lpstr>Using Case Statement</vt:lpstr>
      <vt:lpstr>Incorrect Case Statement</vt:lpstr>
      <vt:lpstr>Improved Case Statement</vt:lpstr>
      <vt:lpstr>Case – Best Practices</vt:lpstr>
      <vt:lpstr>Case – Best Practices(2)</vt:lpstr>
      <vt:lpstr>Control Statements – Summary</vt:lpstr>
      <vt:lpstr>Using Loops</vt:lpstr>
      <vt:lpstr>Using Loops</vt:lpstr>
      <vt:lpstr>Loops: Best Practices</vt:lpstr>
      <vt:lpstr>Loops: Best Practices (2)</vt:lpstr>
      <vt:lpstr>Loops: Best Practices (3)</vt:lpstr>
      <vt:lpstr>Loops: Tips on for-Loop</vt:lpstr>
      <vt:lpstr>Loops: Tips on for-Loop(2)</vt:lpstr>
      <vt:lpstr>Loops: break and continue</vt:lpstr>
      <vt:lpstr>How Long Should a Loop Be?</vt:lpstr>
      <vt:lpstr>Other Control Flow Structures</vt:lpstr>
      <vt:lpstr>The return Statement</vt:lpstr>
      <vt:lpstr>Recursion</vt:lpstr>
      <vt:lpstr>Recursion Tips</vt:lpstr>
      <vt:lpstr>GOTO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Quality Code</dc:title>
  <cp:lastModifiedBy>Pravoslav Milenkov</cp:lastModifiedBy>
  <cp:revision>34</cp:revision>
  <dcterms:modified xsi:type="dcterms:W3CDTF">2021-10-04T09:31:30Z</dcterms:modified>
</cp:coreProperties>
</file>