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60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embeddedFontLst>
    <p:embeddedFont>
      <p:font typeface="Candara" panose="020E0502030303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Helvetica" panose="020B0604020202020204" pitchFamily="3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Montserrat" panose="00000500000000000000" pitchFamily="2" charset="-52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8BA17-0023-4E79-B204-CF2C4D0BDCC2}">
  <a:tblStyle styleId="{F648BA17-0023-4E79-B204-CF2C4D0BD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a941d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a941d0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1a941d0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</a:t>
            </a: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an operation performed over data at runtime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Takes one or more arguments (operands)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Produces a new value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operators: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have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precedence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Precedence defines which will be evaluated first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sequences of operators and operands that are evaluated to a single value,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an Operator?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936488" y="3257905"/>
            <a:ext cx="2448000" cy="36933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 = b + c;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456000" y="2547987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880000" y="3867640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Unary – take one operand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Binary – take two operands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Ternary (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– takes three operands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Except for the assignment operators, all binary operators are left-associative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assignment operators and the conditional operator 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are right-associative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9"/>
          <p:cNvGraphicFramePr/>
          <p:nvPr/>
        </p:nvGraphicFramePr>
        <p:xfrm>
          <a:off x="620827" y="1285896"/>
          <a:ext cx="10947150" cy="5023181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46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Category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Arithmetic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 * /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 || ^ 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Binary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 | ^ ~ &lt;&lt; &gt;&gt;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Comparison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&lt; &gt; &lt;= 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Assignment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+= -= *= /= %= &amp;= |= ^= &lt;&lt;= &gt;&gt;=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concatenation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Type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conversion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as typeof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Other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[] () ?: new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522414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Categories of Operators in C#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/>
        </p:nvGraphicFramePr>
        <p:xfrm>
          <a:off x="620826" y="1150938"/>
          <a:ext cx="10947175" cy="536724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Highest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(postfix)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(prefix)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(unary)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 ~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/ %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 &gt;&gt;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&gt; &lt;= &gt;= is as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5224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92001" y="5029200"/>
            <a:ext cx="11804822" cy="169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Parenthesis operator always has highest precedence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prefer using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even when it seems stupid to do so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 (2)</a:t>
            </a:r>
            <a:endParaRPr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512542" y="1535948"/>
          <a:ext cx="10947175" cy="302785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Lowest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*= /= %= += -= &lt;&lt;= &gt;&gt;= &amp;= ^= |=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522411" y="1412776"/>
            <a:ext cx="10474411" cy="5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the same as in math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integers returns integer (without rounding) or exception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real numbers returns real number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Remainder operator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returns the remainder from division of integers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special addition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increments a variable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498600" y="12850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45750" y="874725"/>
            <a:ext cx="10649700" cy="5668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squarePerimeter = 17;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squareSide = squarePerimeter / 4.0;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squareArea = squareSide * squareSide;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Console.WriteLine(squareSide); // 4.25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Console.WriteLine(squareArea); // 18.0625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b++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10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(++b) ); // 11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521613" y="1340768"/>
            <a:ext cx="10475210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Logical operators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 boolean operands and return boolean result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Behavior of the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1613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/>
          </a:p>
        </p:txBody>
      </p:sp>
      <p:graphicFrame>
        <p:nvGraphicFramePr>
          <p:cNvPr id="218" name="Google Shape;218;p24"/>
          <p:cNvGraphicFramePr/>
          <p:nvPr/>
        </p:nvGraphicFramePr>
        <p:xfrm>
          <a:off x="1703512" y="2996952"/>
          <a:ext cx="8036800" cy="1858944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15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Operand1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Operand2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Result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469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 – Example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846925" y="1108725"/>
            <a:ext cx="10433100" cy="5454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a = true;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b = false;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b);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^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&amp;&amp; true);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Console.WriteLine(!a);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Console.WriteLine((5&gt;7) ^ (a==b)); // False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are used to compare variables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example: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2001" y="3357000"/>
            <a:ext cx="7559675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a);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++b);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 b); // False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730000" y="1771552"/>
            <a:ext cx="93852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and Operator Precedence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Logical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Implicit and Explicit Type Conversions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are used to assign a value to a variable ,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example: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Assignment Operators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1992001" y="3357000"/>
            <a:ext cx="7561263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x = 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Console.WriteLine(y *= 2); //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z = y = 3; // y=3 and z=3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Console.WriteLine(z); //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|= 1); //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+= 3); //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/= 2); //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String concatenation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concatenate strings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 second operand is not a string, it is converted to string automatically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2279764" y="3285000"/>
            <a:ext cx="7488237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first = "First";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second = "Second";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Console.WriteLine(first + second); </a:t>
            </a:r>
            <a:b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FirstSecond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output = "The number is :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Console.WriteLine(output + 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Member access operator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 is used to access object members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DateTime.Now.DayOfWeek.ToString()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Square brackets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are used with arrays, indexers and attributes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numbers[3]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"Hello"[2]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override the default operator precedence, e.g.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Class cast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cast one compatible type to another,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(uint)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(2)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1512506" y="1633938"/>
            <a:ext cx="9144000" cy="46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has the form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(if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true then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else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is used to create new objects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returns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System.Type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object (the reflection of a type),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typeof(int)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checks if an object is compatible with given type,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;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3.14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float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false</a:t>
            </a:r>
            <a:endParaRPr sz="2000" b="1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(3)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517606" y="2132856"/>
            <a:ext cx="9133800" cy="56647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 sz="2800" b="1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(4)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Null-coalescing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used to define a default value for both nullable value types and reference types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 returns the left-hand operand if it is not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it returns the right-hand operand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51089" y="4188224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null;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358346" y="5336820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1;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5943600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 -1</a:t>
            </a:r>
            <a:endParaRPr sz="28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950858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is 1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Implicit 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Automatic conversion of value of one data type to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when no loss of data is possible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"Larger" types can implicitly take values of smaller "types"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Implicit Type Conversion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524000" y="3970044"/>
            <a:ext cx="87161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i; // implicit type conversion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Explicit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Manual conversion of a value of one data type to a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only explicitly by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Required when there is a possibility of loss of data or precision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Explicit Type Conversion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1546379" y="3983297"/>
            <a:ext cx="87839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(int) l; // explicit type conversion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implicit and explicit conversions:</a:t>
            </a:r>
            <a:endParaRPr/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explicit conversion may be applied even when it is not required by the compiler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 Conversions – Example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983425" y="2426400"/>
            <a:ext cx="9936000" cy="26766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heightInMeters = 1.74f; // Explicit conversion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maxHeight = heightInMeters; // Implicit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minHeight = (double) heightInMeters;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actualHeight = (float) maxHeight;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maxHeightFloat = maxHeight; // Compilation error!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 are sequences of operators, literals and variables that are evaluated to some 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840001" y="3349172"/>
            <a:ext cx="10439999" cy="27438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r = (150 - 20) / 2 + 5; // r=70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area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surface = Math.PI * r * 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perimeter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perimeter = 2 * Math.PI * r;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1493839" y="3789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524000" y="723695"/>
            <a:ext cx="9144000" cy="53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Expressions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have: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Type (integer, real, boolean, ...)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283677" y="4114801"/>
            <a:ext cx="9564324" cy="1233772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a = 2 + 3; // a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b = (a + 3) * (a - 4) + (2 * a + 7) / 4;  // b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greater = (a &gt; b) || ((a == 0) &amp;&amp; (b == 0));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758982" y="2425933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compile 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7464000" y="2425933"/>
            <a:ext cx="3787200" cy="1510365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1416000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9549-A651-4909-8938-FF6B50BB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B0BD-3E6B-4DE5-9626-A01F475B8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In programming, each variable stores a certain value of a particular type. For example, data types can be: number, letter, text (string), date, color, image, list and others. Here are some examples of data types:</a:t>
            </a:r>
          </a:p>
          <a:p>
            <a:r>
              <a:rPr lang="en-US" b="1" dirty="0"/>
              <a:t>integer</a:t>
            </a:r>
            <a:r>
              <a:rPr lang="en-US" dirty="0"/>
              <a:t>: 1, 2, 3, 4, 5, 20, …</a:t>
            </a:r>
          </a:p>
          <a:p>
            <a:r>
              <a:rPr lang="en-US" b="1" dirty="0"/>
              <a:t>float</a:t>
            </a:r>
            <a:r>
              <a:rPr lang="en-US" dirty="0"/>
              <a:t>: 0.5, 3.14, -1.5, …</a:t>
            </a:r>
          </a:p>
          <a:p>
            <a:r>
              <a:rPr lang="en-US" b="1" dirty="0"/>
              <a:t>character</a:t>
            </a:r>
            <a:r>
              <a:rPr lang="en-US" dirty="0"/>
              <a:t> (symbol): 'a', 'b', 'c', '@', 'X', …</a:t>
            </a:r>
          </a:p>
          <a:p>
            <a:r>
              <a:rPr lang="en-US" b="1" dirty="0"/>
              <a:t>text</a:t>
            </a:r>
            <a:r>
              <a:rPr lang="en-US" dirty="0"/>
              <a:t> (</a:t>
            </a:r>
            <a:r>
              <a:rPr lang="en-US" b="1" dirty="0"/>
              <a:t>string</a:t>
            </a:r>
            <a:r>
              <a:rPr lang="en-US" dirty="0"/>
              <a:t>): "Hello", "Hi", "How are you?", …</a:t>
            </a:r>
          </a:p>
          <a:p>
            <a:r>
              <a:rPr lang="en-US" b="1" dirty="0"/>
              <a:t>day of week</a:t>
            </a:r>
            <a:r>
              <a:rPr lang="en-US" dirty="0"/>
              <a:t>: Monday, Tuesday, …, Sunday</a:t>
            </a:r>
          </a:p>
          <a:p>
            <a:r>
              <a:rPr lang="en-US" b="1" dirty="0"/>
              <a:t>date and time</a:t>
            </a:r>
            <a:r>
              <a:rPr lang="en-US" dirty="0"/>
              <a:t>: 14-June-1980 6:30:00, 25-Dec-2017 23:17:22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7580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1487488" y="1052736"/>
            <a:ext cx="8054895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discussed 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operators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C#: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Arithmetic, logical, bitwise, comparison, assignment and others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precedence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calculations (read / change a bit)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when to use implicit and explicit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type conversions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how to use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1487488" y="-406"/>
            <a:ext cx="9144000" cy="76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– Me after 10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read your age from the console and to display how old are you going to be after 10 years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Hints: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Console.WriteLine(str);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Console.Readline();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int.Parse(str);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•"/>
            </a:pPr>
            <a:r>
              <a:rPr lang="en-US"/>
              <a:t>int.TryParse(str, out int);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– Simple formulas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two sides of the rectangle: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area of the rectangle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perimeter of the rectangle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triangle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a circle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Hint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Math.PI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Dates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display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date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time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10 years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X years, where X is entered by user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Future birthday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</a:t>
            </a:r>
            <a:r>
              <a:rPr lang="en-US"/>
              <a:t>ask user about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Current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Future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month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day of month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be able to calculate and display exact date when you are going to celebrate your future birthday (e.g. when you will reach Future age)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CBC-96CC-407C-B2BD-01B0C5E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1/2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BDFB-1936-4E94-8340-1131B59E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1. Write a C# Sharp program to print Hello and your name in a separate line.</a:t>
            </a: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2. Write a C# Sharp program to print the sum of two numbers.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3. Write a C# Sharp program to print the result of the specified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-1 + 4 *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( 35+ 5 ) %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14 + -4 * 6 /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2 + 15 / 6 * 1 - 7 % 2</a:t>
            </a:r>
          </a:p>
          <a:p>
            <a:pPr marL="101600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01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706-D8F8-4CBE-B613-4FE7A76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D79B-7AF1-4A96-B936-AD0E7FBB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10492902" cy="4662791"/>
          </a:xfrm>
        </p:spPr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4. Write a C# program to print the output of multiplication of three numbers which will be entered by the user.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5.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a number as input and print its multiplication table.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6.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four numbers as input to calculate and print the average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7.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check if an given integer is within range between 100 and 200.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8.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display current date separating day, month, year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9.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asking about your age and display year of birth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10.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that takes three numbers(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x,y,z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as input and print the output of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x+y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).z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x.y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+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y.z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42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2113-AACA-4376-BA3A-6339102A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Data Types and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E090-1A9F-44D8-8942-638A0DA31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In C# we can use data types to define variables as follows:</a:t>
            </a:r>
          </a:p>
          <a:p>
            <a:r>
              <a:rPr lang="en-US" dirty="0"/>
              <a:t>int a = 5;</a:t>
            </a:r>
          </a:p>
          <a:p>
            <a:r>
              <a:rPr lang="en-US" dirty="0"/>
              <a:t>string str = "Some text";</a:t>
            </a:r>
          </a:p>
          <a:p>
            <a:r>
              <a:rPr lang="en-US" dirty="0"/>
              <a:t>char letter = 'A';</a:t>
            </a:r>
          </a:p>
          <a:p>
            <a:r>
              <a:rPr lang="en-US" dirty="0"/>
              <a:t>float f = 4.2;</a:t>
            </a:r>
          </a:p>
          <a:p>
            <a:pPr marL="101600" indent="0">
              <a:buNone/>
            </a:pPr>
            <a:r>
              <a:rPr lang="en-US" dirty="0"/>
              <a:t>In C#, once a variable is defined, it can change its value many times, but it cannot change its data type later. Variables may hold only data of their type.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23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EC2-AB52-4122-80A7-6B78E295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Using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680F-299B-40C1-974B-86ED96E2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2814536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We know that computers are machines that process data. All data is stored inside the computer memory (RAM) in variables. </a:t>
            </a:r>
          </a:p>
          <a:p>
            <a:pPr marL="101600" indent="0">
              <a:buNone/>
            </a:pPr>
            <a:r>
              <a:rPr lang="en-US" dirty="0"/>
              <a:t>The variables are named areas in the memory, which keep a certain data type, for example a number or a text. </a:t>
            </a:r>
          </a:p>
          <a:p>
            <a:pPr marL="101600" indent="0">
              <a:buNone/>
            </a:pPr>
            <a:r>
              <a:rPr lang="en-US" dirty="0"/>
              <a:t>Each of the variables in C# has a </a:t>
            </a:r>
            <a:r>
              <a:rPr lang="en-US" b="1" u="sng" dirty="0"/>
              <a:t>name</a:t>
            </a:r>
            <a:r>
              <a:rPr lang="en-US" dirty="0"/>
              <a:t>, a </a:t>
            </a:r>
            <a:r>
              <a:rPr lang="en-US" b="1" u="sng" dirty="0"/>
              <a:t>type</a:t>
            </a:r>
            <a:r>
              <a:rPr lang="en-US" dirty="0"/>
              <a:t> and a </a:t>
            </a:r>
            <a:r>
              <a:rPr lang="en-US" b="1" u="sng" dirty="0"/>
              <a:t>value</a:t>
            </a:r>
            <a:r>
              <a:rPr lang="en-US" dirty="0"/>
              <a:t>. Here is how we would declare a variable and assign it with a value at the same time:</a:t>
            </a:r>
            <a:endParaRPr lang="bg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0CFD4-3F91-464B-9B57-B2F08C9D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43" y="4831404"/>
            <a:ext cx="61245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031-82C8-4D65-8CD2-C546548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Declaring and using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9BF1-1168-46B4-B421-901829E33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Example of declaring a variable:</a:t>
            </a:r>
          </a:p>
          <a:p>
            <a:pPr marL="101600" indent="0">
              <a:buNone/>
            </a:pPr>
            <a:r>
              <a:rPr lang="en-US" i="1" dirty="0"/>
              <a:t>	var count = 5;</a:t>
            </a:r>
          </a:p>
          <a:p>
            <a:pPr marL="101600" indent="0">
              <a:buNone/>
            </a:pPr>
            <a:r>
              <a:rPr lang="en-US" dirty="0"/>
              <a:t>After being processed, data is again stored in variables (in some place in the memory saved for our program):</a:t>
            </a:r>
          </a:p>
          <a:p>
            <a:pPr marL="101600" indent="0">
              <a:buNone/>
            </a:pPr>
            <a:r>
              <a:rPr lang="en-US" i="1" dirty="0"/>
              <a:t>	count = count + 1;</a:t>
            </a:r>
          </a:p>
          <a:p>
            <a:pPr marL="101600" indent="0">
              <a:buNone/>
            </a:pPr>
            <a:r>
              <a:rPr lang="en-US" dirty="0"/>
              <a:t>After the above code the variable count changes it value and increases by 1.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69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8D0A-AF11-41F6-8CFB-EDFAA8E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the Console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15E8-DB16-4CAB-BE6E-52103452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528226"/>
          </a:xfrm>
        </p:spPr>
        <p:txBody>
          <a:bodyPr/>
          <a:lstStyle/>
          <a:p>
            <a:r>
              <a:rPr lang="en-US" dirty="0"/>
              <a:t>Reading strings</a:t>
            </a:r>
          </a:p>
          <a:p>
            <a:pPr lvl="1"/>
            <a:r>
              <a:rPr lang="en-US" dirty="0"/>
              <a:t>var str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pt-BR" dirty="0"/>
              <a:t>Reading integers</a:t>
            </a:r>
          </a:p>
          <a:p>
            <a:pPr lvl="1"/>
            <a:r>
              <a:rPr lang="pt-BR" dirty="0"/>
              <a:t>var num = int.Parse(Console.ReadLine());</a:t>
            </a:r>
          </a:p>
          <a:p>
            <a:r>
              <a:rPr lang="pt-BR" dirty="0"/>
              <a:t>Reading floats</a:t>
            </a:r>
          </a:p>
          <a:p>
            <a:pPr lvl="1"/>
            <a:r>
              <a:rPr lang="en-US" dirty="0"/>
              <a:t>var num = </a:t>
            </a:r>
            <a:r>
              <a:rPr lang="en-US" dirty="0" err="1"/>
              <a:t>float.Parse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bg-BG" dirty="0"/>
          </a:p>
          <a:p>
            <a:pPr lvl="1"/>
            <a:r>
              <a:rPr lang="en-US" dirty="0"/>
              <a:t>var num = </a:t>
            </a:r>
            <a:r>
              <a:rPr lang="en-US" dirty="0" err="1"/>
              <a:t>double.Parse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93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11E-AF1E-40A0-BA9C-DE7B6585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and Formatting Text and Numbers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19BE-C917-4416-B1EF-B7AACEC8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600199"/>
            <a:ext cx="10265923" cy="4651443"/>
          </a:xfrm>
        </p:spPr>
        <p:txBody>
          <a:bodyPr/>
          <a:lstStyle/>
          <a:p>
            <a:r>
              <a:rPr lang="en-US" sz="1800" dirty="0"/>
              <a:t>Simple print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(“Hello world”);</a:t>
            </a:r>
          </a:p>
          <a:p>
            <a:r>
              <a:rPr lang="en-US" sz="1800" dirty="0"/>
              <a:t>Using placeholders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("{0} + {1} = {2}", 3, 5, 3+5);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("You are {0} {1}, a {2}-years old person from {3}.",  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age, town);</a:t>
            </a:r>
          </a:p>
          <a:p>
            <a:r>
              <a:rPr lang="en-US" sz="1800" dirty="0"/>
              <a:t>Using the Dollar String Interpolation</a:t>
            </a:r>
          </a:p>
          <a:p>
            <a:pPr lvl="1"/>
            <a:r>
              <a:rPr lang="en-US" sz="1600" dirty="0"/>
              <a:t>var a = 4.5;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($"Square size = {a}");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($"Square area = {a * a}");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911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410205" y="2348445"/>
            <a:ext cx="6480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10200" y="4293100"/>
            <a:ext cx="5931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Arithmetic, Logical, Comparison, Assignment,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2668</Words>
  <Application>Microsoft Office PowerPoint</Application>
  <PresentationFormat>Widescreen</PresentationFormat>
  <Paragraphs>389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Candara</vt:lpstr>
      <vt:lpstr>Consolas</vt:lpstr>
      <vt:lpstr>Helvetica</vt:lpstr>
      <vt:lpstr>Lato</vt:lpstr>
      <vt:lpstr>Noto Sans Symbols</vt:lpstr>
      <vt:lpstr>Montserrat</vt:lpstr>
      <vt:lpstr>Focus</vt:lpstr>
      <vt:lpstr>Introduction to Programming</vt:lpstr>
      <vt:lpstr>Table of Contents</vt:lpstr>
      <vt:lpstr>Data Types and Variables</vt:lpstr>
      <vt:lpstr>Examples: Data Types and Variables</vt:lpstr>
      <vt:lpstr>Declaring and Using Variables</vt:lpstr>
      <vt:lpstr>Examples: Declaring and using Variables</vt:lpstr>
      <vt:lpstr>Reading Data from the Console</vt:lpstr>
      <vt:lpstr>Printing and Formatting Text and Numbers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Examples</vt:lpstr>
      <vt:lpstr>Logical Operators</vt:lpstr>
      <vt:lpstr>Logical Operators – Example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Implicit Type Conversion</vt:lpstr>
      <vt:lpstr>Explicit Type Conversion</vt:lpstr>
      <vt:lpstr>Type Conversions – Example</vt:lpstr>
      <vt:lpstr>Expressions</vt:lpstr>
      <vt:lpstr>Expressions (2)</vt:lpstr>
      <vt:lpstr>Summary</vt:lpstr>
      <vt:lpstr>Task 1 – Me after 10</vt:lpstr>
      <vt:lpstr>Task 2 – Simple formulas</vt:lpstr>
      <vt:lpstr>Task 3 – Dates</vt:lpstr>
      <vt:lpstr>Task 4 – Future birthday</vt:lpstr>
      <vt:lpstr>Homework 1/2</vt:lpstr>
      <vt:lpstr>Homework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12</cp:revision>
  <dcterms:modified xsi:type="dcterms:W3CDTF">2021-10-11T12:21:46Z</dcterms:modified>
</cp:coreProperties>
</file>