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Montserrat" panose="00000500000000000000" pitchFamily="2" charset="-52"/>
      <p:regular r:id="rId40"/>
      <p:bold r:id="rId41"/>
      <p:italic r:id="rId42"/>
      <p:boldItalic r:id="rId43"/>
    </p:embeddedFont>
    <p:embeddedFont>
      <p:font typeface="Questrial" pitchFamily="2" charset="0"/>
      <p:regular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4d397cd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4d397cd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4d397cd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4d397cd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4d397cd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4d397cd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4d397cd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4d397cd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4d397cd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4d397cd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4d397cd4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4d397cd4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d397cd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4d397cd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4d397cd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4d397cd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4d397cd4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4d397cd4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4d397cd4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4d397cd4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4d397cd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4d397cd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4d397cd4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4d397cd4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4d397cd4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4d397cd4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4d397cd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4d397cd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4d397cd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4d397cd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4d397cd4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4d397cd4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4d397cd4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f4d397cd4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4d397cd4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4d397cd4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4d397cd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4d397cd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4d397cd4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4d397cd4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4d397cd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4d397cd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4d397cd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4d397cd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4d397cd4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4d397cd4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4d397cd4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4d397cd4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4d397cd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4d397cd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4d397cd4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4d397cd4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4d397cd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4d397cd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4d397cd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4d397cd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4d397cd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4d397cd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4d397cd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4d397cd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4d397cd4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4d397cd4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4d397cd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4d397cd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images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Questrial"/>
                <a:ea typeface="Questrial"/>
                <a:cs typeface="Questrial"/>
                <a:sym typeface="Questrial"/>
              </a:rPr>
              <a:t>JavaScript Programming</a:t>
            </a:r>
            <a:endParaRPr lang="en-GB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Basics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Headings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31100"/>
            <a:ext cx="4382950" cy="35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1: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500"/>
              <a:t>Create an HTML page which contains:</a:t>
            </a:r>
            <a:br>
              <a:rPr lang="en-GB" sz="1500"/>
            </a:br>
            <a:br>
              <a:rPr lang="en-GB" sz="1500"/>
            </a:br>
            <a:r>
              <a:rPr lang="en-GB" sz="1500"/>
              <a:t>- Correct HTML structure (html, head, body)</a:t>
            </a:r>
            <a:br>
              <a:rPr lang="en-GB" sz="1500"/>
            </a:br>
            <a:r>
              <a:rPr lang="en-GB" sz="1500"/>
              <a:t>- Page title to be “My first HTML page”</a:t>
            </a:r>
            <a:br>
              <a:rPr lang="en-GB" sz="1500"/>
            </a:br>
            <a:r>
              <a:rPr lang="en-GB" sz="1500"/>
              <a:t>- 4 paragraphs of text</a:t>
            </a:r>
            <a:br>
              <a:rPr lang="en-GB" sz="1500"/>
            </a:br>
            <a:r>
              <a:rPr lang="en-GB" sz="1500"/>
              <a:t>- First paragraph to have a heading 1, second =&gt; heading 2, etc.</a:t>
            </a:r>
            <a:br>
              <a:rPr lang="en-GB" sz="1500"/>
            </a:br>
            <a:r>
              <a:rPr lang="en-GB" sz="1500"/>
              <a:t>- 2 images - as part of paragraphs 2 and 4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Elements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An HTML element usually consists of a start tag and end tag, with the content inserted in between: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HTML elements can be nested (elements can contain elements)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Do Not Forget the End Tag 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b="1" i="1"/>
              <a:t>&lt;p&gt;content</a:t>
            </a:r>
            <a:r>
              <a:rPr lang="en-GB" sz="1500"/>
              <a:t>  should be </a:t>
            </a:r>
            <a:r>
              <a:rPr lang="en-GB" sz="1500" b="1" i="1"/>
              <a:t>&lt;p&gt;content&lt;/p&gt;</a:t>
            </a:r>
            <a:endParaRPr sz="1500" b="1" i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Empty HTML Elements 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b="1" i="1"/>
              <a:t>&lt;br&gt;</a:t>
            </a:r>
            <a:r>
              <a:rPr lang="en-GB" sz="1500"/>
              <a:t> should be </a:t>
            </a:r>
            <a:r>
              <a:rPr lang="en-GB" sz="1500" b="1" i="1"/>
              <a:t>&lt;br/&gt;</a:t>
            </a:r>
            <a:endParaRPr sz="1500" b="1" i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Use Lowercase Tags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500" b="1" i="1"/>
              <a:t>&lt;BR/&gt;</a:t>
            </a:r>
            <a:r>
              <a:rPr lang="en-GB" sz="1500"/>
              <a:t> should be </a:t>
            </a:r>
            <a:r>
              <a:rPr lang="en-GB" sz="1500" b="1" i="1"/>
              <a:t>&lt;br/&gt;</a:t>
            </a: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 sz="1700"/>
            </a:br>
            <a:br>
              <a:rPr lang="en-GB" sz="1700"/>
            </a:b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Attributes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All HTML elements can have attributes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 provide additional information about an element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 are always specified in the start tag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Attributes usually come in name/value pairs like: name="value"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HTML attributes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="https://www.w3schools.com"&gt;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is a link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-GB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="img_girl.jpg"&gt;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="img_girl.jpg"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="500"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="600"&gt;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="img_girl.jpg"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="Girl with a jacket"&gt;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="paragraph_007"&gt;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action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="/subscribe"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method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="POST"&gt;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Text Formatting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&lt;b&gt; - Bold text</a:t>
            </a:r>
            <a:br>
              <a:rPr lang="en-GB"/>
            </a:br>
            <a:r>
              <a:rPr lang="en-GB"/>
              <a:t>&lt;strong&gt; - Important text</a:t>
            </a:r>
            <a:br>
              <a:rPr lang="en-GB"/>
            </a:br>
            <a:r>
              <a:rPr lang="en-GB"/>
              <a:t>&lt;i&gt; - Italic text</a:t>
            </a:r>
            <a:br>
              <a:rPr lang="en-GB"/>
            </a:br>
            <a:r>
              <a:rPr lang="en-GB"/>
              <a:t>&lt;em&gt; - Emphasized text</a:t>
            </a:r>
            <a:br>
              <a:rPr lang="en-GB"/>
            </a:br>
            <a:r>
              <a:rPr lang="en-GB"/>
              <a:t>&lt;mark&gt; - Marked text</a:t>
            </a:r>
            <a:br>
              <a:rPr lang="en-GB"/>
            </a:br>
            <a:r>
              <a:rPr lang="en-GB"/>
              <a:t>&lt;small&gt; - Small text</a:t>
            </a:r>
            <a:br>
              <a:rPr lang="en-GB"/>
            </a:br>
            <a:r>
              <a:rPr lang="en-GB"/>
              <a:t>&lt;del&gt; - Deleted text</a:t>
            </a:r>
            <a:br>
              <a:rPr lang="en-GB"/>
            </a:br>
            <a:r>
              <a:rPr lang="en-GB"/>
              <a:t>&lt;ins&gt; - Inserted text</a:t>
            </a:r>
            <a:br>
              <a:rPr lang="en-GB"/>
            </a:br>
            <a:r>
              <a:rPr lang="en-GB"/>
              <a:t>&lt;sub&gt; - Subscript text</a:t>
            </a:r>
            <a:br>
              <a:rPr lang="en-GB"/>
            </a:br>
            <a:r>
              <a:rPr lang="en-GB"/>
              <a:t>&lt;sup&gt; - Superscript text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 is recommended to use CSS for styling and formatting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Comments</a:t>
            </a: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385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add comments to your HTML source by using the following syntax</a:t>
            </a:r>
            <a:br>
              <a:rPr lang="en-GB"/>
            </a:br>
            <a:r>
              <a:rPr lang="en-GB"/>
              <a:t>&lt;!-- Write your comments here --&gt; </a:t>
            </a:r>
            <a:br>
              <a:rPr lang="en-GB"/>
            </a:br>
            <a:r>
              <a:rPr lang="en-GB"/>
              <a:t>Comments are not displayed by the browser, but they can help document your HTML source code.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-GB"/>
            </a:br>
            <a:r>
              <a:rPr lang="en-GB"/>
              <a:t>Example</a:t>
            </a:r>
            <a:br>
              <a:rPr lang="en-GB"/>
            </a:br>
            <a:r>
              <a:rPr lang="en-GB" b="1" i="1"/>
              <a:t>&lt;!-- Do not display this at the moment</a:t>
            </a:r>
            <a:br>
              <a:rPr lang="en-GB" b="1" i="1"/>
            </a:br>
            <a:r>
              <a:rPr lang="en-GB" b="1" i="1"/>
              <a:t>&lt;img border="0" src="pic_mountain.jpg" alt="Mountain"&gt;</a:t>
            </a:r>
            <a:br>
              <a:rPr lang="en-GB" b="1" i="1"/>
            </a:br>
            <a:r>
              <a:rPr lang="en-GB" b="1" i="1"/>
              <a:t>--&gt;</a:t>
            </a:r>
            <a:endParaRPr b="1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Links - Hyperlinks (1)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527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links are hyperlinks.</a:t>
            </a:r>
            <a:br>
              <a:rPr lang="en-GB"/>
            </a:br>
            <a:br>
              <a:rPr lang="en-GB"/>
            </a:br>
            <a:r>
              <a:rPr lang="en-GB"/>
              <a:t>You can click on a link and jump to another document or somewhere else in the current document.</a:t>
            </a:r>
            <a:br>
              <a:rPr lang="en-GB"/>
            </a:br>
            <a:br>
              <a:rPr lang="en-GB"/>
            </a:br>
            <a:r>
              <a:rPr lang="en-GB"/>
              <a:t>When you move the mouse over a link, the mouse arrow will turn into a little hand.</a:t>
            </a:r>
            <a:br>
              <a:rPr lang="en-GB"/>
            </a:br>
            <a:br>
              <a:rPr lang="en-GB"/>
            </a:br>
            <a:r>
              <a:rPr lang="en-GB"/>
              <a:t>A link does not have to be text. It can be an image or any other HTML element.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Links - Hyperlinks (2)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1297500" y="1151625"/>
            <a:ext cx="7038900" cy="37233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- link to external resource (page):</a:t>
            </a:r>
            <a:br>
              <a:rPr lang="en-GB"/>
            </a:br>
            <a:r>
              <a:rPr lang="en-GB" b="1" i="1">
                <a:solidFill>
                  <a:srgbClr val="00FFFF"/>
                </a:solidFill>
              </a:rPr>
              <a:t>&lt;a href="https://www.vum.com/" target="_blank"&gt;Visit VUM!&lt;/a&gt;</a:t>
            </a:r>
            <a:br>
              <a:rPr lang="en-GB" b="1" i="1"/>
            </a:br>
            <a:br>
              <a:rPr lang="en-GB" b="1" i="1"/>
            </a:br>
            <a:r>
              <a:rPr lang="en-GB"/>
              <a:t>Example - image link:</a:t>
            </a:r>
            <a:br>
              <a:rPr lang="en-GB"/>
            </a:br>
            <a:r>
              <a:rPr lang="en-GB" b="1" i="1">
                <a:solidFill>
                  <a:srgbClr val="00FFFF"/>
                </a:solidFill>
              </a:rPr>
              <a:t>&lt;a href="default.asp"&gt;</a:t>
            </a:r>
            <a:br>
              <a:rPr lang="en-GB" b="1" i="1">
                <a:solidFill>
                  <a:srgbClr val="00FFFF"/>
                </a:solidFill>
              </a:rPr>
            </a:br>
            <a:r>
              <a:rPr lang="en-GB" b="1" i="1">
                <a:solidFill>
                  <a:srgbClr val="00FFFF"/>
                </a:solidFill>
              </a:rPr>
              <a:t>  &lt;img src="smiley.gif" alt="Alternative text" &gt;</a:t>
            </a:r>
            <a:br>
              <a:rPr lang="en-GB" b="1" i="1">
                <a:solidFill>
                  <a:srgbClr val="00FFFF"/>
                </a:solidFill>
              </a:rPr>
            </a:br>
            <a:r>
              <a:rPr lang="en-GB" b="1" i="1">
                <a:solidFill>
                  <a:srgbClr val="00FFFF"/>
                </a:solidFill>
              </a:rPr>
              <a:t>&lt;/a&gt;</a:t>
            </a:r>
            <a:br>
              <a:rPr lang="en-GB" b="1" i="1">
                <a:solidFill>
                  <a:srgbClr val="00FFFF"/>
                </a:solidFill>
              </a:rPr>
            </a:br>
            <a:br>
              <a:rPr lang="en-GB" b="1" i="1"/>
            </a:br>
            <a:r>
              <a:rPr lang="en-GB"/>
              <a:t>Example - link to bookmark inside the same page:</a:t>
            </a:r>
            <a:br>
              <a:rPr lang="en-GB"/>
            </a:br>
            <a:r>
              <a:rPr lang="en-GB"/>
              <a:t>Bookmark: </a:t>
            </a:r>
            <a:br>
              <a:rPr lang="en-GB"/>
            </a:br>
            <a:r>
              <a:rPr lang="en-GB" b="1" i="1">
                <a:solidFill>
                  <a:srgbClr val="00FFFF"/>
                </a:solidFill>
              </a:rPr>
              <a:t>&lt;h2 id="C4"&gt;Chapter 4&lt;/h2&gt;</a:t>
            </a:r>
            <a:br>
              <a:rPr lang="en-GB" b="1" i="1">
                <a:solidFill>
                  <a:srgbClr val="00FFFF"/>
                </a:solidFill>
              </a:rPr>
            </a:br>
            <a:r>
              <a:rPr lang="en-GB"/>
              <a:t>Link:</a:t>
            </a:r>
            <a:br>
              <a:rPr lang="en-GB"/>
            </a:br>
            <a:r>
              <a:rPr lang="en-GB" b="1" i="1">
                <a:solidFill>
                  <a:srgbClr val="00FFFF"/>
                </a:solidFill>
              </a:rPr>
              <a:t>&lt;a href="#C4"&gt;Jump to Chapter 4&lt;/a&gt;</a:t>
            </a:r>
            <a:br>
              <a:rPr lang="en-GB" b="1" i="1">
                <a:solidFill>
                  <a:srgbClr val="00FFFF"/>
                </a:solidFill>
              </a:rPr>
            </a:br>
            <a:r>
              <a:rPr lang="en-GB"/>
              <a:t>Link from another page to the same bookmark:</a:t>
            </a:r>
            <a:br>
              <a:rPr lang="en-GB" b="1" i="1"/>
            </a:br>
            <a:r>
              <a:rPr lang="en-GB" b="1" i="1">
                <a:solidFill>
                  <a:srgbClr val="00FFFF"/>
                </a:solidFill>
              </a:rPr>
              <a:t>&lt;a href="html_demo.html#C4"&gt;Jump to Chapter 4&lt;/a&gt;</a:t>
            </a:r>
            <a:br>
              <a:rPr lang="en-GB" b="1" i="1">
                <a:solidFill>
                  <a:srgbClr val="00FFFF"/>
                </a:solidFill>
              </a:rPr>
            </a:br>
            <a:endParaRPr b="1" i="1">
              <a:solidFill>
                <a:srgbClr val="00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2: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2 pages with mixed content - paragraphs and images.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page should be bigger than 1 screen as content.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page should have at least 3 links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at the top to the bottom of the page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at the bottom to the top of the page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Link to the middle element of another page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Hint: you can use the following page for generating content: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https://www.lipsum.com/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HTML?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is the standard markup language for creating Web pages.</a:t>
            </a:r>
            <a:br>
              <a:rPr lang="en-GB"/>
            </a:b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stands for Hyper Text Markup Language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describes the structure of Web pages using markup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elements are the building blocks of HTML pages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elements are represented by tags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tags label pieces of content such as "heading", "paragraph", "table", and so 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Browsers do not display the HTML tags, but use them to render the content of the page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Images</a:t>
            </a:r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HTML &lt;img&gt; element to define an image</a:t>
            </a:r>
            <a:br>
              <a:rPr lang="en-GB"/>
            </a:br>
            <a:r>
              <a:rPr lang="en-GB"/>
              <a:t>Use the HTML src attribute to define the URL of the image</a:t>
            </a:r>
            <a:br>
              <a:rPr lang="en-GB"/>
            </a:br>
            <a:r>
              <a:rPr lang="en-GB"/>
              <a:t>Use the HTML alt attribute to define an alternate text for an image, if it cannot be displayed</a:t>
            </a:r>
            <a:br>
              <a:rPr lang="en-GB"/>
            </a:br>
            <a:r>
              <a:rPr lang="en-GB"/>
              <a:t>Use the HTML width and height attributes to define the size of the image</a:t>
            </a:r>
            <a:br>
              <a:rPr lang="en-GB"/>
            </a:br>
            <a:r>
              <a:rPr lang="en-GB"/>
              <a:t>Use the CSS width and height properties to define the size of the image (alternatively)</a:t>
            </a:r>
            <a:br>
              <a:rPr lang="en-GB"/>
            </a:br>
            <a:r>
              <a:rPr lang="en-GB"/>
              <a:t>Use the CSS float property to let the image float</a:t>
            </a:r>
            <a:br>
              <a:rPr lang="en-GB"/>
            </a:br>
            <a:r>
              <a:rPr lang="en-GB"/>
              <a:t>Use the HTML &lt;map&gt; element to define an image-map</a:t>
            </a:r>
            <a:br>
              <a:rPr lang="en-GB"/>
            </a:br>
            <a:r>
              <a:rPr lang="en-GB"/>
              <a:t>Use the HTML &lt;area&gt; element to define the clickable areas in the image-map</a:t>
            </a:r>
            <a:br>
              <a:rPr lang="en-GB"/>
            </a:br>
            <a:r>
              <a:rPr lang="en-GB"/>
              <a:t>Use the HTML &lt;img&gt;'s element usemap attribute to point to an image-map</a:t>
            </a:r>
            <a:br>
              <a:rPr lang="en-GB"/>
            </a:br>
            <a:r>
              <a:rPr lang="en-GB"/>
              <a:t>Use the HTML &lt;picture&gt; element to show different images for different devices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Examples: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https://www.w3schools.com/html/html_images.asp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Tables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1297500" y="989125"/>
            <a:ext cx="3612900" cy="4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&lt;table&gt;</a:t>
            </a:r>
            <a:br>
              <a:rPr lang="en-GB"/>
            </a:br>
            <a:r>
              <a:rPr lang="en-GB"/>
              <a:t>	&lt;tr&gt;</a:t>
            </a:r>
            <a:br>
              <a:rPr lang="en-GB"/>
            </a:br>
            <a:r>
              <a:rPr lang="en-GB"/>
              <a:t>		&lt;th&gt;First_Name&lt;/th&gt;</a:t>
            </a:r>
            <a:br>
              <a:rPr lang="en-GB"/>
            </a:br>
            <a:r>
              <a:rPr lang="en-GB"/>
              <a:t>		&lt;th&gt;Last_Name&lt;/th&gt; </a:t>
            </a:r>
            <a:br>
              <a:rPr lang="en-GB"/>
            </a:br>
            <a:r>
              <a:rPr lang="en-GB"/>
              <a:t>		&lt;th&gt;Marks&lt;/th&gt;</a:t>
            </a:r>
            <a:br>
              <a:rPr lang="en-GB"/>
            </a:br>
            <a:r>
              <a:rPr lang="en-GB"/>
              <a:t>	&lt;/tr&gt;</a:t>
            </a:r>
            <a:br>
              <a:rPr lang="en-GB"/>
            </a:br>
            <a:r>
              <a:rPr lang="en-GB"/>
              <a:t>	&lt;tr&gt;</a:t>
            </a:r>
            <a:br>
              <a:rPr lang="en-GB"/>
            </a:br>
            <a:r>
              <a:rPr lang="en-GB"/>
              <a:t>		&lt;td&gt;Sonoo&lt;/td&gt;</a:t>
            </a:r>
            <a:br>
              <a:rPr lang="en-GB"/>
            </a:br>
            <a:r>
              <a:rPr lang="en-GB"/>
              <a:t>		&lt;td&gt;Jaiswal&lt;/td&gt; </a:t>
            </a:r>
            <a:br>
              <a:rPr lang="en-GB"/>
            </a:br>
            <a:r>
              <a:rPr lang="en-GB"/>
              <a:t>		&lt;td&gt;60&lt;/td&gt;</a:t>
            </a:r>
            <a:br>
              <a:rPr lang="en-GB"/>
            </a:br>
            <a:r>
              <a:rPr lang="en-GB"/>
              <a:t>	&lt;/tr&gt;</a:t>
            </a:r>
            <a:br>
              <a:rPr lang="en-GB"/>
            </a:br>
            <a:r>
              <a:rPr lang="en-GB"/>
              <a:t>	&lt;tr&gt;</a:t>
            </a:r>
            <a:br>
              <a:rPr lang="en-GB"/>
            </a:br>
            <a:r>
              <a:rPr lang="en-GB"/>
              <a:t>		&lt;td&gt;James&lt;/td&gt;</a:t>
            </a:r>
            <a:br>
              <a:rPr lang="en-GB"/>
            </a:br>
            <a:r>
              <a:rPr lang="en-GB"/>
              <a:t>		&lt;td&gt;William&lt;/td&gt; </a:t>
            </a:r>
            <a:br>
              <a:rPr lang="en-GB"/>
            </a:br>
            <a:r>
              <a:rPr lang="en-GB"/>
              <a:t>		&lt;td&gt;80&lt;/td&gt;</a:t>
            </a:r>
            <a:br>
              <a:rPr lang="en-GB"/>
            </a:br>
            <a:r>
              <a:rPr lang="en-GB"/>
              <a:t>	&lt;/tr&gt;</a:t>
            </a:r>
            <a:br>
              <a:rPr lang="en-GB"/>
            </a:br>
            <a:r>
              <a:rPr lang="en-GB"/>
              <a:t>&lt;/table&gt;</a:t>
            </a:r>
            <a:endParaRPr/>
          </a:p>
        </p:txBody>
      </p:sp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400" y="989125"/>
            <a:ext cx="3913725" cy="28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Tables</a:t>
            </a:r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1297500" y="1271750"/>
            <a:ext cx="70389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Use the HTML &lt;table&gt; element to define a table</a:t>
            </a:r>
            <a:br>
              <a:rPr lang="en-GB"/>
            </a:br>
            <a:r>
              <a:rPr lang="en-GB"/>
              <a:t>Use the HTML &lt;tr&gt; element to define a table row</a:t>
            </a:r>
            <a:br>
              <a:rPr lang="en-GB"/>
            </a:br>
            <a:r>
              <a:rPr lang="en-GB"/>
              <a:t>Use the HTML &lt;td&gt; element to define a table data</a:t>
            </a:r>
            <a:br>
              <a:rPr lang="en-GB"/>
            </a:br>
            <a:r>
              <a:rPr lang="en-GB"/>
              <a:t>Use the HTML &lt;th&gt; element to define a table heading</a:t>
            </a:r>
            <a:br>
              <a:rPr lang="en-GB"/>
            </a:br>
            <a:r>
              <a:rPr lang="en-GB"/>
              <a:t>Use the HTML &lt;caption&gt; element to define a table caption</a:t>
            </a:r>
            <a:br>
              <a:rPr lang="en-GB"/>
            </a:br>
            <a:r>
              <a:rPr lang="en-GB"/>
              <a:t>Use the CSS border property to define a border</a:t>
            </a:r>
            <a:br>
              <a:rPr lang="en-GB"/>
            </a:br>
            <a:r>
              <a:rPr lang="en-GB"/>
              <a:t>Use the CSS border-collapse property to collapse cell borders</a:t>
            </a:r>
            <a:br>
              <a:rPr lang="en-GB"/>
            </a:br>
            <a:r>
              <a:rPr lang="en-GB"/>
              <a:t>Use the CSS padding property to add padding to cells</a:t>
            </a:r>
            <a:br>
              <a:rPr lang="en-GB"/>
            </a:br>
            <a:r>
              <a:rPr lang="en-GB"/>
              <a:t>Use the CSS text-align property to align cell text</a:t>
            </a:r>
            <a:br>
              <a:rPr lang="en-GB"/>
            </a:br>
            <a:r>
              <a:rPr lang="en-GB"/>
              <a:t>Use the CSS border-spacing property to set the spacing between cells</a:t>
            </a:r>
            <a:br>
              <a:rPr lang="en-GB"/>
            </a:br>
            <a:r>
              <a:rPr lang="en-GB"/>
              <a:t>Use the colspan attribute to make a cell span many columns</a:t>
            </a:r>
            <a:br>
              <a:rPr lang="en-GB"/>
            </a:br>
            <a:r>
              <a:rPr lang="en-GB"/>
              <a:t>Use the rowspan attribute to make a cell span many rows</a:t>
            </a:r>
            <a:br>
              <a:rPr lang="en-GB"/>
            </a:br>
            <a:r>
              <a:rPr lang="en-GB"/>
              <a:t>Use the id attribute to uniquely define one table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Lists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78500" cy="1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&lt;ul&gt;</a:t>
            </a:r>
            <a:br>
              <a:rPr lang="en-GB"/>
            </a:br>
            <a:r>
              <a:rPr lang="en-GB"/>
              <a:t>  &lt;li&gt;Item&lt;/li&gt;</a:t>
            </a:r>
            <a:br>
              <a:rPr lang="en-GB"/>
            </a:br>
            <a:r>
              <a:rPr lang="en-GB"/>
              <a:t>  &lt;li&gt;Item&lt;/li&gt;</a:t>
            </a:r>
            <a:br>
              <a:rPr lang="en-GB"/>
            </a:br>
            <a:r>
              <a:rPr lang="en-GB"/>
              <a:t>  &lt;li&gt;Item&lt;/li&gt;</a:t>
            </a:r>
            <a:br>
              <a:rPr lang="en-GB"/>
            </a:br>
            <a:r>
              <a:rPr lang="en-GB"/>
              <a:t>&lt;/ul&gt;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128823"/>
            <a:ext cx="6629824" cy="13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>
            <a:spLocks noGrp="1"/>
          </p:cNvSpPr>
          <p:nvPr>
            <p:ph type="body" idx="1"/>
          </p:nvPr>
        </p:nvSpPr>
        <p:spPr>
          <a:xfrm>
            <a:off x="4776000" y="1567550"/>
            <a:ext cx="3478500" cy="13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&lt;ol&gt;</a:t>
            </a:r>
            <a:br>
              <a:rPr lang="en-GB"/>
            </a:br>
            <a:r>
              <a:rPr lang="en-GB"/>
              <a:t>  &lt;li&gt;First item&lt;/li&gt;</a:t>
            </a:r>
            <a:br>
              <a:rPr lang="en-GB"/>
            </a:br>
            <a:r>
              <a:rPr lang="en-GB"/>
              <a:t>  &lt;li&gt;Second item&lt;/li&gt;</a:t>
            </a:r>
            <a:br>
              <a:rPr lang="en-GB"/>
            </a:br>
            <a:r>
              <a:rPr lang="en-GB"/>
              <a:t>  &lt;li&gt;Third item&lt;/li&gt;</a:t>
            </a:r>
            <a:br>
              <a:rPr lang="en-GB"/>
            </a:br>
            <a:r>
              <a:rPr lang="en-GB"/>
              <a:t>&lt;/ol&gt;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Lists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Use the HTML &lt;ul&gt; element to define an unordered list</a:t>
            </a:r>
            <a:br>
              <a:rPr lang="en-GB"/>
            </a:br>
            <a:r>
              <a:rPr lang="en-GB"/>
              <a:t>Use the CSS list-style-type property to define the list item marker</a:t>
            </a:r>
            <a:br>
              <a:rPr lang="en-GB"/>
            </a:br>
            <a:r>
              <a:rPr lang="en-GB"/>
              <a:t>Use the HTML &lt;ol&gt; element to define an ordered list</a:t>
            </a:r>
            <a:br>
              <a:rPr lang="en-GB"/>
            </a:br>
            <a:r>
              <a:rPr lang="en-GB"/>
              <a:t>Use the HTML type attribute to define the numbering type</a:t>
            </a:r>
            <a:br>
              <a:rPr lang="en-GB"/>
            </a:br>
            <a:r>
              <a:rPr lang="en-GB"/>
              <a:t>Use the HTML &lt;li&gt; element to define a list item</a:t>
            </a:r>
            <a:br>
              <a:rPr lang="en-GB"/>
            </a:br>
            <a:r>
              <a:rPr lang="en-GB"/>
              <a:t>Use the HTML &lt;dl&gt; element to define a description list</a:t>
            </a:r>
            <a:br>
              <a:rPr lang="en-GB"/>
            </a:br>
            <a:r>
              <a:rPr lang="en-GB"/>
              <a:t>Use the HTML &lt;dt&gt; element to define the description term</a:t>
            </a:r>
            <a:br>
              <a:rPr lang="en-GB"/>
            </a:br>
            <a:r>
              <a:rPr lang="en-GB"/>
              <a:t>Use the HTML &lt;dd&gt; element to describe the term in a description list</a:t>
            </a:r>
            <a:br>
              <a:rPr lang="en-GB"/>
            </a:br>
            <a:r>
              <a:rPr lang="en-GB"/>
              <a:t>Lists can be nested inside lists</a:t>
            </a:r>
            <a:br>
              <a:rPr lang="en-GB"/>
            </a:br>
            <a:r>
              <a:rPr lang="en-GB"/>
              <a:t>List items can contain other HTML elements</a:t>
            </a:r>
            <a:br>
              <a:rPr lang="en-GB"/>
            </a:br>
            <a:r>
              <a:rPr lang="en-GB"/>
              <a:t>Use the CSS property float:left or display:inline to display a list horizontally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Block and Inline Elements (1)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88600"/>
            <a:ext cx="7038899" cy="35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Block and Inline Elements (2)</a:t>
            </a:r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1600875"/>
            <a:ext cx="8807874" cy="11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00" y="3087400"/>
            <a:ext cx="88078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2425"/>
            <a:ext cx="6890275" cy="2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725"/>
            <a:ext cx="54387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50" y="3114663"/>
            <a:ext cx="45148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Forms</a:t>
            </a:r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68400"/>
            <a:ext cx="7577874" cy="33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HTML Document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en-GB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Heading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500" b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 first paragraph.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 b="1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5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-GB" sz="1500" b="1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Form Elements</a:t>
            </a:r>
            <a:endParaRPr/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89925"/>
            <a:ext cx="5478075" cy="39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</a:t>
            </a:r>
            <a:endParaRPr/>
          </a:p>
        </p:txBody>
      </p:sp>
      <p:sp>
        <p:nvSpPr>
          <p:cNvPr id="320" name="Google Shape;320;p43"/>
          <p:cNvSpPr txBox="1">
            <a:spLocks noGrp="1"/>
          </p:cNvSpPr>
          <p:nvPr>
            <p:ph type="body" idx="1"/>
          </p:nvPr>
        </p:nvSpPr>
        <p:spPr>
          <a:xfrm>
            <a:off x="1297500" y="1151625"/>
            <a:ext cx="7038900" cy="33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HTML table similar to the one below:</a:t>
            </a:r>
            <a:endParaRPr/>
          </a:p>
        </p:txBody>
      </p:sp>
      <p:pic>
        <p:nvPicPr>
          <p:cNvPr id="321" name="Google Shape;3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2" y="1691802"/>
            <a:ext cx="5654700" cy="3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</a:t>
            </a:r>
            <a:endParaRPr/>
          </a:p>
        </p:txBody>
      </p:sp>
      <p:sp>
        <p:nvSpPr>
          <p:cNvPr id="327" name="Google Shape;327;p44"/>
          <p:cNvSpPr txBox="1">
            <a:spLocks noGrp="1"/>
          </p:cNvSpPr>
          <p:nvPr>
            <p:ph type="body" idx="1"/>
          </p:nvPr>
        </p:nvSpPr>
        <p:spPr>
          <a:xfrm>
            <a:off x="1297500" y="1250550"/>
            <a:ext cx="7038900" cy="32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a form similar to the one below:</a:t>
            </a:r>
            <a:endParaRPr/>
          </a:p>
        </p:txBody>
      </p:sp>
      <p:pic>
        <p:nvPicPr>
          <p:cNvPr id="328" name="Google Shape;3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969675"/>
            <a:ext cx="2838825" cy="2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34" name="Google Shape;334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page structure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Elements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Attributes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Elements behaviour - block and Inline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Forms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HTML Tables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Simple HTML Document (explanation)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declaration defines this document to be HTML5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is the root element of an HTML page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contains meta information about the document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specifies a title for the document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contains the visible page content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defines a large heading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650">
                <a:solidFill>
                  <a:srgbClr val="DC143C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element defines a paragraph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Tags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HTML tags are element names surrounded by angle brackets:</a:t>
            </a:r>
            <a:br>
              <a:rPr lang="en-GB" sz="1600"/>
            </a:br>
            <a:br>
              <a:rPr lang="en-GB" sz="1600"/>
            </a:br>
            <a:r>
              <a:rPr lang="en-GB" sz="1800" b="1" i="1"/>
              <a:t>&lt;tagname&gt;content goes here...&lt;/tagname&gt;</a:t>
            </a:r>
            <a:br>
              <a:rPr lang="en-GB" sz="1600"/>
            </a:br>
            <a:br>
              <a:rPr lang="en-GB" sz="1600"/>
            </a:br>
            <a:r>
              <a:rPr lang="en-GB" sz="1600"/>
              <a:t>HTML tags normally come in pairs like &lt;p&gt; and &lt;/p&gt;</a:t>
            </a:r>
            <a:br>
              <a:rPr lang="en-GB" sz="1600"/>
            </a:br>
            <a:r>
              <a:rPr lang="en-GB" sz="1600"/>
              <a:t>The first tag in a pair is the start tag, the second tag is the end tag</a:t>
            </a:r>
            <a:br>
              <a:rPr lang="en-GB" sz="1600"/>
            </a:br>
            <a:r>
              <a:rPr lang="en-GB" sz="1600"/>
              <a:t>The end tag is written like the start tag, but with a forward slash inserted before the tag name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 i="1"/>
              <a:t>Tip: The start tag is also called the opening tag, and the end tag the closing tag.</a:t>
            </a:r>
            <a:endParaRPr sz="16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Headings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headings are defined with the &lt;h1&gt; to &lt;h6&gt; tags.</a:t>
            </a:r>
            <a:br>
              <a:rPr lang="en-GB"/>
            </a:br>
            <a:br>
              <a:rPr lang="en-GB"/>
            </a:br>
            <a:r>
              <a:rPr lang="en-GB"/>
              <a:t>&lt;h1&gt; defines the most important heading. &lt;h6&gt; defines the least important heading:</a:t>
            </a:r>
            <a:br>
              <a:rPr lang="en-GB"/>
            </a:br>
            <a:br>
              <a:rPr lang="en-GB"/>
            </a:br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lang="en-GB" b="1" i="1"/>
              <a:t>&lt;h1&gt;This is heading 1&lt;/h1&gt;</a:t>
            </a:r>
            <a:br>
              <a:rPr lang="en-GB" b="1" i="1"/>
            </a:br>
            <a:r>
              <a:rPr lang="en-GB" b="1" i="1"/>
              <a:t>&lt;h2&gt;This is heading 2&lt;/h2&gt;</a:t>
            </a:r>
            <a:br>
              <a:rPr lang="en-GB" b="1" i="1"/>
            </a:br>
            <a:r>
              <a:rPr lang="en-GB" b="1" i="1"/>
              <a:t>&lt;h3&gt;This is heading 3&lt;/h3&gt;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Paragraphs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paragraphs are defined with the &lt;p&gt; tag:</a:t>
            </a:r>
            <a:br>
              <a:rPr lang="en-GB"/>
            </a:br>
            <a:br>
              <a:rPr lang="en-GB"/>
            </a:br>
            <a:r>
              <a:rPr lang="en-GB"/>
              <a:t>Example: </a:t>
            </a:r>
            <a:br>
              <a:rPr lang="en-GB"/>
            </a:br>
            <a:br>
              <a:rPr lang="en-GB"/>
            </a:br>
            <a:r>
              <a:rPr lang="en-GB" b="1" i="1"/>
              <a:t>&lt;p&gt;This is a paragraph.&lt;/p&gt;</a:t>
            </a:r>
            <a:br>
              <a:rPr lang="en-GB" b="1" i="1"/>
            </a:br>
            <a:r>
              <a:rPr lang="en-GB" b="1" i="1"/>
              <a:t>&lt;p&gt;This is another paragraph.&lt;/p&gt;</a:t>
            </a:r>
            <a:endParaRPr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Links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HTML links are defined with the &lt;a&gt; tag:</a:t>
            </a:r>
            <a:br>
              <a:rPr lang="en-GB"/>
            </a:br>
            <a:br>
              <a:rPr lang="en-GB"/>
            </a:br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lang="en-GB" b="1" i="1"/>
              <a:t>&lt;a href="https://www.w3schools.com"&gt;This is a link&lt;/a&gt;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The link's destination is specified in the href attribute. </a:t>
            </a:r>
            <a:br>
              <a:rPr lang="en-GB"/>
            </a:br>
            <a:r>
              <a:rPr lang="en-GB"/>
              <a:t>Attributes are used to provide additional information about HTML elements.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Images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/>
              <a:t>HTML images are defined with the &lt;</a:t>
            </a:r>
            <a:r>
              <a:rPr lang="en-GB" dirty="0" err="1"/>
              <a:t>img</a:t>
            </a:r>
            <a:r>
              <a:rPr lang="en-GB" dirty="0"/>
              <a:t>&gt; tag.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source file (</a:t>
            </a:r>
            <a:r>
              <a:rPr lang="en-GB" dirty="0" err="1"/>
              <a:t>src</a:t>
            </a:r>
            <a:r>
              <a:rPr lang="en-GB" dirty="0"/>
              <a:t>), alternative text (alt), width, and height are provided as attributes: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Example:</a:t>
            </a:r>
            <a:br>
              <a:rPr lang="en-GB" dirty="0"/>
            </a:br>
            <a:br>
              <a:rPr lang="en-GB" dirty="0"/>
            </a:br>
            <a:r>
              <a:rPr lang="en-GB" b="1" i="1" dirty="0"/>
              <a:t>&lt;</a:t>
            </a:r>
            <a:r>
              <a:rPr lang="en-GB" b="1" i="1" dirty="0" err="1"/>
              <a:t>img</a:t>
            </a:r>
            <a:r>
              <a:rPr lang="en-GB" b="1" i="1" dirty="0"/>
              <a:t> </a:t>
            </a:r>
            <a:r>
              <a:rPr lang="en-GB" b="1" i="1" dirty="0" err="1"/>
              <a:t>src</a:t>
            </a:r>
            <a:r>
              <a:rPr lang="en-GB" b="1" i="1" dirty="0"/>
              <a:t>="vum.jpg" alt="VUM" width="200" height="100“  /&gt; </a:t>
            </a:r>
            <a:endParaRPr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2020</Words>
  <Application>Microsoft Office PowerPoint</Application>
  <PresentationFormat>On-screen Show (16:9)</PresentationFormat>
  <Paragraphs>116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Lato</vt:lpstr>
      <vt:lpstr>Courier New</vt:lpstr>
      <vt:lpstr>Arial</vt:lpstr>
      <vt:lpstr>Questrial</vt:lpstr>
      <vt:lpstr>Montserrat</vt:lpstr>
      <vt:lpstr>Verdana</vt:lpstr>
      <vt:lpstr>Focus</vt:lpstr>
      <vt:lpstr>JavaScript Programming</vt:lpstr>
      <vt:lpstr>What is HTML?</vt:lpstr>
      <vt:lpstr>A Simple HTML Document</vt:lpstr>
      <vt:lpstr>A Simple HTML Document (explanation)</vt:lpstr>
      <vt:lpstr>HTML Tags</vt:lpstr>
      <vt:lpstr>HTML Headings</vt:lpstr>
      <vt:lpstr>HTML Paragraphs</vt:lpstr>
      <vt:lpstr>HTML Links</vt:lpstr>
      <vt:lpstr>HTML Images</vt:lpstr>
      <vt:lpstr>HTML Headings</vt:lpstr>
      <vt:lpstr>Task 1:</vt:lpstr>
      <vt:lpstr>HTML Elements</vt:lpstr>
      <vt:lpstr>HTML Attributes</vt:lpstr>
      <vt:lpstr>Common HTML attributes</vt:lpstr>
      <vt:lpstr>HTML Text Formatting</vt:lpstr>
      <vt:lpstr>HTML Comments</vt:lpstr>
      <vt:lpstr>HTML Links - Hyperlinks (1)</vt:lpstr>
      <vt:lpstr>HTML Links - Hyperlinks (2) </vt:lpstr>
      <vt:lpstr>Task 2:</vt:lpstr>
      <vt:lpstr>HTML Images</vt:lpstr>
      <vt:lpstr>HTML Tables</vt:lpstr>
      <vt:lpstr>HTML Tables</vt:lpstr>
      <vt:lpstr>HTML Lists</vt:lpstr>
      <vt:lpstr>HTML Lists </vt:lpstr>
      <vt:lpstr>HTML Block and Inline Elements (1)</vt:lpstr>
      <vt:lpstr>HTML Block and Inline Elements (2)</vt:lpstr>
      <vt:lpstr>HTML Forms</vt:lpstr>
      <vt:lpstr>HTML Forms</vt:lpstr>
      <vt:lpstr>HTML Forms</vt:lpstr>
      <vt:lpstr>HTML Form Elements</vt:lpstr>
      <vt:lpstr>Task 3</vt:lpstr>
      <vt:lpstr>Task 4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Programming</dc:title>
  <cp:lastModifiedBy>Pravoslav Milenkov</cp:lastModifiedBy>
  <cp:revision>2</cp:revision>
  <dcterms:modified xsi:type="dcterms:W3CDTF">2022-10-04T19:51:52Z</dcterms:modified>
</cp:coreProperties>
</file>