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0" r:id="rId15"/>
    <p:sldId id="301" r:id="rId16"/>
    <p:sldId id="302" r:id="rId17"/>
    <p:sldId id="303"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Lato" panose="020F0502020204030203" pitchFamily="34" charset="0"/>
      <p:regular r:id="rId59"/>
      <p:bold r:id="rId60"/>
      <p:italic r:id="rId61"/>
      <p:boldItalic r:id="rId62"/>
    </p:embeddedFont>
    <p:embeddedFont>
      <p:font typeface="Montserrat" panose="00000500000000000000" pitchFamily="2" charset="-52"/>
      <p:regular r:id="rId63"/>
      <p:bold r:id="rId64"/>
      <p:italic r:id="rId65"/>
      <p:boldItalic r:id="rId66"/>
    </p:embeddedFont>
    <p:embeddedFont>
      <p:font typeface="Questrial" pitchFamily="2" charset="0"/>
      <p:regular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43" name="Google Shape;143;p3: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03" name="Google Shape;2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12" name="Google Shape;212;p14: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20" name="Google Shape;220;p15: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5" name="Google Shape;235;p17: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1" name="Google Shape;241;p18: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8" name="Google Shape;248;p19: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5" name="Google Shape;255;p20: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61" name="Google Shape;26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68" name="Google Shape;2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0" name="Google Shape;150;p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75" name="Google Shape;27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82" name="Google Shape;28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25: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92" name="Google Shape;292;p2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00" name="Google Shape;30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7: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09" name="Google Shape;30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21" name="Google Shape;32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30" name="Google Shape;33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38" name="Google Shape;338;p30: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44" name="Google Shape;34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51" name="Google Shape;35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7" name="Google Shape;157;p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60" name="Google Shape;36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68" name="Google Shape;36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5: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77" name="Google Shape;37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85" name="Google Shape;38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7: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93" name="Google Shape;393;p37: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399" name="Google Shape;39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06" name="Google Shape;40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14" name="Google Shape;41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22" name="Google Shape;42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30" name="Google Shape;43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64" name="Google Shape;164;p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3: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37" name="Google Shape;43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4: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44" name="Google Shape;444;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45: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452" name="Google Shape;452;p45:notes"/>
          <p:cNvSpPr txBox="1">
            <a:spLocks noGrp="1"/>
          </p:cNvSpPr>
          <p:nvPr>
            <p:ph type="ftr" idx="11"/>
          </p:nvPr>
        </p:nvSpPr>
        <p:spPr>
          <a:xfrm>
            <a:off x="0" y="8685213"/>
            <a:ext cx="2971799" cy="458786"/>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endParaRPr/>
          </a:p>
          <a:p>
            <a:pPr marL="0" marR="0" lvl="0" indent="0" algn="l" rtl="0">
              <a:lnSpc>
                <a:spcPct val="100000"/>
              </a:lnSpc>
              <a:spcBef>
                <a:spcPts val="0"/>
              </a:spcBef>
              <a:spcAft>
                <a:spcPts val="0"/>
              </a:spcAft>
              <a:buClr>
                <a:schemeClr val="dk1"/>
              </a:buClr>
              <a:buSzPts val="250"/>
              <a:buFont typeface="Calibri"/>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endParaRPr/>
          </a:p>
        </p:txBody>
      </p:sp>
      <p:sp>
        <p:nvSpPr>
          <p:cNvPr id="453" name="Google Shape;453;p4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46</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6: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460" name="Google Shape;460;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4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0" name="Google Shape;170;p8: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7" name="Google Shape;177;p9: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84" name="Google Shape;184;p10: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90" name="Google Shape;190;p11: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96" name="Google Shape;196;p12:notes"/>
          <p:cNvSpPr>
            <a:spLocks noGrp="1" noRot="1" noChangeAspect="1"/>
          </p:cNvSpPr>
          <p:nvPr>
            <p:ph type="sldImg" idx="2"/>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141412" y="618518"/>
            <a:ext cx="9906000" cy="1478700"/>
          </a:xfrm>
          <a:prstGeom prst="rect">
            <a:avLst/>
          </a:prstGeom>
          <a:noFill/>
          <a:ln>
            <a:noFill/>
          </a:ln>
        </p:spPr>
        <p:txBody>
          <a:bodyPr spcFirstLastPara="1" wrap="square" lIns="121900" tIns="121900" rIns="121900" bIns="121900" anchor="ctr" anchorCtr="0">
            <a:noAutofit/>
          </a:bodyPr>
          <a:lstStyle>
            <a:lvl1pPr marL="0" marR="0" lvl="0" indent="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indent="0" rtl="0">
              <a:spcBef>
                <a:spcPts val="0"/>
              </a:spcBef>
              <a:spcAft>
                <a:spcPts val="0"/>
              </a:spcAft>
              <a:buSzPts val="1800"/>
              <a:buFont typeface="Arial"/>
              <a:buNone/>
              <a:defRPr sz="1800"/>
            </a:lvl2pPr>
            <a:lvl3pPr lvl="2" indent="0" rtl="0">
              <a:spcBef>
                <a:spcPts val="0"/>
              </a:spcBef>
              <a:spcAft>
                <a:spcPts val="0"/>
              </a:spcAft>
              <a:buSzPts val="1800"/>
              <a:buFont typeface="Arial"/>
              <a:buNone/>
              <a:defRPr sz="1800"/>
            </a:lvl3pPr>
            <a:lvl4pPr lvl="3" indent="0" rtl="0">
              <a:spcBef>
                <a:spcPts val="0"/>
              </a:spcBef>
              <a:spcAft>
                <a:spcPts val="0"/>
              </a:spcAft>
              <a:buSzPts val="1800"/>
              <a:buFont typeface="Arial"/>
              <a:buNone/>
              <a:defRPr sz="1800"/>
            </a:lvl4pPr>
            <a:lvl5pPr lvl="4" indent="0" rtl="0">
              <a:spcBef>
                <a:spcPts val="0"/>
              </a:spcBef>
              <a:spcAft>
                <a:spcPts val="0"/>
              </a:spcAft>
              <a:buSzPts val="1800"/>
              <a:buFont typeface="Arial"/>
              <a:buNone/>
              <a:defRPr sz="1800"/>
            </a:lvl5pPr>
            <a:lvl6pPr lvl="5" indent="0" rtl="0">
              <a:spcBef>
                <a:spcPts val="0"/>
              </a:spcBef>
              <a:spcAft>
                <a:spcPts val="0"/>
              </a:spcAft>
              <a:buSzPts val="1800"/>
              <a:buFont typeface="Arial"/>
              <a:buNone/>
              <a:defRPr sz="1800"/>
            </a:lvl6pPr>
            <a:lvl7pPr lvl="6" indent="0" rtl="0">
              <a:spcBef>
                <a:spcPts val="0"/>
              </a:spcBef>
              <a:spcAft>
                <a:spcPts val="0"/>
              </a:spcAft>
              <a:buSzPts val="1800"/>
              <a:buFont typeface="Arial"/>
              <a:buNone/>
              <a:defRPr sz="1800"/>
            </a:lvl7pPr>
            <a:lvl8pPr lvl="7" indent="0" rtl="0">
              <a:spcBef>
                <a:spcPts val="0"/>
              </a:spcBef>
              <a:spcAft>
                <a:spcPts val="0"/>
              </a:spcAft>
              <a:buSzPts val="1800"/>
              <a:buFont typeface="Arial"/>
              <a:buNone/>
              <a:defRPr sz="1800"/>
            </a:lvl8pPr>
            <a:lvl9pPr lvl="8" indent="0" rtl="0">
              <a:spcBef>
                <a:spcPts val="0"/>
              </a:spcBef>
              <a:spcAft>
                <a:spcPts val="0"/>
              </a:spcAft>
              <a:buSzPts val="1800"/>
              <a:buFont typeface="Arial"/>
              <a:buNone/>
              <a:defRPr sz="1800"/>
            </a:lvl9pPr>
          </a:lstStyle>
          <a:p>
            <a:endParaRPr/>
          </a:p>
        </p:txBody>
      </p:sp>
      <p:sp>
        <p:nvSpPr>
          <p:cNvPr id="136" name="Google Shape;136;p13"/>
          <p:cNvSpPr txBox="1">
            <a:spLocks noGrp="1"/>
          </p:cNvSpPr>
          <p:nvPr>
            <p:ph type="body" idx="1"/>
          </p:nvPr>
        </p:nvSpPr>
        <p:spPr>
          <a:xfrm>
            <a:off x="1141412" y="2249486"/>
            <a:ext cx="9906000" cy="3541800"/>
          </a:xfrm>
          <a:prstGeom prst="rect">
            <a:avLst/>
          </a:prstGeom>
          <a:noFill/>
          <a:ln>
            <a:noFill/>
          </a:ln>
        </p:spPr>
        <p:txBody>
          <a:bodyPr spcFirstLastPara="1" wrap="square" lIns="121900" tIns="121900" rIns="121900" bIns="121900" anchor="t" anchorCtr="0">
            <a:no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7" name="Google Shape;137;p13"/>
          <p:cNvSpPr txBox="1">
            <a:spLocks noGrp="1"/>
          </p:cNvSpPr>
          <p:nvPr>
            <p:ph type="dt" idx="10"/>
          </p:nvPr>
        </p:nvSpPr>
        <p:spPr>
          <a:xfrm>
            <a:off x="7456921" y="5883276"/>
            <a:ext cx="2743200" cy="365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1050"/>
              <a:buFont typeface="Questrial"/>
              <a:buNone/>
              <a:defRPr sz="1050" b="0" i="0" u="none" strike="noStrike" cap="none">
                <a:solidFill>
                  <a:schemeClr val="lt1"/>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4pPr>
            <a:lvl5pPr marL="1828800" marR="0" lvl="4"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5pPr>
            <a:lvl6pPr marL="2286000" marR="0" lvl="5"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6pPr>
            <a:lvl7pPr marL="2743200" marR="0" lvl="6"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7pPr>
            <a:lvl8pPr marL="3200400" marR="0" lvl="7"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8pPr>
            <a:lvl9pPr marL="3657600" marR="0" lvl="8"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9pPr>
          </a:lstStyle>
          <a:p>
            <a:endParaRPr/>
          </a:p>
        </p:txBody>
      </p:sp>
      <p:sp>
        <p:nvSpPr>
          <p:cNvPr id="138" name="Google Shape;138;p13"/>
          <p:cNvSpPr txBox="1">
            <a:spLocks noGrp="1"/>
          </p:cNvSpPr>
          <p:nvPr>
            <p:ph type="ftr" idx="11"/>
          </p:nvPr>
        </p:nvSpPr>
        <p:spPr>
          <a:xfrm>
            <a:off x="1141411" y="5883275"/>
            <a:ext cx="6239400" cy="365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050"/>
              <a:buFont typeface="Questrial"/>
              <a:buNone/>
              <a:defRPr sz="1050" b="0" i="0" u="none" strike="noStrike" cap="none">
                <a:solidFill>
                  <a:schemeClr val="lt1"/>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4pPr>
            <a:lvl5pPr marL="1828800" marR="0" lvl="4"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5pPr>
            <a:lvl6pPr marL="2286000" marR="0" lvl="5"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6pPr>
            <a:lvl7pPr marL="2743200" marR="0" lvl="6"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7pPr>
            <a:lvl8pPr marL="3200400" marR="0" lvl="7"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8pPr>
            <a:lvl9pPr marL="3657600" marR="0" lvl="8"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9pPr>
          </a:lstStyle>
          <a:p>
            <a:endParaRPr/>
          </a:p>
        </p:txBody>
      </p:sp>
      <p:sp>
        <p:nvSpPr>
          <p:cNvPr id="139" name="Google Shape;139;p13"/>
          <p:cNvSpPr txBox="1">
            <a:spLocks noGrp="1"/>
          </p:cNvSpPr>
          <p:nvPr>
            <p:ph type="sldNum" idx="12"/>
          </p:nvPr>
        </p:nvSpPr>
        <p:spPr>
          <a:xfrm>
            <a:off x="10276321" y="5883273"/>
            <a:ext cx="771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1pPr>
            <a:lvl2pPr marL="0" marR="0" lvl="1"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2pPr>
            <a:lvl3pPr marL="0" marR="0" lvl="2"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3pPr>
            <a:lvl4pPr marL="0" marR="0" lvl="3"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4pPr>
            <a:lvl5pPr marL="0" marR="0" lvl="4"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5pPr>
            <a:lvl6pPr marL="0" marR="0" lvl="5"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6pPr>
            <a:lvl7pPr marL="0" marR="0" lvl="6"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7pPr>
            <a:lvl8pPr marL="0" marR="0" lvl="7"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8pPr>
            <a:lvl9pPr marL="0" marR="0" lvl="8"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sz="1300">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javascriptweblog.wordpress.com/2010/08/16/understanding-undefined-and-preventing-referenceerror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wtfjs.com/"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IEEE_floating_poin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eveloper.mozilla.org/en-US/docs/Web/JavaScript/Reference/Global_Objects/Numb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1200"/>
              <a:buFont typeface="Questrial"/>
              <a:buNone/>
            </a:pPr>
            <a:r>
              <a:rPr lang="en-US" sz="4800" b="0" i="0" u="none" strike="noStrike" cap="none">
                <a:solidFill>
                  <a:schemeClr val="lt1"/>
                </a:solidFill>
                <a:latin typeface="Questrial"/>
                <a:ea typeface="Questrial"/>
                <a:cs typeface="Questrial"/>
                <a:sym typeface="Questrial"/>
              </a:rPr>
              <a:t>JAVASCRIPT SYNTAX </a:t>
            </a:r>
            <a:endParaRPr/>
          </a:p>
        </p:txBody>
      </p:sp>
      <p:sp>
        <p:nvSpPr>
          <p:cNvPr id="146" name="Google Shape;146;p14"/>
          <p:cNvSpPr txBox="1">
            <a:spLocks noGrp="1"/>
          </p:cNvSpPr>
          <p:nvPr>
            <p:ph type="subTitle" idx="1"/>
          </p:nvPr>
        </p:nvSpPr>
        <p:spPr>
          <a:xfrm>
            <a:off x="4716200" y="4329458"/>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500"/>
              <a:buFont typeface="Arial"/>
              <a:buNone/>
            </a:pPr>
            <a:r>
              <a:rPr lang="en-US" sz="2000" b="0" i="0" u="none" strike="noStrike" cap="none">
                <a:solidFill>
                  <a:schemeClr val="lt2"/>
                </a:solidFill>
                <a:latin typeface="Questrial"/>
                <a:ea typeface="Questrial"/>
                <a:cs typeface="Questrial"/>
                <a:sym typeface="Questrial"/>
              </a:rPr>
              <a:t>DATA TYPES, VARIABLES, OPERATORS, EXPRESSIONS, CONDITIONAL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NUMBERS CONVERSION</a:t>
            </a:r>
            <a:endParaRPr/>
          </a:p>
        </p:txBody>
      </p:sp>
      <p:sp>
        <p:nvSpPr>
          <p:cNvPr id="206" name="Google Shape;206;p23"/>
          <p:cNvSpPr txBox="1">
            <a:spLocks noGrp="1"/>
          </p:cNvSpPr>
          <p:nvPr>
            <p:ph type="body" idx="1"/>
          </p:nvPr>
        </p:nvSpPr>
        <p:spPr>
          <a:xfrm>
            <a:off x="1730000" y="1589649"/>
            <a:ext cx="9385200" cy="438202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1"/>
              </a:buClr>
              <a:buSzPts val="2800"/>
              <a:buFont typeface="Arial"/>
              <a:buChar char="•"/>
            </a:pPr>
            <a:r>
              <a:rPr lang="en-US" sz="2220" b="0" i="0" u="none" strike="noStrike" cap="none" dirty="0">
                <a:solidFill>
                  <a:schemeClr val="lt1"/>
                </a:solidFill>
                <a:latin typeface="Questrial"/>
                <a:ea typeface="Questrial"/>
                <a:cs typeface="Questrial"/>
                <a:sym typeface="Questrial"/>
              </a:rPr>
              <a:t>Convert </a:t>
            </a:r>
            <a:r>
              <a:rPr lang="en-US" sz="2220" b="0" i="0" u="none" strike="noStrike" cap="none" dirty="0">
                <a:solidFill>
                  <a:srgbClr val="DEEBF4"/>
                </a:solidFill>
                <a:latin typeface="Questrial"/>
                <a:ea typeface="Questrial"/>
                <a:cs typeface="Questrial"/>
                <a:sym typeface="Questrial"/>
              </a:rPr>
              <a:t>floating-point </a:t>
            </a:r>
            <a:r>
              <a:rPr lang="en-US" sz="2220" b="0" i="0" u="none" strike="noStrike" cap="none" dirty="0">
                <a:solidFill>
                  <a:schemeClr val="lt1"/>
                </a:solidFill>
                <a:latin typeface="Questrial"/>
                <a:ea typeface="Questrial"/>
                <a:cs typeface="Questrial"/>
                <a:sym typeface="Questrial"/>
              </a:rPr>
              <a:t>to </a:t>
            </a:r>
            <a:r>
              <a:rPr lang="en-US" sz="2220" b="0" i="0" u="none" strike="noStrike" cap="none" dirty="0">
                <a:solidFill>
                  <a:srgbClr val="DEEBF4"/>
                </a:solidFill>
                <a:latin typeface="Questrial"/>
                <a:ea typeface="Questrial"/>
                <a:cs typeface="Questrial"/>
                <a:sym typeface="Questrial"/>
              </a:rPr>
              <a:t>integer</a:t>
            </a:r>
            <a:r>
              <a:rPr lang="en-US" sz="2220" b="0" i="0" u="none" strike="noStrike" cap="none" dirty="0">
                <a:solidFill>
                  <a:schemeClr val="lt1"/>
                </a:solidFill>
                <a:latin typeface="Questrial"/>
                <a:ea typeface="Questrial"/>
                <a:cs typeface="Questrial"/>
                <a:sym typeface="Questrial"/>
              </a:rPr>
              <a:t> number</a:t>
            </a:r>
            <a:endParaRPr dirty="0"/>
          </a:p>
          <a:p>
            <a:pPr marL="228600" marR="0" lvl="0" indent="-228600" algn="l" rtl="0">
              <a:lnSpc>
                <a:spcPct val="90000"/>
              </a:lnSpc>
              <a:spcBef>
                <a:spcPts val="0"/>
              </a:spcBef>
              <a:spcAft>
                <a:spcPts val="0"/>
              </a:spcAft>
              <a:buClr>
                <a:schemeClr val="lt1"/>
              </a:buClr>
              <a:buSzPts val="2800"/>
              <a:buFont typeface="Arial"/>
              <a:buNone/>
            </a:pPr>
            <a:endParaRPr lang="en-US"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lang="en-US" sz="2220" dirty="0">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rgbClr val="DEEBF4"/>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Char char="•"/>
            </a:pPr>
            <a:r>
              <a:rPr lang="en-US" sz="2220" b="0" i="0" u="none" strike="noStrike" cap="none" dirty="0">
                <a:solidFill>
                  <a:schemeClr val="lt1"/>
                </a:solidFill>
                <a:latin typeface="Questrial"/>
                <a:ea typeface="Questrial"/>
                <a:cs typeface="Questrial"/>
                <a:sym typeface="Questrial"/>
              </a:rPr>
              <a:t>Convert</a:t>
            </a:r>
            <a:r>
              <a:rPr lang="en-US" sz="2220" b="0" i="0" u="none" strike="noStrike" cap="none" dirty="0">
                <a:solidFill>
                  <a:srgbClr val="DEEBF4"/>
                </a:solidFill>
                <a:latin typeface="Questrial"/>
                <a:ea typeface="Questrial"/>
                <a:cs typeface="Questrial"/>
                <a:sym typeface="Questrial"/>
              </a:rPr>
              <a:t> </a:t>
            </a:r>
            <a:r>
              <a:rPr lang="en-US" sz="2220" b="0" i="0" u="none" strike="noStrike" cap="none" dirty="0">
                <a:solidFill>
                  <a:schemeClr val="lt1"/>
                </a:solidFill>
                <a:latin typeface="Questrial"/>
                <a:ea typeface="Questrial"/>
                <a:cs typeface="Questrial"/>
                <a:sym typeface="Questrial"/>
              </a:rPr>
              <a:t>to </a:t>
            </a:r>
            <a:r>
              <a:rPr lang="en-US" sz="2220" b="0" i="0" u="none" strike="noStrike" cap="none" dirty="0">
                <a:solidFill>
                  <a:srgbClr val="DEEBF4"/>
                </a:solidFill>
                <a:latin typeface="Questrial"/>
                <a:ea typeface="Questrial"/>
                <a:cs typeface="Questrial"/>
                <a:sym typeface="Questrial"/>
              </a:rPr>
              <a:t>integer</a:t>
            </a:r>
            <a:r>
              <a:rPr lang="en-US" sz="2220" b="0" i="0" u="none" strike="noStrike" cap="none" dirty="0">
                <a:solidFill>
                  <a:schemeClr val="lt1"/>
                </a:solidFill>
                <a:latin typeface="Questrial"/>
                <a:ea typeface="Questrial"/>
                <a:cs typeface="Questrial"/>
                <a:sym typeface="Questrial"/>
              </a:rPr>
              <a:t> number with rounding (up to half values)</a:t>
            </a:r>
          </a:p>
          <a:p>
            <a:pPr marL="228600" marR="0" lvl="0" indent="-228600" algn="l" rtl="0">
              <a:lnSpc>
                <a:spcPct val="90000"/>
              </a:lnSpc>
              <a:spcBef>
                <a:spcPts val="0"/>
              </a:spcBef>
              <a:spcAft>
                <a:spcPts val="0"/>
              </a:spcAft>
              <a:buClr>
                <a:schemeClr val="lt1"/>
              </a:buClr>
              <a:buSzPts val="2800"/>
              <a:buFont typeface="Arial"/>
              <a:buChar char="•"/>
            </a:pPr>
            <a:endParaRPr dirty="0"/>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Char char="•"/>
            </a:pPr>
            <a:r>
              <a:rPr lang="en-US" sz="2220" b="0" i="0" u="none" strike="noStrike" cap="none" dirty="0">
                <a:solidFill>
                  <a:schemeClr val="lt1"/>
                </a:solidFill>
                <a:latin typeface="Questrial"/>
                <a:ea typeface="Questrial"/>
                <a:cs typeface="Questrial"/>
                <a:sym typeface="Questrial"/>
              </a:rPr>
              <a:t>Convert to integer number with rounding  (full integer values)</a:t>
            </a:r>
            <a:br>
              <a:rPr lang="en-US" sz="2220" b="0" i="0" u="none" strike="noStrike" cap="none" dirty="0">
                <a:solidFill>
                  <a:schemeClr val="lt1"/>
                </a:solidFill>
                <a:latin typeface="Questrial"/>
                <a:ea typeface="Questrial"/>
                <a:cs typeface="Questrial"/>
                <a:sym typeface="Questrial"/>
              </a:rPr>
            </a:br>
            <a:br>
              <a:rPr lang="en-US" sz="2220" b="0" i="0" u="none" strike="noStrike" cap="none" dirty="0">
                <a:solidFill>
                  <a:schemeClr val="lt1"/>
                </a:solidFill>
                <a:latin typeface="Questrial"/>
                <a:ea typeface="Questrial"/>
                <a:cs typeface="Questrial"/>
                <a:sym typeface="Questrial"/>
              </a:rPr>
            </a:br>
            <a:br>
              <a:rPr lang="en-US" sz="2220" b="0" i="0" u="none" strike="noStrike" cap="none" dirty="0">
                <a:solidFill>
                  <a:schemeClr val="lt1"/>
                </a:solidFill>
                <a:latin typeface="Questrial"/>
                <a:ea typeface="Questrial"/>
                <a:cs typeface="Questrial"/>
                <a:sym typeface="Questrial"/>
              </a:rPr>
            </a:br>
            <a:endParaRPr dirty="0"/>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a:p>
            <a:pPr marL="228600" marR="0" lvl="0" indent="-228600" algn="l" rtl="0">
              <a:lnSpc>
                <a:spcPct val="90000"/>
              </a:lnSpc>
              <a:spcBef>
                <a:spcPts val="0"/>
              </a:spcBef>
              <a:spcAft>
                <a:spcPts val="0"/>
              </a:spcAft>
              <a:buClr>
                <a:schemeClr val="lt1"/>
              </a:buClr>
              <a:buSzPts val="2800"/>
              <a:buFont typeface="Arial"/>
              <a:buNone/>
            </a:pPr>
            <a:endParaRPr sz="2220" b="0" i="0" u="none" strike="noStrike" cap="none" dirty="0">
              <a:solidFill>
                <a:srgbClr val="DEEBF4"/>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2800"/>
              <a:buFont typeface="Arial"/>
              <a:buNone/>
            </a:pPr>
            <a:endParaRPr sz="2220" b="0" i="0" u="none" strike="noStrike" cap="none" dirty="0">
              <a:solidFill>
                <a:schemeClr val="lt1"/>
              </a:solidFill>
              <a:latin typeface="Questrial"/>
              <a:ea typeface="Questrial"/>
              <a:cs typeface="Questrial"/>
              <a:sym typeface="Questrial"/>
            </a:endParaRPr>
          </a:p>
        </p:txBody>
      </p:sp>
      <p:sp>
        <p:nvSpPr>
          <p:cNvPr id="207" name="Google Shape;207;p23"/>
          <p:cNvSpPr/>
          <p:nvPr/>
        </p:nvSpPr>
        <p:spPr>
          <a:xfrm>
            <a:off x="1525551" y="2067025"/>
            <a:ext cx="9047700" cy="870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dirty="0">
                <a:solidFill>
                  <a:srgbClr val="FBEEDC"/>
                </a:solidFill>
                <a:latin typeface="Consolas"/>
                <a:ea typeface="Consolas"/>
                <a:cs typeface="Consolas"/>
                <a:sym typeface="Consolas"/>
              </a:rPr>
              <a:t>var </a:t>
            </a:r>
            <a:r>
              <a:rPr lang="en-US" sz="2300" b="1" i="0" u="none" strike="noStrike" cap="none" dirty="0" err="1">
                <a:solidFill>
                  <a:srgbClr val="FBEEDC"/>
                </a:solidFill>
                <a:latin typeface="Consolas"/>
                <a:ea typeface="Consolas"/>
                <a:cs typeface="Consolas"/>
                <a:sym typeface="Consolas"/>
              </a:rPr>
              <a:t>valueDouble</a:t>
            </a:r>
            <a:r>
              <a:rPr lang="en-US" sz="2300" b="1" i="0" u="none" strike="noStrike" cap="none" dirty="0">
                <a:solidFill>
                  <a:srgbClr val="FBEEDC"/>
                </a:solidFill>
                <a:latin typeface="Consolas"/>
                <a:ea typeface="Consolas"/>
                <a:cs typeface="Consolas"/>
                <a:sym typeface="Consolas"/>
              </a:rPr>
              <a:t> = 8.75;</a:t>
            </a:r>
            <a:endParaRPr dirty="0"/>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dirty="0">
                <a:solidFill>
                  <a:srgbClr val="FBEEDC"/>
                </a:solidFill>
                <a:latin typeface="Consolas"/>
                <a:ea typeface="Consolas"/>
                <a:cs typeface="Consolas"/>
                <a:sym typeface="Consolas"/>
              </a:rPr>
              <a:t>var </a:t>
            </a:r>
            <a:r>
              <a:rPr lang="en-US" sz="2300" b="1" i="0" u="none" strike="noStrike" cap="none" dirty="0" err="1">
                <a:solidFill>
                  <a:srgbClr val="FBEEDC"/>
                </a:solidFill>
                <a:latin typeface="Consolas"/>
                <a:ea typeface="Consolas"/>
                <a:cs typeface="Consolas"/>
                <a:sym typeface="Consolas"/>
              </a:rPr>
              <a:t>valueInt</a:t>
            </a:r>
            <a:r>
              <a:rPr lang="en-US" sz="2300" b="1" i="0" u="none" strike="noStrike" cap="none" dirty="0">
                <a:solidFill>
                  <a:srgbClr val="FBEEDC"/>
                </a:solidFill>
                <a:latin typeface="Consolas"/>
                <a:ea typeface="Consolas"/>
                <a:cs typeface="Consolas"/>
                <a:sym typeface="Consolas"/>
              </a:rPr>
              <a:t> = </a:t>
            </a:r>
            <a:r>
              <a:rPr lang="en-US" sz="2300" b="1" i="0" u="none" strike="noStrike" cap="none" dirty="0" err="1">
                <a:solidFill>
                  <a:srgbClr val="21FFFE"/>
                </a:solidFill>
                <a:latin typeface="Consolas"/>
                <a:ea typeface="Consolas"/>
                <a:cs typeface="Consolas"/>
                <a:sym typeface="Consolas"/>
              </a:rPr>
              <a:t>Math.floor</a:t>
            </a:r>
            <a:r>
              <a:rPr lang="en-US" sz="2300" b="1" i="0" u="none" strike="noStrike" cap="none" dirty="0">
                <a:solidFill>
                  <a:srgbClr val="FBEEDC"/>
                </a:solidFill>
                <a:latin typeface="Consolas"/>
                <a:ea typeface="Consolas"/>
                <a:cs typeface="Consolas"/>
                <a:sym typeface="Consolas"/>
              </a:rPr>
              <a:t>(</a:t>
            </a:r>
            <a:r>
              <a:rPr lang="en-US" sz="2300" b="1" i="0" u="none" strike="noStrike" cap="none" dirty="0" err="1">
                <a:solidFill>
                  <a:srgbClr val="FBEEDC"/>
                </a:solidFill>
                <a:latin typeface="Consolas"/>
                <a:ea typeface="Consolas"/>
                <a:cs typeface="Consolas"/>
                <a:sym typeface="Consolas"/>
              </a:rPr>
              <a:t>valueDouble</a:t>
            </a:r>
            <a:r>
              <a:rPr lang="en-US" sz="2300" b="1" i="0" u="none" strike="noStrike" cap="none" dirty="0">
                <a:solidFill>
                  <a:srgbClr val="FBEEDC"/>
                </a:solidFill>
                <a:latin typeface="Consolas"/>
                <a:ea typeface="Consolas"/>
                <a:cs typeface="Consolas"/>
                <a:sym typeface="Consolas"/>
              </a:rPr>
              <a:t>); </a:t>
            </a:r>
            <a:r>
              <a:rPr lang="en-US" sz="2300" b="1" i="0" u="none" strike="noStrike" cap="none" dirty="0">
                <a:solidFill>
                  <a:srgbClr val="21FFFE"/>
                </a:solidFill>
                <a:latin typeface="Consolas"/>
                <a:ea typeface="Consolas"/>
                <a:cs typeface="Consolas"/>
                <a:sym typeface="Consolas"/>
              </a:rPr>
              <a:t>// 8</a:t>
            </a:r>
            <a:endParaRPr dirty="0"/>
          </a:p>
        </p:txBody>
      </p:sp>
      <p:sp>
        <p:nvSpPr>
          <p:cNvPr id="208" name="Google Shape;208;p23"/>
          <p:cNvSpPr/>
          <p:nvPr/>
        </p:nvSpPr>
        <p:spPr>
          <a:xfrm>
            <a:off x="1525551" y="3866592"/>
            <a:ext cx="9652800" cy="870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valueDouble = 8.75;</a:t>
            </a:r>
            <a:endParaRPr/>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valueInt = </a:t>
            </a:r>
            <a:r>
              <a:rPr lang="en-US" sz="2300" b="1" i="0" u="none" strike="noStrike" cap="none">
                <a:solidFill>
                  <a:srgbClr val="21FFFE"/>
                </a:solidFill>
                <a:latin typeface="Consolas"/>
                <a:ea typeface="Consolas"/>
                <a:cs typeface="Consolas"/>
                <a:sym typeface="Consolas"/>
              </a:rPr>
              <a:t>Math.round</a:t>
            </a:r>
            <a:r>
              <a:rPr lang="en-US" sz="2300" b="1" i="0" u="none" strike="noStrike" cap="none">
                <a:solidFill>
                  <a:srgbClr val="FBEEDC"/>
                </a:solidFill>
                <a:latin typeface="Consolas"/>
                <a:ea typeface="Consolas"/>
                <a:cs typeface="Consolas"/>
                <a:sym typeface="Consolas"/>
              </a:rPr>
              <a:t>(valueDouble); </a:t>
            </a:r>
            <a:r>
              <a:rPr lang="en-US" sz="2300" b="1" i="0" u="none" strike="noStrike" cap="none">
                <a:solidFill>
                  <a:srgbClr val="21FFFE"/>
                </a:solidFill>
                <a:latin typeface="Consolas"/>
                <a:ea typeface="Consolas"/>
                <a:cs typeface="Consolas"/>
                <a:sym typeface="Consolas"/>
              </a:rPr>
              <a:t>// 9</a:t>
            </a:r>
            <a:endParaRPr/>
          </a:p>
        </p:txBody>
      </p:sp>
      <p:sp>
        <p:nvSpPr>
          <p:cNvPr id="209" name="Google Shape;209;p23"/>
          <p:cNvSpPr/>
          <p:nvPr/>
        </p:nvSpPr>
        <p:spPr>
          <a:xfrm>
            <a:off x="1570601" y="5338925"/>
            <a:ext cx="9153249" cy="1294329"/>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valueDouble = 8.75;</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valueInt = </a:t>
            </a:r>
            <a:r>
              <a:rPr lang="en-US" sz="1800" b="1" i="0" u="none" strike="noStrike" cap="none">
                <a:solidFill>
                  <a:srgbClr val="21FFFE"/>
                </a:solidFill>
                <a:latin typeface="Consolas"/>
                <a:ea typeface="Consolas"/>
                <a:cs typeface="Consolas"/>
                <a:sym typeface="Consolas"/>
              </a:rPr>
              <a:t>Math.floor</a:t>
            </a:r>
            <a:r>
              <a:rPr lang="en-US" sz="1800" b="1" i="0" u="none" strike="noStrike" cap="none">
                <a:solidFill>
                  <a:srgbClr val="FBEEDC"/>
                </a:solidFill>
                <a:latin typeface="Consolas"/>
                <a:ea typeface="Consolas"/>
                <a:cs typeface="Consolas"/>
                <a:sym typeface="Consolas"/>
              </a:rPr>
              <a:t>(valueDouble); </a:t>
            </a:r>
            <a:r>
              <a:rPr lang="en-US" sz="1800" b="1" i="0" u="none" strike="noStrike" cap="none">
                <a:solidFill>
                  <a:srgbClr val="21FFFE"/>
                </a:solidFill>
                <a:latin typeface="Consolas"/>
                <a:ea typeface="Consolas"/>
                <a:cs typeface="Consolas"/>
                <a:sym typeface="Consolas"/>
              </a:rPr>
              <a:t>// 8</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valueDouble = 8.75;</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valueInt = </a:t>
            </a:r>
            <a:r>
              <a:rPr lang="en-US" sz="1800" b="1" i="0" u="none" strike="noStrike" cap="none">
                <a:solidFill>
                  <a:srgbClr val="21FFFE"/>
                </a:solidFill>
                <a:latin typeface="Consolas"/>
                <a:ea typeface="Consolas"/>
                <a:cs typeface="Consolas"/>
                <a:sym typeface="Consolas"/>
              </a:rPr>
              <a:t>Math.ceil</a:t>
            </a:r>
            <a:r>
              <a:rPr lang="en-US" sz="1800" b="1" i="0" u="none" strike="noStrike" cap="none">
                <a:solidFill>
                  <a:srgbClr val="FBEEDC"/>
                </a:solidFill>
                <a:latin typeface="Consolas"/>
                <a:ea typeface="Consolas"/>
                <a:cs typeface="Consolas"/>
                <a:sym typeface="Consolas"/>
              </a:rPr>
              <a:t>(valueDouble); </a:t>
            </a:r>
            <a:r>
              <a:rPr lang="en-US" sz="1800" b="1" i="0" u="none" strike="noStrike" cap="none">
                <a:solidFill>
                  <a:srgbClr val="21FFFE"/>
                </a:solidFill>
                <a:latin typeface="Consolas"/>
                <a:ea typeface="Consolas"/>
                <a:cs typeface="Consolas"/>
                <a:sym typeface="Consolas"/>
              </a:rPr>
              <a:t>// 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NUMBER PARSING/CONVERSION </a:t>
            </a:r>
            <a:endParaRPr/>
          </a:p>
        </p:txBody>
      </p:sp>
      <p:sp>
        <p:nvSpPr>
          <p:cNvPr id="215" name="Google Shape;215;p2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Convert string to integer</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Convert string to float</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16" name="Google Shape;216;p24"/>
          <p:cNvSpPr/>
          <p:nvPr/>
        </p:nvSpPr>
        <p:spPr>
          <a:xfrm>
            <a:off x="1141412" y="2856410"/>
            <a:ext cx="10512423" cy="871008"/>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str = '1234';</a:t>
            </a:r>
            <a:endParaRPr/>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i = </a:t>
            </a:r>
            <a:r>
              <a:rPr lang="en-US" sz="2300" b="1" i="0" u="none" strike="noStrike" cap="none">
                <a:solidFill>
                  <a:srgbClr val="21FFFE"/>
                </a:solidFill>
                <a:latin typeface="Consolas"/>
                <a:ea typeface="Consolas"/>
                <a:cs typeface="Consolas"/>
                <a:sym typeface="Consolas"/>
              </a:rPr>
              <a:t>Number(str)</a:t>
            </a:r>
            <a:r>
              <a:rPr lang="en-US" sz="2300" b="1" i="0" u="none" strike="noStrike" cap="none">
                <a:solidFill>
                  <a:srgbClr val="FBEEDC"/>
                </a:solidFill>
                <a:latin typeface="Consolas"/>
                <a:ea typeface="Consolas"/>
                <a:cs typeface="Consolas"/>
                <a:sym typeface="Consolas"/>
              </a:rPr>
              <a:t> + 1; </a:t>
            </a:r>
            <a:r>
              <a:rPr lang="en-US" sz="2300" b="1" i="0" u="none" strike="noStrike" cap="none">
                <a:solidFill>
                  <a:srgbClr val="21FFFE"/>
                </a:solidFill>
                <a:latin typeface="Consolas"/>
                <a:ea typeface="Consolas"/>
                <a:cs typeface="Consolas"/>
                <a:sym typeface="Consolas"/>
              </a:rPr>
              <a:t>// 1235</a:t>
            </a:r>
            <a:endParaRPr/>
          </a:p>
        </p:txBody>
      </p:sp>
      <p:sp>
        <p:nvSpPr>
          <p:cNvPr id="217" name="Google Shape;217;p24"/>
          <p:cNvSpPr/>
          <p:nvPr/>
        </p:nvSpPr>
        <p:spPr>
          <a:xfrm>
            <a:off x="1141412" y="4645871"/>
            <a:ext cx="10512423" cy="871008"/>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str = '1234.5';</a:t>
            </a:r>
            <a:endParaRPr/>
          </a:p>
          <a:p>
            <a:pPr marL="0" marR="0" lvl="0" indent="0" algn="l" rtl="0">
              <a:lnSpc>
                <a:spcPct val="110000"/>
              </a:lnSpc>
              <a:spcBef>
                <a:spcPts val="0"/>
              </a:spcBef>
              <a:spcAft>
                <a:spcPts val="0"/>
              </a:spcAft>
              <a:buClr>
                <a:srgbClr val="FBEEDC"/>
              </a:buClr>
              <a:buSzPts val="575"/>
              <a:buFont typeface="Consolas"/>
              <a:buNone/>
            </a:pPr>
            <a:r>
              <a:rPr lang="en-US" sz="2300" b="1" i="0" u="none" strike="noStrike" cap="none">
                <a:solidFill>
                  <a:srgbClr val="FBEEDC"/>
                </a:solidFill>
                <a:latin typeface="Consolas"/>
                <a:ea typeface="Consolas"/>
                <a:cs typeface="Consolas"/>
                <a:sym typeface="Consolas"/>
              </a:rPr>
              <a:t>var i = </a:t>
            </a:r>
            <a:r>
              <a:rPr lang="en-US" sz="2300" b="1" i="0" u="none" strike="noStrike" cap="none">
                <a:solidFill>
                  <a:srgbClr val="21FFFE"/>
                </a:solidFill>
                <a:latin typeface="Consolas"/>
                <a:ea typeface="Consolas"/>
                <a:cs typeface="Consolas"/>
                <a:sym typeface="Consolas"/>
              </a:rPr>
              <a:t>Number(str)</a:t>
            </a:r>
            <a:r>
              <a:rPr lang="en-US" sz="2300" b="1" i="0" u="none" strike="noStrike" cap="none">
                <a:solidFill>
                  <a:srgbClr val="FBEEDC"/>
                </a:solidFill>
                <a:latin typeface="Consolas"/>
                <a:ea typeface="Consolas"/>
                <a:cs typeface="Consolas"/>
                <a:sym typeface="Consolas"/>
              </a:rPr>
              <a:t> + 1; </a:t>
            </a:r>
            <a:r>
              <a:rPr lang="en-US" sz="2300" b="1" i="0" u="none" strike="noStrike" cap="none">
                <a:solidFill>
                  <a:srgbClr val="21FFFE"/>
                </a:solidFill>
                <a:latin typeface="Consolas"/>
                <a:ea typeface="Consolas"/>
                <a:cs typeface="Consolas"/>
                <a:sym typeface="Consolas"/>
              </a:rPr>
              <a:t>// 1235.5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THE BOOLEAN DATA TYPE</a:t>
            </a:r>
            <a:endParaRPr/>
          </a:p>
        </p:txBody>
      </p:sp>
      <p:sp>
        <p:nvSpPr>
          <p:cNvPr id="223" name="Google Shape;223;p25"/>
          <p:cNvSpPr txBox="1">
            <a:spLocks noGrp="1"/>
          </p:cNvSpPr>
          <p:nvPr>
            <p:ph type="body" idx="1"/>
          </p:nvPr>
        </p:nvSpPr>
        <p:spPr>
          <a:xfrm>
            <a:off x="1730000" y="1931175"/>
            <a:ext cx="9385200" cy="40404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a:t>
            </a:r>
            <a:r>
              <a:rPr lang="en-US" sz="2400" b="0" i="0" u="none" strike="noStrike" cap="none">
                <a:solidFill>
                  <a:srgbClr val="DEEBF4"/>
                </a:solidFill>
                <a:latin typeface="Questrial"/>
                <a:ea typeface="Questrial"/>
                <a:cs typeface="Questrial"/>
                <a:sym typeface="Questrial"/>
              </a:rPr>
              <a:t>Boolean data type</a:t>
            </a:r>
            <a:r>
              <a:rPr lang="en-US" sz="2400" b="0" i="0" u="none" strike="noStrike" cap="none">
                <a:solidFill>
                  <a:schemeClr val="lt1"/>
                </a:solidFill>
                <a:latin typeface="Questrial"/>
                <a:ea typeface="Questrial"/>
                <a:cs typeface="Questrial"/>
                <a:sym typeface="Questrial"/>
              </a:rPr>
              <a: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Has two possible values: </a:t>
            </a:r>
            <a:r>
              <a:rPr lang="en-US" sz="2000" b="1" i="0" u="none" strike="noStrike" cap="none">
                <a:solidFill>
                  <a:srgbClr val="21FFFE"/>
                </a:solidFill>
                <a:latin typeface="Consolas"/>
                <a:ea typeface="Consolas"/>
                <a:cs typeface="Consolas"/>
                <a:sym typeface="Consolas"/>
              </a:rPr>
              <a:t>true</a:t>
            </a:r>
            <a:r>
              <a:rPr lang="en-US" sz="2000" b="0" i="0" u="none" strike="noStrike" cap="none">
                <a:solidFill>
                  <a:srgbClr val="C2E191"/>
                </a:solidFill>
                <a:latin typeface="Questrial"/>
                <a:ea typeface="Questrial"/>
                <a:cs typeface="Questrial"/>
                <a:sym typeface="Questrial"/>
              </a:rPr>
              <a:t> </a:t>
            </a:r>
            <a:r>
              <a:rPr lang="en-US" sz="2000" b="0" i="0" u="none" strike="noStrike" cap="none">
                <a:solidFill>
                  <a:schemeClr val="lt1"/>
                </a:solidFill>
                <a:latin typeface="Questrial"/>
                <a:ea typeface="Questrial"/>
                <a:cs typeface="Questrial"/>
                <a:sym typeface="Questrial"/>
              </a:rPr>
              <a:t>and </a:t>
            </a:r>
            <a:r>
              <a:rPr lang="en-US" sz="2000" b="1" i="0" u="none" strike="noStrike" cap="none">
                <a:solidFill>
                  <a:srgbClr val="21FFFE"/>
                </a:solidFill>
                <a:latin typeface="Consolas"/>
                <a:ea typeface="Consolas"/>
                <a:cs typeface="Consolas"/>
                <a:sym typeface="Consolas"/>
              </a:rPr>
              <a:t>false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Is useful in logical expressions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 of Boolean variables:</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24" name="Google Shape;224;p25"/>
          <p:cNvSpPr/>
          <p:nvPr/>
        </p:nvSpPr>
        <p:spPr>
          <a:xfrm>
            <a:off x="1141412" y="4269989"/>
            <a:ext cx="10061578" cy="2215991"/>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a = 1;</a:t>
            </a:r>
            <a:endParaRPr/>
          </a:p>
          <a:p>
            <a:pPr marL="0" marR="0" lvl="0" indent="0" algn="l" rtl="0">
              <a:lnSpc>
                <a:spcPct val="10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b = 2;</a:t>
            </a:r>
            <a:endParaRPr/>
          </a:p>
          <a:p>
            <a:pPr marL="0" marR="0" lvl="0" indent="0" algn="l" rtl="0">
              <a:lnSpc>
                <a:spcPct val="100000"/>
              </a:lnSpc>
              <a:spcBef>
                <a:spcPts val="12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greaterAB = (a &gt; b);</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console.log(greaterAB); </a:t>
            </a:r>
            <a:r>
              <a:rPr lang="en-US" sz="1800" b="1" i="0" u="none" strike="noStrike" cap="none">
                <a:solidFill>
                  <a:srgbClr val="21FFFE"/>
                </a:solidFill>
                <a:latin typeface="Consolas"/>
                <a:ea typeface="Consolas"/>
                <a:cs typeface="Consolas"/>
                <a:sym typeface="Consolas"/>
              </a:rPr>
              <a:t>// false</a:t>
            </a:r>
            <a:endParaRPr/>
          </a:p>
          <a:p>
            <a:pPr marL="0" marR="0" lvl="0" indent="0" algn="l" rtl="0">
              <a:lnSpc>
                <a:spcPct val="100000"/>
              </a:lnSpc>
              <a:spcBef>
                <a:spcPts val="12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equalA1 = (a == 1);</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console.log(equalA1); </a:t>
            </a:r>
            <a:r>
              <a:rPr lang="en-US" sz="1800" b="1" i="0" u="none" strike="noStrike" cap="none">
                <a:solidFill>
                  <a:srgbClr val="21FFFE"/>
                </a:solidFill>
                <a:latin typeface="Consolas"/>
                <a:ea typeface="Consolas"/>
                <a:cs typeface="Consolas"/>
                <a:sym typeface="Consolas"/>
              </a:rPr>
              <a:t>// true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THE STRING DATA TYPE</a:t>
            </a:r>
            <a:endParaRPr/>
          </a:p>
        </p:txBody>
      </p:sp>
      <p:sp>
        <p:nvSpPr>
          <p:cNvPr id="230" name="Google Shape;230;p26"/>
          <p:cNvSpPr txBox="1">
            <a:spLocks noGrp="1"/>
          </p:cNvSpPr>
          <p:nvPr>
            <p:ph type="body" idx="1"/>
          </p:nvPr>
        </p:nvSpPr>
        <p:spPr>
          <a:xfrm>
            <a:off x="1730000" y="1592025"/>
            <a:ext cx="9385200" cy="4379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The </a:t>
            </a:r>
            <a:r>
              <a:rPr lang="en-US" sz="2400" b="1" i="0" u="none" strike="noStrike" cap="none" dirty="0">
                <a:solidFill>
                  <a:srgbClr val="21FFFE"/>
                </a:solidFill>
                <a:latin typeface="Consolas"/>
                <a:ea typeface="Consolas"/>
                <a:cs typeface="Consolas"/>
                <a:sym typeface="Consolas"/>
              </a:rPr>
              <a:t>string</a:t>
            </a:r>
            <a:r>
              <a:rPr lang="en-US" sz="2400" b="0" i="0" u="none" strike="noStrike" cap="none" dirty="0">
                <a:solidFill>
                  <a:srgbClr val="DEEBF4"/>
                </a:solidFill>
                <a:latin typeface="Questrial"/>
                <a:ea typeface="Questrial"/>
                <a:cs typeface="Questrial"/>
                <a:sym typeface="Questrial"/>
              </a:rPr>
              <a:t> data type r</a:t>
            </a:r>
            <a:r>
              <a:rPr lang="en-US" sz="2400" b="0" i="0" u="none" strike="noStrike" cap="none" dirty="0">
                <a:solidFill>
                  <a:schemeClr val="lt1"/>
                </a:solidFill>
                <a:latin typeface="Questrial"/>
                <a:ea typeface="Questrial"/>
                <a:cs typeface="Questrial"/>
                <a:sym typeface="Questrial"/>
              </a:rPr>
              <a:t>epresents a sequence of characters</a:t>
            </a:r>
            <a:endParaRPr dirty="0"/>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Strings are enclosed in quotes:</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Both </a:t>
            </a:r>
            <a:r>
              <a:rPr lang="en-US" sz="2000" b="1" i="0" u="none" strike="noStrike" cap="none" dirty="0">
                <a:solidFill>
                  <a:srgbClr val="21FFFE"/>
                </a:solidFill>
                <a:latin typeface="Consolas"/>
                <a:ea typeface="Consolas"/>
                <a:cs typeface="Consolas"/>
                <a:sym typeface="Consolas"/>
              </a:rPr>
              <a:t>'</a:t>
            </a:r>
            <a:r>
              <a:rPr lang="en-US" sz="2000" b="0" i="0" u="none" strike="noStrike" cap="none" dirty="0">
                <a:solidFill>
                  <a:schemeClr val="lt1"/>
                </a:solidFill>
                <a:latin typeface="Questrial"/>
                <a:ea typeface="Questrial"/>
                <a:cs typeface="Questrial"/>
                <a:sym typeface="Questrial"/>
              </a:rPr>
              <a:t> and </a:t>
            </a:r>
            <a:r>
              <a:rPr lang="en-US" sz="2000" b="1" i="0" u="none" strike="noStrike" cap="none" dirty="0">
                <a:solidFill>
                  <a:srgbClr val="21FFFE"/>
                </a:solidFill>
                <a:latin typeface="Consolas"/>
                <a:ea typeface="Consolas"/>
                <a:cs typeface="Consolas"/>
                <a:sym typeface="Consolas"/>
              </a:rPr>
              <a:t>"</a:t>
            </a:r>
            <a:r>
              <a:rPr lang="en-US" sz="2000" b="0" i="0" u="none" strike="noStrike" cap="none" dirty="0">
                <a:solidFill>
                  <a:schemeClr val="lt1"/>
                </a:solidFill>
                <a:latin typeface="Questrial"/>
                <a:ea typeface="Questrial"/>
                <a:cs typeface="Questrial"/>
                <a:sym typeface="Questrial"/>
              </a:rPr>
              <a:t> work correctly</a:t>
            </a:r>
            <a:endParaRPr dirty="0"/>
          </a:p>
          <a:p>
            <a:pPr marL="1143000" marR="0" lvl="2" indent="-228600" algn="l" rtl="0">
              <a:lnSpc>
                <a:spcPct val="120000"/>
              </a:lnSpc>
              <a:spcBef>
                <a:spcPts val="500"/>
              </a:spcBef>
              <a:spcAft>
                <a:spcPts val="0"/>
              </a:spcAft>
              <a:buClr>
                <a:schemeClr val="lt1"/>
              </a:buClr>
              <a:buSzPts val="2250"/>
              <a:buFont typeface="Arial"/>
              <a:buChar char="•"/>
            </a:pPr>
            <a:r>
              <a:rPr lang="en-US" sz="1800" b="0" i="0" u="none" strike="noStrike" cap="none" dirty="0">
                <a:solidFill>
                  <a:schemeClr val="lt1"/>
                </a:solidFill>
                <a:latin typeface="Questrial"/>
                <a:ea typeface="Questrial"/>
                <a:cs typeface="Questrial"/>
                <a:sym typeface="Questrial"/>
              </a:rPr>
              <a:t>Best practices suggest using single quotes</a:t>
            </a:r>
          </a:p>
          <a:p>
            <a:pPr marL="1143000" marR="0" lvl="2" indent="-228600" algn="l" rtl="0">
              <a:lnSpc>
                <a:spcPct val="120000"/>
              </a:lnSpc>
              <a:spcBef>
                <a:spcPts val="500"/>
              </a:spcBef>
              <a:spcAft>
                <a:spcPts val="0"/>
              </a:spcAft>
              <a:buClr>
                <a:schemeClr val="lt1"/>
              </a:buClr>
              <a:buSzPts val="2250"/>
              <a:buFont typeface="Arial"/>
              <a:buChar char="•"/>
            </a:pPr>
            <a:endParaRPr dirty="0"/>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Strings can be concatenated (joined together)</a:t>
            </a:r>
            <a:endParaRPr dirty="0"/>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Using the </a:t>
            </a:r>
            <a:r>
              <a:rPr lang="en-US" sz="2000" b="1" i="0" u="none" strike="noStrike" cap="none" dirty="0">
                <a:solidFill>
                  <a:srgbClr val="21FFFE"/>
                </a:solidFill>
                <a:latin typeface="Consolas"/>
                <a:ea typeface="Consolas"/>
                <a:cs typeface="Consolas"/>
                <a:sym typeface="Consolas"/>
              </a:rPr>
              <a:t>+</a:t>
            </a:r>
            <a:r>
              <a:rPr lang="en-US" sz="2000" b="0" i="0" u="none" strike="noStrike" cap="none" dirty="0">
                <a:solidFill>
                  <a:schemeClr val="lt1"/>
                </a:solidFill>
                <a:latin typeface="Questrial"/>
                <a:ea typeface="Questrial"/>
                <a:cs typeface="Questrial"/>
                <a:sym typeface="Questrial"/>
              </a:rPr>
              <a:t> operator</a:t>
            </a:r>
            <a:endParaRPr dirty="0"/>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a:p>
            <a:pPr marL="377887" marR="0" lvl="1" indent="-9587" algn="l" rtl="0">
              <a:lnSpc>
                <a:spcPct val="120000"/>
              </a:lnSpc>
              <a:spcBef>
                <a:spcPts val="500"/>
              </a:spcBef>
              <a:spcAft>
                <a:spcPts val="0"/>
              </a:spcAft>
              <a:buClr>
                <a:schemeClr val="lt1"/>
              </a:buClr>
              <a:buSzPts val="500"/>
              <a:buFont typeface="Arial"/>
              <a:buNone/>
            </a:pPr>
            <a:endParaRPr sz="20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p:txBody>
      </p:sp>
      <p:sp>
        <p:nvSpPr>
          <p:cNvPr id="231" name="Google Shape;231;p26"/>
          <p:cNvSpPr/>
          <p:nvPr/>
        </p:nvSpPr>
        <p:spPr>
          <a:xfrm>
            <a:off x="1141412" y="3896462"/>
            <a:ext cx="100617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50"/>
              <a:buFont typeface="Consolas"/>
              <a:buNone/>
            </a:pPr>
            <a:r>
              <a:rPr lang="en-US" sz="2200" b="1" i="0" u="none" strike="noStrike" cap="none">
                <a:solidFill>
                  <a:srgbClr val="FBEEDC"/>
                </a:solidFill>
                <a:latin typeface="Consolas"/>
                <a:ea typeface="Consolas"/>
                <a:cs typeface="Consolas"/>
                <a:sym typeface="Consolas"/>
              </a:rPr>
              <a:t>var s = 'Welcome to JavaScript';</a:t>
            </a:r>
            <a:endParaRPr/>
          </a:p>
        </p:txBody>
      </p:sp>
      <p:sp>
        <p:nvSpPr>
          <p:cNvPr id="232" name="Google Shape;232;p26"/>
          <p:cNvSpPr/>
          <p:nvPr/>
        </p:nvSpPr>
        <p:spPr>
          <a:xfrm>
            <a:off x="1141412" y="5705907"/>
            <a:ext cx="100617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550"/>
              <a:buFont typeface="Consolas"/>
              <a:buNone/>
            </a:pPr>
            <a:r>
              <a:rPr lang="en-US" sz="2200" b="1" i="0" u="none" strike="noStrike" cap="none">
                <a:solidFill>
                  <a:srgbClr val="FBEEDC"/>
                </a:solidFill>
                <a:latin typeface="Consolas"/>
                <a:ea typeface="Consolas"/>
                <a:cs typeface="Consolas"/>
                <a:sym typeface="Consolas"/>
              </a:rPr>
              <a:t>var name = ‘John' + ' ' + ‘Smith';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90A7-B8BF-499F-B1E6-FAE40A51AA77}"/>
              </a:ext>
            </a:extLst>
          </p:cNvPr>
          <p:cNvSpPr>
            <a:spLocks noGrp="1"/>
          </p:cNvSpPr>
          <p:nvPr>
            <p:ph type="title"/>
          </p:nvPr>
        </p:nvSpPr>
        <p:spPr/>
        <p:txBody>
          <a:bodyPr/>
          <a:lstStyle/>
          <a:p>
            <a:r>
              <a:rPr lang="en-US" dirty="0"/>
              <a:t>Get Element By Id</a:t>
            </a:r>
            <a:endParaRPr lang="bg-BG" dirty="0"/>
          </a:p>
        </p:txBody>
      </p:sp>
      <p:sp>
        <p:nvSpPr>
          <p:cNvPr id="3" name="Text Placeholder 2">
            <a:extLst>
              <a:ext uri="{FF2B5EF4-FFF2-40B4-BE49-F238E27FC236}">
                <a16:creationId xmlns:a16="http://schemas.microsoft.com/office/drawing/2014/main" id="{B1843101-3EDD-44E5-B6A3-49D1D68B2C4F}"/>
              </a:ext>
            </a:extLst>
          </p:cNvPr>
          <p:cNvSpPr>
            <a:spLocks noGrp="1"/>
          </p:cNvSpPr>
          <p:nvPr>
            <p:ph type="body" idx="1"/>
          </p:nvPr>
        </p:nvSpPr>
        <p:spPr>
          <a:xfrm>
            <a:off x="1730000" y="1743900"/>
            <a:ext cx="10044658" cy="4227867"/>
          </a:xfrm>
        </p:spPr>
        <p:txBody>
          <a:bodyPr/>
          <a:lstStyle/>
          <a:p>
            <a:r>
              <a:rPr lang="en-US" sz="2000" dirty="0"/>
              <a:t>The most commonly used property of an HTML element to select them within the document is selecting them by their id value. Why? because it is very selective and can directly target the element within the webpage.</a:t>
            </a:r>
          </a:p>
          <a:p>
            <a:endParaRPr lang="en-US" sz="2000" dirty="0"/>
          </a:p>
          <a:p>
            <a:r>
              <a:rPr lang="en-US" sz="2000" dirty="0"/>
              <a:t>To select an element by its id </a:t>
            </a:r>
            <a:r>
              <a:rPr lang="en-US" sz="2000" dirty="0" err="1"/>
              <a:t>Javascript</a:t>
            </a:r>
            <a:r>
              <a:rPr lang="en-US" sz="2000" dirty="0"/>
              <a:t> provides 2 different methods:</a:t>
            </a:r>
          </a:p>
          <a:p>
            <a:endParaRPr lang="en-US" sz="2000" dirty="0"/>
          </a:p>
          <a:p>
            <a:pPr lvl="1"/>
            <a:r>
              <a:rPr lang="en-US" sz="1800" dirty="0" err="1"/>
              <a:t>getElementById</a:t>
            </a:r>
            <a:r>
              <a:rPr lang="en-US" sz="1800" dirty="0"/>
              <a:t>()</a:t>
            </a:r>
          </a:p>
          <a:p>
            <a:pPr lvl="1"/>
            <a:r>
              <a:rPr lang="en-US" sz="1800" dirty="0" err="1"/>
              <a:t>querySelector</a:t>
            </a:r>
            <a:r>
              <a:rPr lang="en-US" sz="1800" dirty="0"/>
              <a:t>()</a:t>
            </a:r>
            <a:endParaRPr lang="bg-BG" sz="1800" dirty="0"/>
          </a:p>
        </p:txBody>
      </p:sp>
    </p:spTree>
    <p:extLst>
      <p:ext uri="{BB962C8B-B14F-4D97-AF65-F5344CB8AC3E}">
        <p14:creationId xmlns:p14="http://schemas.microsoft.com/office/powerpoint/2010/main" val="1033500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72AF-BD03-48AD-92D4-90D54C257427}"/>
              </a:ext>
            </a:extLst>
          </p:cNvPr>
          <p:cNvSpPr>
            <a:spLocks noGrp="1"/>
          </p:cNvSpPr>
          <p:nvPr>
            <p:ph type="title"/>
          </p:nvPr>
        </p:nvSpPr>
        <p:spPr/>
        <p:txBody>
          <a:bodyPr/>
          <a:lstStyle/>
          <a:p>
            <a:r>
              <a:rPr lang="en-US" b="1" dirty="0" err="1"/>
              <a:t>getElementById</a:t>
            </a:r>
            <a:endParaRPr lang="bg-BG" b="1" dirty="0"/>
          </a:p>
        </p:txBody>
      </p:sp>
      <p:sp>
        <p:nvSpPr>
          <p:cNvPr id="3" name="Text Placeholder 2">
            <a:extLst>
              <a:ext uri="{FF2B5EF4-FFF2-40B4-BE49-F238E27FC236}">
                <a16:creationId xmlns:a16="http://schemas.microsoft.com/office/drawing/2014/main" id="{2EE330B6-EDC9-4366-B7DB-8A436DCB4D64}"/>
              </a:ext>
            </a:extLst>
          </p:cNvPr>
          <p:cNvSpPr>
            <a:spLocks noGrp="1"/>
          </p:cNvSpPr>
          <p:nvPr>
            <p:ph type="body" idx="1"/>
          </p:nvPr>
        </p:nvSpPr>
        <p:spPr>
          <a:xfrm>
            <a:off x="1730000" y="1209822"/>
            <a:ext cx="9385200" cy="5345723"/>
          </a:xfrm>
        </p:spPr>
        <p:txBody>
          <a:bodyPr/>
          <a:lstStyle/>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style</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D9A9FF"/>
                </a:solidFill>
                <a:effectLst/>
                <a:latin typeface="Lato" panose="020F0502020204030203" pitchFamily="34" charset="0"/>
              </a:rPr>
              <a:t>.beautify</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background</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err="1">
                <a:solidFill>
                  <a:srgbClr val="FFFFFF"/>
                </a:solidFill>
                <a:effectLst/>
                <a:latin typeface="Lato" panose="020F0502020204030203" pitchFamily="34" charset="0"/>
              </a:rPr>
              <a:t>lightcoral</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padding</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B5F4A5"/>
                </a:solidFill>
                <a:effectLst/>
                <a:latin typeface="Lato" panose="020F0502020204030203" pitchFamily="34" charset="0"/>
              </a:rPr>
              <a:t>10</a:t>
            </a:r>
            <a:r>
              <a:rPr lang="en-US" sz="2000" b="0" i="0" dirty="0">
                <a:solidFill>
                  <a:srgbClr val="FFFFFF"/>
                </a:solidFill>
                <a:effectLst/>
                <a:latin typeface="Lato" panose="020F0502020204030203" pitchFamily="34" charset="0"/>
              </a:rPr>
              <a:t>px</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font-size</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B5F4A5"/>
                </a:solidFill>
                <a:effectLst/>
                <a:latin typeface="Lato" panose="020F0502020204030203" pitchFamily="34" charset="0"/>
              </a:rPr>
              <a:t>20</a:t>
            </a:r>
            <a:r>
              <a:rPr lang="en-US" sz="2000" b="0" i="0" dirty="0">
                <a:solidFill>
                  <a:srgbClr val="FFFFFF"/>
                </a:solidFill>
                <a:effectLst/>
                <a:latin typeface="Lato" panose="020F0502020204030203" pitchFamily="34" charset="0"/>
              </a:rPr>
              <a:t>px</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F8C555"/>
                </a:solidFill>
                <a:effectLst/>
                <a:latin typeface="Lato" panose="020F0502020204030203" pitchFamily="34" charset="0"/>
              </a:rPr>
              <a:t>	color</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white</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style</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p id</a:t>
            </a:r>
            <a:r>
              <a:rPr lang="en-US" sz="2000" b="0" i="0" dirty="0">
                <a:solidFill>
                  <a:srgbClr val="CCCCCC"/>
                </a:solidFill>
                <a:effectLst/>
                <a:latin typeface="Lato" panose="020F0502020204030203" pitchFamily="34" charset="0"/>
              </a:rPr>
              <a:t>="</a:t>
            </a:r>
            <a:r>
              <a:rPr lang="en-US" sz="2000" b="0" i="0" dirty="0">
                <a:solidFill>
                  <a:srgbClr val="7EC699"/>
                </a:solidFill>
                <a:effectLst/>
                <a:latin typeface="Lato" panose="020F0502020204030203" pitchFamily="34" charset="0"/>
              </a:rPr>
              <a:t>para</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This is a paragraph.</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p</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button onclick</a:t>
            </a:r>
            <a:r>
              <a:rPr lang="en-US" sz="2000" b="0" i="0" dirty="0">
                <a:solidFill>
                  <a:srgbClr val="CCCCCC"/>
                </a:solidFill>
                <a:effectLst/>
                <a:latin typeface="Lato" panose="020F0502020204030203" pitchFamily="34" charset="0"/>
              </a:rPr>
              <a:t>="</a:t>
            </a:r>
            <a:r>
              <a:rPr lang="en-US" sz="2000" b="0" i="0" dirty="0">
                <a:solidFill>
                  <a:srgbClr val="93DDFD"/>
                </a:solidFill>
                <a:effectLst/>
                <a:latin typeface="Lato" panose="020F0502020204030203" pitchFamily="34" charset="0"/>
              </a:rPr>
              <a:t>change</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Select element and add class</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button</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script</a:t>
            </a:r>
            <a:r>
              <a:rPr lang="en-US" sz="2000" b="0" i="0" dirty="0">
                <a:solidFill>
                  <a:srgbClr val="CCCCCC"/>
                </a:solidFill>
                <a:effectLst/>
                <a:latin typeface="Lato" panose="020F0502020204030203" pitchFamily="34" charset="0"/>
              </a:rPr>
              <a:t>&gt;</a:t>
            </a:r>
            <a:r>
              <a:rPr lang="en-US" sz="2000" b="0" i="0" dirty="0">
                <a:solidFill>
                  <a:srgbClr val="FFFFFF"/>
                </a:solidFill>
                <a:effectLst/>
                <a:latin typeface="Lato" panose="020F0502020204030203" pitchFamily="34" charset="0"/>
              </a:rPr>
              <a:t> </a:t>
            </a:r>
          </a:p>
          <a:p>
            <a:pPr marL="120650" indent="0">
              <a:buNone/>
            </a:pPr>
            <a:r>
              <a:rPr lang="en-US" sz="2000" dirty="0">
                <a:solidFill>
                  <a:srgbClr val="FFFFFF"/>
                </a:solidFill>
                <a:latin typeface="Lato" panose="020F0502020204030203" pitchFamily="34" charset="0"/>
              </a:rPr>
              <a:t>	</a:t>
            </a:r>
            <a:r>
              <a:rPr lang="en-US" sz="2000" b="0" i="0" dirty="0">
                <a:solidFill>
                  <a:srgbClr val="D9A9FF"/>
                </a:solidFill>
                <a:effectLst/>
                <a:latin typeface="Lato" panose="020F0502020204030203" pitchFamily="34" charset="0"/>
              </a:rPr>
              <a:t>function</a:t>
            </a:r>
            <a:r>
              <a:rPr lang="en-US" sz="2000" b="0" i="0" dirty="0">
                <a:solidFill>
                  <a:srgbClr val="FFFFFF"/>
                </a:solidFill>
                <a:effectLst/>
                <a:latin typeface="Lato" panose="020F0502020204030203" pitchFamily="34" charset="0"/>
              </a:rPr>
              <a:t> </a:t>
            </a:r>
            <a:r>
              <a:rPr lang="en-US" sz="2000" b="0" i="0" dirty="0">
                <a:solidFill>
                  <a:srgbClr val="93DDFD"/>
                </a:solidFill>
                <a:effectLst/>
                <a:latin typeface="Lato" panose="020F0502020204030203" pitchFamily="34" charset="0"/>
              </a:rPr>
              <a:t>change</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dirty="0">
                <a:solidFill>
                  <a:srgbClr val="FFFFFF"/>
                </a:solidFill>
                <a:latin typeface="Lato" panose="020F0502020204030203" pitchFamily="34" charset="0"/>
              </a:rPr>
              <a:t>		</a:t>
            </a:r>
            <a:r>
              <a:rPr lang="en-US" sz="2000" b="0" i="0" dirty="0">
                <a:solidFill>
                  <a:srgbClr val="D9A9FF"/>
                </a:solidFill>
                <a:effectLst/>
                <a:latin typeface="Lato" panose="020F0502020204030203" pitchFamily="34" charset="0"/>
              </a:rPr>
              <a:t>let</a:t>
            </a:r>
            <a:r>
              <a:rPr lang="en-US" sz="2000" b="0" i="0" dirty="0">
                <a:solidFill>
                  <a:srgbClr val="FFFFFF"/>
                </a:solidFill>
                <a:effectLst/>
                <a:latin typeface="Lato" panose="020F0502020204030203" pitchFamily="34" charset="0"/>
              </a:rPr>
              <a:t> element </a:t>
            </a:r>
            <a:r>
              <a:rPr lang="en-US" sz="2000" b="0" i="0" dirty="0">
                <a:solidFill>
                  <a:srgbClr val="67CD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err="1">
                <a:solidFill>
                  <a:srgbClr val="FFFFFF"/>
                </a:solidFill>
                <a:effectLst/>
                <a:latin typeface="Lato" panose="020F0502020204030203" pitchFamily="34" charset="0"/>
              </a:rPr>
              <a:t>document</a:t>
            </a:r>
            <a:r>
              <a:rPr lang="en-US" sz="2000" b="0" i="0" dirty="0" err="1">
                <a:solidFill>
                  <a:srgbClr val="CCCCCC"/>
                </a:solidFill>
                <a:effectLst/>
                <a:latin typeface="Lato" panose="020F0502020204030203" pitchFamily="34" charset="0"/>
              </a:rPr>
              <a:t>.</a:t>
            </a:r>
            <a:r>
              <a:rPr lang="en-US" sz="2000" b="0" i="0" dirty="0" err="1">
                <a:solidFill>
                  <a:srgbClr val="93DDFD"/>
                </a:solidFill>
                <a:effectLst/>
                <a:latin typeface="Lato" panose="020F0502020204030203" pitchFamily="34" charset="0"/>
              </a:rPr>
              <a:t>getElementById</a:t>
            </a:r>
            <a:r>
              <a:rPr lang="en-US" sz="2000" b="0" i="0" dirty="0">
                <a:solidFill>
                  <a:srgbClr val="CCCCCC"/>
                </a:solidFill>
                <a:effectLst/>
                <a:latin typeface="Lato" panose="020F0502020204030203" pitchFamily="34" charset="0"/>
              </a:rPr>
              <a:t>(</a:t>
            </a:r>
            <a:r>
              <a:rPr lang="en-US" sz="2000" b="0" i="0" dirty="0">
                <a:solidFill>
                  <a:srgbClr val="7EC699"/>
                </a:solidFill>
                <a:effectLst/>
                <a:latin typeface="Lato" panose="020F0502020204030203" pitchFamily="34" charset="0"/>
              </a:rPr>
              <a:t>"para"</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r>
              <a:rPr lang="en-US" sz="2000" b="0" i="0" dirty="0" err="1">
                <a:solidFill>
                  <a:srgbClr val="FFFFFF"/>
                </a:solidFill>
                <a:effectLst/>
                <a:latin typeface="Lato" panose="020F0502020204030203" pitchFamily="34" charset="0"/>
              </a:rPr>
              <a:t>element</a:t>
            </a:r>
            <a:r>
              <a:rPr lang="en-US" sz="2000" b="0" i="0" dirty="0" err="1">
                <a:solidFill>
                  <a:srgbClr val="CCCCCC"/>
                </a:solidFill>
                <a:effectLst/>
                <a:latin typeface="Lato" panose="020F0502020204030203" pitchFamily="34" charset="0"/>
              </a:rPr>
              <a:t>.</a:t>
            </a:r>
            <a:r>
              <a:rPr lang="en-US" sz="2000" b="0" i="0" dirty="0" err="1">
                <a:solidFill>
                  <a:srgbClr val="FFFFFF"/>
                </a:solidFill>
                <a:effectLst/>
                <a:latin typeface="Lato" panose="020F0502020204030203" pitchFamily="34" charset="0"/>
              </a:rPr>
              <a:t>classList</a:t>
            </a:r>
            <a:r>
              <a:rPr lang="en-US" sz="2000" b="0" i="0" dirty="0" err="1">
                <a:solidFill>
                  <a:srgbClr val="CCCCCC"/>
                </a:solidFill>
                <a:effectLst/>
                <a:latin typeface="Lato" panose="020F0502020204030203" pitchFamily="34" charset="0"/>
              </a:rPr>
              <a:t>.</a:t>
            </a:r>
            <a:r>
              <a:rPr lang="en-US" sz="2000" b="0" i="0" dirty="0" err="1">
                <a:solidFill>
                  <a:srgbClr val="93DDFD"/>
                </a:solidFill>
                <a:effectLst/>
                <a:latin typeface="Lato" panose="020F0502020204030203" pitchFamily="34" charset="0"/>
              </a:rPr>
              <a:t>add</a:t>
            </a:r>
            <a:r>
              <a:rPr lang="en-US" sz="2000" b="0" i="0" dirty="0">
                <a:solidFill>
                  <a:srgbClr val="CCCCCC"/>
                </a:solidFill>
                <a:effectLst/>
                <a:latin typeface="Lato" panose="020F0502020204030203" pitchFamily="34" charset="0"/>
              </a:rPr>
              <a:t>(</a:t>
            </a:r>
            <a:r>
              <a:rPr lang="en-US" sz="2000" b="0" i="0" dirty="0">
                <a:solidFill>
                  <a:srgbClr val="7EC699"/>
                </a:solidFill>
                <a:effectLst/>
                <a:latin typeface="Lato" panose="020F0502020204030203" pitchFamily="34" charset="0"/>
              </a:rPr>
              <a:t>"beautify"</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dirty="0">
                <a:solidFill>
                  <a:srgbClr val="FFFFFF"/>
                </a:solidFill>
                <a:latin typeface="Lato" panose="020F0502020204030203" pitchFamily="34" charset="0"/>
              </a:rPr>
              <a:t>	</a:t>
            </a:r>
            <a:r>
              <a:rPr lang="en-US" sz="2000" b="0" i="0" dirty="0">
                <a:solidFill>
                  <a:srgbClr val="CCCCCC"/>
                </a:solidFill>
                <a:effectLst/>
                <a:latin typeface="Lato" panose="020F0502020204030203" pitchFamily="34" charset="0"/>
              </a:rPr>
              <a:t>}</a:t>
            </a:r>
            <a:r>
              <a:rPr lang="en-US" sz="2000" b="0" i="0" dirty="0">
                <a:solidFill>
                  <a:srgbClr val="FFFFFF"/>
                </a:solidFill>
                <a:effectLst/>
                <a:latin typeface="Lato" panose="020F0502020204030203" pitchFamily="34" charset="0"/>
              </a:rPr>
              <a:t> </a:t>
            </a:r>
          </a:p>
          <a:p>
            <a:pPr marL="120650" indent="0">
              <a:buNone/>
            </a:pPr>
            <a:r>
              <a:rPr lang="en-US" sz="2000" b="0" i="0" dirty="0">
                <a:solidFill>
                  <a:srgbClr val="CCCCCC"/>
                </a:solidFill>
                <a:effectLst/>
                <a:latin typeface="Lato" panose="020F0502020204030203" pitchFamily="34" charset="0"/>
              </a:rPr>
              <a:t>&lt;/</a:t>
            </a:r>
            <a:r>
              <a:rPr lang="en-US" sz="2000" b="0" i="0" dirty="0">
                <a:solidFill>
                  <a:srgbClr val="E2777A"/>
                </a:solidFill>
                <a:effectLst/>
                <a:latin typeface="Lato" panose="020F0502020204030203" pitchFamily="34" charset="0"/>
              </a:rPr>
              <a:t>script</a:t>
            </a:r>
            <a:r>
              <a:rPr lang="en-US" sz="2000" b="0" i="0" dirty="0">
                <a:solidFill>
                  <a:srgbClr val="CCCCCC"/>
                </a:solidFill>
                <a:effectLst/>
                <a:latin typeface="Lato" panose="020F0502020204030203" pitchFamily="34" charset="0"/>
              </a:rPr>
              <a:t>&gt;</a:t>
            </a:r>
            <a:endParaRPr lang="bg-BG" sz="2000" dirty="0"/>
          </a:p>
        </p:txBody>
      </p:sp>
    </p:spTree>
    <p:extLst>
      <p:ext uri="{BB962C8B-B14F-4D97-AF65-F5344CB8AC3E}">
        <p14:creationId xmlns:p14="http://schemas.microsoft.com/office/powerpoint/2010/main" val="86981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E942-4C21-41F2-8E7D-32A6F0BB5D0A}"/>
              </a:ext>
            </a:extLst>
          </p:cNvPr>
          <p:cNvSpPr>
            <a:spLocks noGrp="1"/>
          </p:cNvSpPr>
          <p:nvPr>
            <p:ph type="title"/>
          </p:nvPr>
        </p:nvSpPr>
        <p:spPr/>
        <p:txBody>
          <a:bodyPr/>
          <a:lstStyle/>
          <a:p>
            <a:r>
              <a:rPr lang="en-US" b="1" dirty="0" err="1"/>
              <a:t>querySelector</a:t>
            </a:r>
            <a:r>
              <a:rPr lang="en-US" dirty="0"/>
              <a:t> </a:t>
            </a:r>
            <a:endParaRPr lang="bg-BG" dirty="0"/>
          </a:p>
        </p:txBody>
      </p:sp>
      <p:sp>
        <p:nvSpPr>
          <p:cNvPr id="3" name="Text Placeholder 2">
            <a:extLst>
              <a:ext uri="{FF2B5EF4-FFF2-40B4-BE49-F238E27FC236}">
                <a16:creationId xmlns:a16="http://schemas.microsoft.com/office/drawing/2014/main" id="{0E80F4B0-882F-42D3-9A11-1D48FE235D59}"/>
              </a:ext>
            </a:extLst>
          </p:cNvPr>
          <p:cNvSpPr>
            <a:spLocks noGrp="1"/>
          </p:cNvSpPr>
          <p:nvPr>
            <p:ph type="body" idx="1"/>
          </p:nvPr>
        </p:nvSpPr>
        <p:spPr/>
        <p:txBody>
          <a:bodyPr/>
          <a:lstStyle/>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p id</a:t>
            </a:r>
            <a:r>
              <a:rPr lang="en-US" sz="2400" b="0" i="0" dirty="0">
                <a:solidFill>
                  <a:srgbClr val="CCCCCC"/>
                </a:solidFill>
                <a:effectLst/>
                <a:latin typeface="Lato" panose="020F0502020204030203" pitchFamily="34" charset="0"/>
              </a:rPr>
              <a:t>="</a:t>
            </a:r>
            <a:r>
              <a:rPr lang="en-US" sz="2400" b="0" i="0" dirty="0">
                <a:solidFill>
                  <a:srgbClr val="7EC699"/>
                </a:solidFill>
                <a:effectLst/>
                <a:latin typeface="Lato" panose="020F0502020204030203" pitchFamily="34" charset="0"/>
              </a:rPr>
              <a:t>box</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This is a paragraph.</a:t>
            </a: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p</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button onclick</a:t>
            </a:r>
            <a:r>
              <a:rPr lang="en-US" sz="2400" b="0" i="0" dirty="0">
                <a:solidFill>
                  <a:srgbClr val="CCCCCC"/>
                </a:solidFill>
                <a:effectLst/>
                <a:latin typeface="Lato" panose="020F0502020204030203" pitchFamily="34" charset="0"/>
              </a:rPr>
              <a:t>="</a:t>
            </a:r>
            <a:r>
              <a:rPr lang="en-US" sz="2400" b="0" i="0" dirty="0" err="1">
                <a:solidFill>
                  <a:srgbClr val="93DDFD"/>
                </a:solidFill>
                <a:effectLst/>
                <a:latin typeface="Lato" panose="020F0502020204030203" pitchFamily="34" charset="0"/>
              </a:rPr>
              <a:t>selectElement</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Select element with id</a:t>
            </a: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button</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script</a:t>
            </a:r>
            <a:r>
              <a:rPr lang="en-US" sz="2400" b="0" i="0" dirty="0">
                <a:solidFill>
                  <a:srgbClr val="CCCCCC"/>
                </a:solidFill>
                <a:effectLst/>
                <a:latin typeface="Lato" panose="020F0502020204030203" pitchFamily="34" charset="0"/>
              </a:rPr>
              <a:t>&gt;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D9A9FF"/>
                </a:solidFill>
                <a:effectLst/>
                <a:latin typeface="Lato" panose="020F0502020204030203" pitchFamily="34" charset="0"/>
              </a:rPr>
              <a:t>	function</a:t>
            </a:r>
            <a:r>
              <a:rPr lang="en-US" sz="2400" b="0" i="0" dirty="0">
                <a:solidFill>
                  <a:srgbClr val="FFFFFF"/>
                </a:solidFill>
                <a:effectLst/>
                <a:latin typeface="Lato" panose="020F0502020204030203" pitchFamily="34" charset="0"/>
              </a:rPr>
              <a:t> </a:t>
            </a:r>
            <a:r>
              <a:rPr lang="en-US" sz="2400" b="0" i="0" dirty="0" err="1">
                <a:solidFill>
                  <a:srgbClr val="93DDFD"/>
                </a:solidFill>
                <a:effectLst/>
                <a:latin typeface="Lato" panose="020F0502020204030203" pitchFamily="34" charset="0"/>
              </a:rPr>
              <a:t>selectElement</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p>
          <a:p>
            <a:pPr marL="120650" indent="0">
              <a:buNone/>
            </a:pPr>
            <a:r>
              <a:rPr lang="en-US" sz="2400" dirty="0">
                <a:solidFill>
                  <a:srgbClr val="FFFFFF"/>
                </a:solidFill>
                <a:latin typeface="Lato" panose="020F0502020204030203" pitchFamily="34" charset="0"/>
              </a:rPr>
              <a:t>		</a:t>
            </a:r>
            <a:r>
              <a:rPr lang="en-US" sz="2400" b="0" i="0" dirty="0">
                <a:solidFill>
                  <a:srgbClr val="D9A9FF"/>
                </a:solidFill>
                <a:effectLst/>
                <a:latin typeface="Lato" panose="020F0502020204030203" pitchFamily="34" charset="0"/>
              </a:rPr>
              <a:t>let</a:t>
            </a:r>
            <a:r>
              <a:rPr lang="en-US" sz="2400" b="0" i="0" dirty="0">
                <a:solidFill>
                  <a:srgbClr val="FFFFFF"/>
                </a:solidFill>
                <a:effectLst/>
                <a:latin typeface="Lato" panose="020F0502020204030203" pitchFamily="34" charset="0"/>
              </a:rPr>
              <a:t> element </a:t>
            </a:r>
            <a:r>
              <a:rPr lang="en-US" sz="2400" b="0" i="0" dirty="0">
                <a:solidFill>
                  <a:srgbClr val="67CD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err="1">
                <a:solidFill>
                  <a:srgbClr val="FFFFFF"/>
                </a:solidFill>
                <a:effectLst/>
                <a:latin typeface="Lato" panose="020F0502020204030203" pitchFamily="34" charset="0"/>
              </a:rPr>
              <a:t>document</a:t>
            </a:r>
            <a:r>
              <a:rPr lang="en-US" sz="2400" b="0" i="0" dirty="0" err="1">
                <a:solidFill>
                  <a:srgbClr val="CCCCCC"/>
                </a:solidFill>
                <a:effectLst/>
                <a:latin typeface="Lato" panose="020F0502020204030203" pitchFamily="34" charset="0"/>
              </a:rPr>
              <a:t>.</a:t>
            </a:r>
            <a:r>
              <a:rPr lang="en-US" sz="2400" b="0" i="0" dirty="0" err="1">
                <a:solidFill>
                  <a:srgbClr val="93DDFD"/>
                </a:solidFill>
                <a:effectLst/>
                <a:latin typeface="Lato" panose="020F0502020204030203" pitchFamily="34" charset="0"/>
              </a:rPr>
              <a:t>querySelector</a:t>
            </a:r>
            <a:r>
              <a:rPr lang="en-US" sz="2400" b="0" i="0" dirty="0">
                <a:solidFill>
                  <a:srgbClr val="CCCCCC"/>
                </a:solidFill>
                <a:effectLst/>
                <a:latin typeface="Lato" panose="020F0502020204030203" pitchFamily="34" charset="0"/>
              </a:rPr>
              <a:t>(</a:t>
            </a:r>
            <a:r>
              <a:rPr lang="en-US" sz="2400" b="0" i="0" dirty="0">
                <a:solidFill>
                  <a:srgbClr val="7EC699"/>
                </a:solidFill>
                <a:effectLst/>
                <a:latin typeface="Lato" panose="020F0502020204030203" pitchFamily="34" charset="0"/>
              </a:rPr>
              <a:t>"#box"</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err="1">
                <a:solidFill>
                  <a:srgbClr val="FFFFFF"/>
                </a:solidFill>
                <a:effectLst/>
                <a:latin typeface="Lato" panose="020F0502020204030203" pitchFamily="34" charset="0"/>
              </a:rPr>
              <a:t>element</a:t>
            </a:r>
            <a:r>
              <a:rPr lang="en-US" sz="2400" b="0" i="0" dirty="0" err="1">
                <a:solidFill>
                  <a:srgbClr val="CCCCCC"/>
                </a:solidFill>
                <a:effectLst/>
                <a:latin typeface="Lato" panose="020F0502020204030203" pitchFamily="34" charset="0"/>
              </a:rPr>
              <a:t>.</a:t>
            </a:r>
            <a:r>
              <a:rPr lang="en-US" sz="2400" b="0" i="0" dirty="0" err="1">
                <a:solidFill>
                  <a:srgbClr val="FFFFFF"/>
                </a:solidFill>
                <a:effectLst/>
                <a:latin typeface="Lato" panose="020F0502020204030203" pitchFamily="34" charset="0"/>
              </a:rPr>
              <a:t>style</a:t>
            </a:r>
            <a:r>
              <a:rPr lang="en-US" sz="2400" b="0" i="0" dirty="0" err="1">
                <a:solidFill>
                  <a:srgbClr val="CCCCCC"/>
                </a:solidFill>
                <a:effectLst/>
                <a:latin typeface="Lato" panose="020F0502020204030203" pitchFamily="34" charset="0"/>
              </a:rPr>
              <a:t>.</a:t>
            </a:r>
            <a:r>
              <a:rPr lang="en-US" sz="2400" b="0" i="0" dirty="0" err="1">
                <a:solidFill>
                  <a:srgbClr val="FFFFFF"/>
                </a:solidFill>
                <a:effectLst/>
                <a:latin typeface="Lato" panose="020F0502020204030203" pitchFamily="34" charset="0"/>
              </a:rPr>
              <a:t>background</a:t>
            </a:r>
            <a:r>
              <a:rPr lang="en-US" sz="2400" b="0" i="0" dirty="0">
                <a:solidFill>
                  <a:srgbClr val="FFFFFF"/>
                </a:solidFill>
                <a:effectLst/>
                <a:latin typeface="Lato" panose="020F0502020204030203" pitchFamily="34" charset="0"/>
              </a:rPr>
              <a:t> </a:t>
            </a:r>
            <a:r>
              <a:rPr lang="en-US" sz="2400" b="0" i="0" dirty="0">
                <a:solidFill>
                  <a:srgbClr val="67CD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r>
              <a:rPr lang="en-US" sz="2400" b="0" i="0" dirty="0">
                <a:solidFill>
                  <a:srgbClr val="7EC699"/>
                </a:solidFill>
                <a:effectLst/>
                <a:latin typeface="Lato" panose="020F0502020204030203" pitchFamily="34" charset="0"/>
              </a:rPr>
              <a:t>"</a:t>
            </a:r>
            <a:r>
              <a:rPr lang="en-US" sz="2400" b="0" i="0" dirty="0" err="1">
                <a:solidFill>
                  <a:srgbClr val="7EC699"/>
                </a:solidFill>
                <a:effectLst/>
                <a:latin typeface="Lato" panose="020F0502020204030203" pitchFamily="34" charset="0"/>
              </a:rPr>
              <a:t>lightgreen</a:t>
            </a:r>
            <a:r>
              <a:rPr lang="en-US" sz="2400" b="0" i="0" dirty="0">
                <a:solidFill>
                  <a:srgbClr val="7EC699"/>
                </a:solidFill>
                <a:effectLst/>
                <a:latin typeface="Lato" panose="020F0502020204030203" pitchFamily="34" charset="0"/>
              </a:rPr>
              <a:t>"</a:t>
            </a:r>
            <a:r>
              <a:rPr lang="en-US" sz="2400" b="0" i="0" dirty="0">
                <a:solidFill>
                  <a:srgbClr val="CCCCCC"/>
                </a:solidFill>
                <a:effectLst/>
                <a:latin typeface="Lato" panose="020F0502020204030203" pitchFamily="34" charset="0"/>
              </a:rPr>
              <a:t>;</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	}</a:t>
            </a:r>
            <a:r>
              <a:rPr lang="en-US" sz="2400" b="0" i="0" dirty="0">
                <a:solidFill>
                  <a:srgbClr val="FFFFFF"/>
                </a:solidFill>
                <a:effectLst/>
                <a:latin typeface="Lato" panose="020F0502020204030203" pitchFamily="34" charset="0"/>
              </a:rPr>
              <a:t> </a:t>
            </a:r>
          </a:p>
          <a:p>
            <a:pPr marL="120650" indent="0">
              <a:buNone/>
            </a:pPr>
            <a:r>
              <a:rPr lang="en-US" sz="2400" b="0" i="0" dirty="0">
                <a:solidFill>
                  <a:srgbClr val="CCCCCC"/>
                </a:solidFill>
                <a:effectLst/>
                <a:latin typeface="Lato" panose="020F0502020204030203" pitchFamily="34" charset="0"/>
              </a:rPr>
              <a:t>&lt;/</a:t>
            </a:r>
            <a:r>
              <a:rPr lang="en-US" sz="2400" b="0" i="0" dirty="0">
                <a:solidFill>
                  <a:srgbClr val="E2777A"/>
                </a:solidFill>
                <a:effectLst/>
                <a:latin typeface="Lato" panose="020F0502020204030203" pitchFamily="34" charset="0"/>
              </a:rPr>
              <a:t>script</a:t>
            </a:r>
            <a:r>
              <a:rPr lang="en-US" sz="2400" b="0" i="0" dirty="0">
                <a:solidFill>
                  <a:srgbClr val="CCCCCC"/>
                </a:solidFill>
                <a:effectLst/>
                <a:latin typeface="Lato" panose="020F0502020204030203" pitchFamily="34" charset="0"/>
              </a:rPr>
              <a:t>&gt;</a:t>
            </a:r>
            <a:endParaRPr lang="bg-BG" sz="2400" dirty="0"/>
          </a:p>
        </p:txBody>
      </p:sp>
    </p:spTree>
    <p:extLst>
      <p:ext uri="{BB962C8B-B14F-4D97-AF65-F5344CB8AC3E}">
        <p14:creationId xmlns:p14="http://schemas.microsoft.com/office/powerpoint/2010/main" val="3591128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BDE0-F444-43A5-8138-4805D8DEB996}"/>
              </a:ext>
            </a:extLst>
          </p:cNvPr>
          <p:cNvSpPr>
            <a:spLocks noGrp="1"/>
          </p:cNvSpPr>
          <p:nvPr>
            <p:ph type="title"/>
          </p:nvPr>
        </p:nvSpPr>
        <p:spPr/>
        <p:txBody>
          <a:bodyPr/>
          <a:lstStyle/>
          <a:p>
            <a:r>
              <a:rPr lang="en-US" dirty="0"/>
              <a:t>Get Input Text value</a:t>
            </a:r>
            <a:endParaRPr lang="bg-BG" dirty="0"/>
          </a:p>
        </p:txBody>
      </p:sp>
      <p:sp>
        <p:nvSpPr>
          <p:cNvPr id="3" name="Text Placeholder 2">
            <a:extLst>
              <a:ext uri="{FF2B5EF4-FFF2-40B4-BE49-F238E27FC236}">
                <a16:creationId xmlns:a16="http://schemas.microsoft.com/office/drawing/2014/main" id="{32528FBE-D142-46ED-A8AE-7B90CD2BDC00}"/>
              </a:ext>
            </a:extLst>
          </p:cNvPr>
          <p:cNvSpPr>
            <a:spLocks noGrp="1"/>
          </p:cNvSpPr>
          <p:nvPr>
            <p:ph type="body" idx="1"/>
          </p:nvPr>
        </p:nvSpPr>
        <p:spPr>
          <a:xfrm>
            <a:off x="1730000" y="2090067"/>
            <a:ext cx="10072794" cy="3881700"/>
          </a:xfrm>
        </p:spPr>
        <p:txBody>
          <a:bodyPr/>
          <a:lstStyle/>
          <a:p>
            <a:pPr marL="120650" indent="0">
              <a:buNone/>
            </a:pPr>
            <a:r>
              <a:rPr lang="en-US" sz="2800" dirty="0"/>
              <a:t>Set value:</a:t>
            </a:r>
          </a:p>
          <a:p>
            <a:pPr marL="120650" indent="0">
              <a:buNone/>
            </a:pPr>
            <a:r>
              <a:rPr lang="en-US" sz="2800" dirty="0" err="1"/>
              <a:t>document.getElementById</a:t>
            </a:r>
            <a:r>
              <a:rPr lang="en-US" sz="2800" dirty="0"/>
              <a:t>("</a:t>
            </a:r>
            <a:r>
              <a:rPr lang="en-US" sz="2800" dirty="0" err="1"/>
              <a:t>myText</a:t>
            </a:r>
            <a:r>
              <a:rPr lang="en-US" sz="2800" dirty="0"/>
              <a:t>").value = "Johnny Bravo";</a:t>
            </a:r>
          </a:p>
          <a:p>
            <a:pPr marL="120650" indent="0">
              <a:buNone/>
            </a:pPr>
            <a:endParaRPr lang="en-US" sz="2800" dirty="0"/>
          </a:p>
          <a:p>
            <a:pPr marL="120650" indent="0">
              <a:buNone/>
            </a:pPr>
            <a:endParaRPr lang="en-US" sz="2800" dirty="0"/>
          </a:p>
          <a:p>
            <a:pPr marL="120650" indent="0">
              <a:buNone/>
            </a:pPr>
            <a:r>
              <a:rPr lang="en-US" sz="2800" dirty="0"/>
              <a:t>Get value:</a:t>
            </a:r>
          </a:p>
          <a:p>
            <a:pPr marL="120650" indent="0">
              <a:buNone/>
            </a:pPr>
            <a:r>
              <a:rPr lang="en-US" sz="2800" dirty="0"/>
              <a:t>var name = </a:t>
            </a:r>
            <a:r>
              <a:rPr lang="en-US" sz="2800" dirty="0" err="1"/>
              <a:t>document.getElementById</a:t>
            </a:r>
            <a:r>
              <a:rPr lang="en-US" sz="2800" dirty="0"/>
              <a:t>("</a:t>
            </a:r>
            <a:r>
              <a:rPr lang="en-US" sz="2800" dirty="0" err="1"/>
              <a:t>myText</a:t>
            </a:r>
            <a:r>
              <a:rPr lang="en-US" sz="2800" dirty="0"/>
              <a:t>").value;</a:t>
            </a:r>
            <a:endParaRPr lang="bg-BG" sz="2800" dirty="0"/>
          </a:p>
        </p:txBody>
      </p:sp>
    </p:spTree>
    <p:extLst>
      <p:ext uri="{BB962C8B-B14F-4D97-AF65-F5344CB8AC3E}">
        <p14:creationId xmlns:p14="http://schemas.microsoft.com/office/powerpoint/2010/main" val="354392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DATA TYPES IN JAVASCRIPT</a:t>
            </a:r>
            <a:endParaRPr/>
          </a:p>
        </p:txBody>
      </p:sp>
      <p:sp>
        <p:nvSpPr>
          <p:cNvPr id="238" name="Google Shape;238;p2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Exercise </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Create simple HTML form</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 or allow user to enter several numeric variables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Perform different math calculations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Round up the result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Parse input (text to </a:t>
            </a:r>
            <a:r>
              <a:rPr lang="en-US" sz="2000">
                <a:latin typeface="Questrial"/>
                <a:ea typeface="Questrial"/>
                <a:cs typeface="Questrial"/>
                <a:sym typeface="Questrial"/>
              </a:rPr>
              <a:t>number</a:t>
            </a:r>
            <a:r>
              <a:rPr lang="en-US" sz="2000" b="0" i="0" u="none" strike="noStrike" cap="none">
                <a:solidFill>
                  <a:schemeClr val="lt1"/>
                </a:solidFill>
                <a:latin typeface="Questrial"/>
                <a:ea typeface="Questrial"/>
                <a:cs typeface="Questrial"/>
                <a:sym typeface="Questrial"/>
              </a:rPr>
              <a: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Ask user to enter 2 numeric values, compare values and display bigger number</a:t>
            </a:r>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UNDEFINED AND NULL VALUES</a:t>
            </a:r>
            <a:endParaRPr/>
          </a:p>
        </p:txBody>
      </p:sp>
      <p:sp>
        <p:nvSpPr>
          <p:cNvPr id="244" name="Google Shape;244;p28"/>
          <p:cNvSpPr txBox="1">
            <a:spLocks noGrp="1"/>
          </p:cNvSpPr>
          <p:nvPr>
            <p:ph type="body" idx="1"/>
          </p:nvPr>
        </p:nvSpPr>
        <p:spPr>
          <a:xfrm>
            <a:off x="1730000" y="1743901"/>
            <a:ext cx="9385200" cy="4227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JS there is a special value </a:t>
            </a:r>
            <a:r>
              <a:rPr lang="en-US" sz="2400" b="1" i="0" u="none" strike="noStrike" cap="none">
                <a:solidFill>
                  <a:srgbClr val="21FFFE"/>
                </a:solidFill>
                <a:latin typeface="Consolas"/>
                <a:ea typeface="Consolas"/>
                <a:cs typeface="Consolas"/>
                <a:sym typeface="Consolas"/>
              </a:rPr>
              <a:t>undefined</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It means the </a:t>
            </a:r>
            <a:r>
              <a:rPr lang="en-US" sz="2000" b="0" i="0" u="none" strike="noStrike" cap="none">
                <a:solidFill>
                  <a:srgbClr val="21FFFE"/>
                </a:solidFill>
                <a:latin typeface="Questrial"/>
                <a:ea typeface="Questrial"/>
                <a:cs typeface="Questrial"/>
                <a:sym typeface="Questrial"/>
              </a:rPr>
              <a:t>variable has not been defined</a:t>
            </a:r>
            <a:r>
              <a:rPr lang="en-US" sz="2000" b="0" i="0" u="none" strike="noStrike" cap="none">
                <a:solidFill>
                  <a:srgbClr val="FFFFFF"/>
                </a:solidFill>
                <a:latin typeface="Questrial"/>
                <a:ea typeface="Questrial"/>
                <a:cs typeface="Questrial"/>
                <a:sym typeface="Questrial"/>
              </a:rPr>
              <a:t> (no such variable exist in the current context) </a:t>
            </a:r>
            <a:endParaRPr/>
          </a:p>
          <a:p>
            <a:pPr marL="228600" marR="0" lvl="0" indent="-228600" algn="l" rtl="0">
              <a:lnSpc>
                <a:spcPct val="100000"/>
              </a:lnSpc>
              <a:spcBef>
                <a:spcPts val="1000"/>
              </a:spcBef>
              <a:spcAft>
                <a:spcPts val="0"/>
              </a:spcAft>
              <a:buClr>
                <a:srgbClr val="21FFFE"/>
              </a:buClr>
              <a:buSzPts val="3000"/>
              <a:buFont typeface="Arial"/>
              <a:buChar char="•"/>
            </a:pPr>
            <a:r>
              <a:rPr lang="en-US" sz="2400" b="0" i="0" u="none" strike="noStrike" cap="none">
                <a:solidFill>
                  <a:srgbClr val="21FFFE"/>
                </a:solidFill>
                <a:latin typeface="Questrial"/>
                <a:ea typeface="Questrial"/>
                <a:cs typeface="Questrial"/>
                <a:sym typeface="Questrial"/>
              </a:rPr>
              <a:t>Undefined </a:t>
            </a:r>
            <a:r>
              <a:rPr lang="en-US" sz="2400" b="0" i="0" u="none" strike="noStrike" cap="none">
                <a:solidFill>
                  <a:schemeClr val="lt1"/>
                </a:solidFill>
                <a:latin typeface="Questrial"/>
                <a:ea typeface="Questrial"/>
                <a:cs typeface="Questrial"/>
                <a:sym typeface="Questrial"/>
              </a:rPr>
              <a:t>is different than </a:t>
            </a:r>
            <a:r>
              <a:rPr lang="en-US" sz="2400" b="1" i="0" u="none" strike="noStrike" cap="none">
                <a:solidFill>
                  <a:srgbClr val="21FFFE"/>
                </a:solidFill>
                <a:latin typeface="Consolas"/>
                <a:ea typeface="Consolas"/>
                <a:cs typeface="Consolas"/>
                <a:sym typeface="Consolas"/>
              </a:rPr>
              <a:t>null</a:t>
            </a:r>
            <a:endParaRPr/>
          </a:p>
          <a:p>
            <a:pPr marL="685800" marR="0" lvl="1" indent="-228600" algn="l" rtl="0">
              <a:lnSpc>
                <a:spcPct val="10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Null</a:t>
            </a:r>
            <a:r>
              <a:rPr lang="en-US" sz="2000" b="0" i="0" u="none" strike="noStrike" cap="none">
                <a:solidFill>
                  <a:schemeClr val="lt1"/>
                </a:solidFill>
                <a:latin typeface="Questrial"/>
                <a:ea typeface="Questrial"/>
                <a:cs typeface="Questrial"/>
                <a:sym typeface="Questrial"/>
              </a:rPr>
              <a:t> means that an object exists and is empty (has no value)</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45" name="Google Shape;245;p28"/>
          <p:cNvSpPr/>
          <p:nvPr/>
        </p:nvSpPr>
        <p:spPr>
          <a:xfrm>
            <a:off x="1141412" y="4245644"/>
            <a:ext cx="10214100" cy="21084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x = 5;</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x = undefined;</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alert(x); </a:t>
            </a:r>
            <a:r>
              <a:rPr lang="en-US" sz="2200" b="1" i="0" u="none" strike="noStrike" cap="none">
                <a:solidFill>
                  <a:srgbClr val="21FFFE"/>
                </a:solidFill>
                <a:latin typeface="Consolas"/>
                <a:ea typeface="Consolas"/>
                <a:cs typeface="Consolas"/>
                <a:sym typeface="Consolas"/>
              </a:rPr>
              <a:t>// undefined</a:t>
            </a:r>
            <a:endParaRPr/>
          </a:p>
          <a:p>
            <a:pPr marL="0" marR="0" lvl="0" indent="0" algn="l" rtl="0">
              <a:lnSpc>
                <a:spcPct val="110000"/>
              </a:lnSpc>
              <a:spcBef>
                <a:spcPts val="120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x = null;</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alert(x); </a:t>
            </a:r>
            <a:r>
              <a:rPr lang="en-US" sz="2200" b="1" i="0" u="none" strike="noStrike" cap="none">
                <a:solidFill>
                  <a:srgbClr val="21FFFE"/>
                </a:solidFill>
                <a:latin typeface="Consolas"/>
                <a:ea typeface="Consolas"/>
                <a:cs typeface="Consolas"/>
                <a:sym typeface="Consolas"/>
              </a:rPr>
              <a:t>// null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TABLE OF CONTENTS</a:t>
            </a:r>
            <a:endParaRPr/>
          </a:p>
        </p:txBody>
      </p:sp>
      <p:sp>
        <p:nvSpPr>
          <p:cNvPr id="153" name="Google Shape;153;p15"/>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511175" marR="0" lvl="0" indent="-511175" algn="l" rtl="0">
              <a:lnSpc>
                <a:spcPct val="100000"/>
              </a:lnSpc>
              <a:spcBef>
                <a:spcPts val="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Data Types in JavaScript</a:t>
            </a:r>
            <a:endParaRPr/>
          </a:p>
          <a:p>
            <a:pPr marL="815921" marR="0" lvl="1" indent="-523821"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Object, Number, Boolean, String</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Declaring and Using Variables</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Operators, Expressions, Statements</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Conditional Statements</a:t>
            </a:r>
            <a:endParaRPr/>
          </a:p>
          <a:p>
            <a:pPr marL="815921" marR="0" lvl="1" indent="-523821" algn="l" rtl="0">
              <a:lnSpc>
                <a:spcPct val="100000"/>
              </a:lnSpc>
              <a:spcBef>
                <a:spcPts val="500"/>
              </a:spcBef>
              <a:spcAft>
                <a:spcPts val="0"/>
              </a:spcAft>
              <a:buClr>
                <a:schemeClr val="lt1"/>
              </a:buClr>
              <a:buSzPts val="4250"/>
              <a:buFont typeface="Arial"/>
              <a:buChar char="•"/>
            </a:pPr>
            <a:r>
              <a:rPr lang="en-US" sz="3400" b="0" i="0" u="none" strike="noStrike" cap="none">
                <a:solidFill>
                  <a:schemeClr val="lt1"/>
                </a:solidFill>
                <a:latin typeface="Questrial"/>
                <a:ea typeface="Questrial"/>
                <a:cs typeface="Questrial"/>
                <a:sym typeface="Questrial"/>
              </a:rPr>
              <a:t>If-else, switch-case</a:t>
            </a:r>
            <a:endParaRPr/>
          </a:p>
          <a:p>
            <a:pPr marL="511175" marR="0" lvl="0" indent="-511175"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False-like Conditions</a:t>
            </a:r>
            <a:endParaRPr/>
          </a:p>
          <a:p>
            <a:pPr marL="815921" marR="0" lvl="1" indent="-523821"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Falsy/Truthy conditions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CHECKING THE TYPE OF A VARIABLE</a:t>
            </a:r>
            <a:endParaRPr/>
          </a:p>
        </p:txBody>
      </p:sp>
      <p:sp>
        <p:nvSpPr>
          <p:cNvPr id="251" name="Google Shape;251;p29"/>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variable type can be checked at runtime:</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52" name="Google Shape;252;p29"/>
          <p:cNvSpPr/>
          <p:nvPr/>
        </p:nvSpPr>
        <p:spPr>
          <a:xfrm>
            <a:off x="1311523" y="2764963"/>
            <a:ext cx="9565775" cy="3584185"/>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x = 5;</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number</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console.log(x); </a:t>
            </a:r>
            <a:r>
              <a:rPr lang="en-US" sz="1800" b="1" i="0" u="none" strike="noStrike" cap="none">
                <a:solidFill>
                  <a:srgbClr val="21FFFE"/>
                </a:solidFill>
                <a:latin typeface="Consolas"/>
                <a:ea typeface="Consolas"/>
                <a:cs typeface="Consolas"/>
                <a:sym typeface="Consolas"/>
              </a:rPr>
              <a:t>// 5</a:t>
            </a:r>
            <a:endParaRPr/>
          </a:p>
          <a:p>
            <a:pPr marL="0" marR="0" lvl="0" indent="0" algn="l" rtl="0">
              <a:lnSpc>
                <a:spcPct val="110000"/>
              </a:lnSpc>
              <a:spcBef>
                <a:spcPts val="120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x = new Number(5);</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object</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console.log(x); </a:t>
            </a:r>
            <a:r>
              <a:rPr lang="en-US" sz="1800" b="1" i="0" u="none" strike="noStrike" cap="none">
                <a:solidFill>
                  <a:srgbClr val="21FFFE"/>
                </a:solidFill>
                <a:latin typeface="Consolas"/>
                <a:ea typeface="Consolas"/>
                <a:cs typeface="Consolas"/>
                <a:sym typeface="Consolas"/>
              </a:rPr>
              <a:t>// Number {[[PrimitiveValue]]: 5} </a:t>
            </a:r>
            <a:endParaRPr/>
          </a:p>
          <a:p>
            <a:pPr marL="0" marR="0" lvl="0" indent="0" algn="l" rtl="0">
              <a:lnSpc>
                <a:spcPct val="110000"/>
              </a:lnSpc>
              <a:spcBef>
                <a:spcPts val="120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x = null;</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object</a:t>
            </a:r>
            <a:endParaRPr/>
          </a:p>
          <a:p>
            <a:pPr marL="0" marR="0" lvl="0" indent="0" algn="l" rtl="0">
              <a:lnSpc>
                <a:spcPct val="110000"/>
              </a:lnSpc>
              <a:spcBef>
                <a:spcPts val="120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x = undefined;</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console.log(typeof(x)); </a:t>
            </a:r>
            <a:r>
              <a:rPr lang="en-US" sz="1800" b="1" i="0" u="none" strike="noStrike" cap="none">
                <a:solidFill>
                  <a:srgbClr val="21FFFE"/>
                </a:solidFill>
                <a:latin typeface="Consolas"/>
                <a:ea typeface="Consolas"/>
                <a:cs typeface="Consolas"/>
                <a:sym typeface="Consolas"/>
              </a:rPr>
              <a:t>// undefined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WHAT IS A VARIABLE?</a:t>
            </a:r>
            <a:endParaRPr/>
          </a:p>
        </p:txBody>
      </p:sp>
      <p:sp>
        <p:nvSpPr>
          <p:cNvPr id="258" name="Google Shape;258;p3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a:t>
            </a:r>
            <a:r>
              <a:rPr lang="en-US" sz="2400" b="0" i="0" u="none" strike="noStrike" cap="none">
                <a:solidFill>
                  <a:srgbClr val="21FFFE"/>
                </a:solidFill>
                <a:latin typeface="Questrial"/>
                <a:ea typeface="Questrial"/>
                <a:cs typeface="Questrial"/>
                <a:sym typeface="Questrial"/>
              </a:rPr>
              <a:t>variable </a:t>
            </a:r>
            <a:r>
              <a:rPr lang="en-US" sz="2400" b="0" i="0" u="none" strike="noStrike" cap="none">
                <a:solidFill>
                  <a:schemeClr val="lt1"/>
                </a:solidFill>
                <a:latin typeface="Questrial"/>
                <a:ea typeface="Questrial"/>
                <a:cs typeface="Questrial"/>
                <a:sym typeface="Questrial"/>
              </a:rPr>
              <a:t>is a:</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Placeholder of information that can be changed at run-time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 piece of computer memory holding some value</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Variables allow you to:</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Store information</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Retrieve the stored information</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Change the stored information</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VARIABLE CHARACTERISTICS</a:t>
            </a:r>
            <a:endParaRPr/>
          </a:p>
        </p:txBody>
      </p:sp>
      <p:sp>
        <p:nvSpPr>
          <p:cNvPr id="264" name="Google Shape;264;p31"/>
          <p:cNvSpPr txBox="1">
            <a:spLocks noGrp="1"/>
          </p:cNvSpPr>
          <p:nvPr>
            <p:ph type="body" idx="1"/>
          </p:nvPr>
        </p:nvSpPr>
        <p:spPr>
          <a:xfrm>
            <a:off x="1918400" y="1743900"/>
            <a:ext cx="9385200" cy="40596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variable has:</a:t>
            </a:r>
            <a:endParaRPr/>
          </a:p>
          <a:p>
            <a:pPr marL="685800" marR="0" lvl="1" indent="-228600" algn="l" rtl="0">
              <a:lnSpc>
                <a:spcPct val="11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Name</a:t>
            </a:r>
            <a:endParaRPr/>
          </a:p>
          <a:p>
            <a:pPr marL="685800" marR="0" lvl="1" indent="-228600" algn="l" rtl="0">
              <a:lnSpc>
                <a:spcPct val="11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Type</a:t>
            </a:r>
            <a:r>
              <a:rPr lang="en-US" sz="2000" b="0" i="0" u="none" strike="noStrike" cap="none">
                <a:solidFill>
                  <a:schemeClr val="lt1"/>
                </a:solidFill>
                <a:latin typeface="Questrial"/>
                <a:ea typeface="Questrial"/>
                <a:cs typeface="Questrial"/>
                <a:sym typeface="Questrial"/>
              </a:rPr>
              <a:t> (of stored data)</a:t>
            </a:r>
            <a:endParaRPr/>
          </a:p>
          <a:p>
            <a:pPr marL="685800" marR="0" lvl="1" indent="-228600" algn="l" rtl="0">
              <a:lnSpc>
                <a:spcPct val="110000"/>
              </a:lnSpc>
              <a:spcBef>
                <a:spcPts val="500"/>
              </a:spcBef>
              <a:spcAft>
                <a:spcPts val="0"/>
              </a:spcAft>
              <a:buClr>
                <a:srgbClr val="21FFFE"/>
              </a:buClr>
              <a:buSzPts val="2500"/>
              <a:buFont typeface="Arial"/>
              <a:buChar char="•"/>
            </a:pPr>
            <a:r>
              <a:rPr lang="en-US" sz="2000" b="0" i="0" u="none" strike="noStrike" cap="none">
                <a:solidFill>
                  <a:srgbClr val="21FFFE"/>
                </a:solidFill>
                <a:latin typeface="Questrial"/>
                <a:ea typeface="Questrial"/>
                <a:cs typeface="Questrial"/>
                <a:sym typeface="Questrial"/>
              </a:rPr>
              <a:t>Value</a:t>
            </a:r>
            <a:endParaRPr/>
          </a:p>
          <a:p>
            <a:pPr marL="228600" marR="0" lvl="0" indent="-228600" algn="l" rtl="0">
              <a:lnSpc>
                <a:spcPct val="11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Name: </a:t>
            </a:r>
            <a:r>
              <a:rPr lang="en-US" sz="2000" b="1" i="0" u="none" strike="noStrike" cap="none">
                <a:solidFill>
                  <a:srgbClr val="21FFFE"/>
                </a:solidFill>
                <a:latin typeface="Consolas"/>
                <a:ea typeface="Consolas"/>
                <a:cs typeface="Consolas"/>
                <a:sym typeface="Consolas"/>
              </a:rPr>
              <a:t>counter</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Type: </a:t>
            </a:r>
            <a:r>
              <a:rPr lang="en-US" sz="2000" b="1" i="0" u="none" strike="noStrike" cap="none">
                <a:solidFill>
                  <a:srgbClr val="21FFFE"/>
                </a:solidFill>
                <a:latin typeface="Consolas"/>
                <a:ea typeface="Consolas"/>
                <a:cs typeface="Consolas"/>
                <a:sym typeface="Consolas"/>
              </a:rPr>
              <a:t>number</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Value: </a:t>
            </a:r>
            <a:r>
              <a:rPr lang="en-US" sz="2000" b="1" i="0" u="none" strike="noStrike" cap="none">
                <a:solidFill>
                  <a:srgbClr val="21FFFE"/>
                </a:solidFill>
                <a:latin typeface="Consolas"/>
                <a:ea typeface="Consolas"/>
                <a:cs typeface="Consolas"/>
                <a:sym typeface="Consolas"/>
              </a:rPr>
              <a:t>5</a:t>
            </a:r>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65" name="Google Shape;265;p31"/>
          <p:cNvSpPr/>
          <p:nvPr/>
        </p:nvSpPr>
        <p:spPr>
          <a:xfrm>
            <a:off x="3840950" y="3393553"/>
            <a:ext cx="51633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counter =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DECLARING VARIABLES</a:t>
            </a:r>
            <a:endParaRPr/>
          </a:p>
        </p:txBody>
      </p:sp>
      <p:sp>
        <p:nvSpPr>
          <p:cNvPr id="271" name="Google Shape;271;p3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When declaring a variable we:</a:t>
            </a:r>
            <a:endParaRPr/>
          </a:p>
          <a:p>
            <a:pPr marL="685800" marR="0" lvl="1" indent="-228600" algn="l" rtl="0">
              <a:lnSpc>
                <a:spcPct val="12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Specify its </a:t>
            </a:r>
            <a:r>
              <a:rPr lang="en-US" sz="2000" b="0" i="0" u="none" strike="noStrike" cap="none">
                <a:solidFill>
                  <a:srgbClr val="21FFFE"/>
                </a:solidFill>
                <a:latin typeface="Questrial"/>
                <a:ea typeface="Questrial"/>
                <a:cs typeface="Questrial"/>
                <a:sym typeface="Questrial"/>
              </a:rPr>
              <a:t>name </a:t>
            </a:r>
            <a:r>
              <a:rPr lang="en-US" sz="2000" b="0" i="0" u="none" strike="noStrike" cap="none">
                <a:solidFill>
                  <a:schemeClr val="lt1"/>
                </a:solidFill>
                <a:latin typeface="Questrial"/>
                <a:ea typeface="Questrial"/>
                <a:cs typeface="Questrial"/>
                <a:sym typeface="Questrial"/>
              </a:rPr>
              <a:t>(called identifier)</a:t>
            </a:r>
            <a:endParaRPr/>
          </a:p>
          <a:p>
            <a:pPr marL="685800" marR="0" lvl="1" indent="-228600" algn="l" rtl="0">
              <a:lnSpc>
                <a:spcPct val="12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a:t>
            </a:r>
            <a:r>
              <a:rPr lang="en-US" sz="2000" b="0" i="0" u="none" strike="noStrike" cap="none">
                <a:solidFill>
                  <a:srgbClr val="21FFFE"/>
                </a:solidFill>
                <a:latin typeface="Questrial"/>
                <a:ea typeface="Questrial"/>
                <a:cs typeface="Questrial"/>
                <a:sym typeface="Questrial"/>
              </a:rPr>
              <a:t>type </a:t>
            </a:r>
            <a:r>
              <a:rPr lang="en-US" sz="2000" b="0" i="0" u="none" strike="noStrike" cap="none">
                <a:solidFill>
                  <a:schemeClr val="lt1"/>
                </a:solidFill>
                <a:latin typeface="Questrial"/>
                <a:ea typeface="Questrial"/>
                <a:cs typeface="Questrial"/>
                <a:sym typeface="Questrial"/>
              </a:rPr>
              <a:t>is inferred by the value</a:t>
            </a:r>
            <a:endParaRPr/>
          </a:p>
          <a:p>
            <a:pPr marL="685800" marR="0" lvl="1" indent="-228600" algn="l" rtl="0">
              <a:lnSpc>
                <a:spcPct val="12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Give it an </a:t>
            </a:r>
            <a:r>
              <a:rPr lang="en-US" sz="2000" b="0" i="0" u="none" strike="noStrike" cap="none">
                <a:solidFill>
                  <a:srgbClr val="DEEBF4"/>
                </a:solidFill>
                <a:latin typeface="Questrial"/>
                <a:ea typeface="Questrial"/>
                <a:cs typeface="Questrial"/>
                <a:sym typeface="Questrial"/>
              </a:rPr>
              <a:t>initial </a:t>
            </a:r>
            <a:r>
              <a:rPr lang="en-US" sz="2000" b="0" i="0" u="none" strike="noStrike" cap="none">
                <a:solidFill>
                  <a:srgbClr val="21FFFE"/>
                </a:solidFill>
                <a:latin typeface="Questrial"/>
                <a:ea typeface="Questrial"/>
                <a:cs typeface="Questrial"/>
                <a:sym typeface="Questrial"/>
              </a:rPr>
              <a:t>value</a:t>
            </a:r>
            <a:endParaRPr/>
          </a:p>
          <a:p>
            <a:pPr marL="228600" marR="0" lvl="0" indent="-228600" algn="l" rtl="0">
              <a:lnSpc>
                <a:spcPct val="120000"/>
              </a:lnSpc>
              <a:spcBef>
                <a:spcPts val="12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a:t>
            </a:r>
            <a:endParaRPr/>
          </a:p>
          <a:p>
            <a:pPr marL="228600" marR="0" lvl="0" indent="-228600" algn="l" rtl="0">
              <a:lnSpc>
                <a:spcPct val="120000"/>
              </a:lnSpc>
              <a:spcBef>
                <a:spcPts val="12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72" name="Google Shape;272;p32"/>
          <p:cNvSpPr/>
          <p:nvPr/>
        </p:nvSpPr>
        <p:spPr>
          <a:xfrm>
            <a:off x="1076800" y="4931283"/>
            <a:ext cx="10385400" cy="12096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height = 200;</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str = "Hello";</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obj = { name : 'Peter', age : 19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24</a:t>
            </a:fld>
            <a:endParaRPr sz="1300">
              <a:latin typeface="Lato"/>
              <a:ea typeface="Lato"/>
              <a:cs typeface="Lato"/>
              <a:sym typeface="Lato"/>
            </a:endParaRPr>
          </a:p>
        </p:txBody>
      </p:sp>
      <p:sp>
        <p:nvSpPr>
          <p:cNvPr id="278" name="Google Shape;278;p33"/>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Identifiers may consist of:</a:t>
            </a:r>
            <a:endParaRPr/>
          </a:p>
          <a:p>
            <a:pPr marL="685800" marR="0" lvl="1" indent="-228600" algn="l" rtl="0">
              <a:lnSpc>
                <a:spcPct val="100000"/>
              </a:lnSpc>
              <a:spcBef>
                <a:spcPts val="500"/>
              </a:spcBef>
              <a:spcAft>
                <a:spcPts val="0"/>
              </a:spcAft>
              <a:buClr>
                <a:srgbClr val="C2E191"/>
              </a:buClr>
              <a:buSzPts val="2125"/>
              <a:buFont typeface="Arial"/>
              <a:buChar char="•"/>
            </a:pPr>
            <a:r>
              <a:rPr lang="en-US" sz="1700" b="0" i="0" u="none" strike="noStrike" cap="none">
                <a:solidFill>
                  <a:srgbClr val="C2E191"/>
                </a:solidFill>
                <a:latin typeface="Questrial"/>
                <a:ea typeface="Questrial"/>
                <a:cs typeface="Questrial"/>
                <a:sym typeface="Questrial"/>
              </a:rPr>
              <a:t>Letters </a:t>
            </a:r>
            <a:r>
              <a:rPr lang="en-US" sz="1700" b="0" i="0" u="none" strike="noStrike" cap="none">
                <a:solidFill>
                  <a:schemeClr val="lt1"/>
                </a:solidFill>
                <a:latin typeface="Questrial"/>
                <a:ea typeface="Questrial"/>
                <a:cs typeface="Questrial"/>
                <a:sym typeface="Questrial"/>
              </a:rPr>
              <a:t>(Unicode), </a:t>
            </a:r>
            <a:r>
              <a:rPr lang="en-US" sz="1700" b="0" i="0" u="none" strike="noStrike" cap="none">
                <a:solidFill>
                  <a:srgbClr val="C2E191"/>
                </a:solidFill>
                <a:latin typeface="Questrial"/>
                <a:ea typeface="Questrial"/>
                <a:cs typeface="Questrial"/>
                <a:sym typeface="Questrial"/>
              </a:rPr>
              <a:t>digits</a:t>
            </a:r>
            <a:r>
              <a:rPr lang="en-US" sz="1700" b="0" i="0" u="none" strike="noStrike" cap="none">
                <a:solidFill>
                  <a:schemeClr val="lt1"/>
                </a:solidFill>
                <a:latin typeface="Questrial"/>
                <a:ea typeface="Questrial"/>
                <a:cs typeface="Questrial"/>
                <a:sym typeface="Questrial"/>
              </a:rPr>
              <a:t> [</a:t>
            </a:r>
            <a:r>
              <a:rPr lang="en-US" sz="1700" b="1" i="0" u="none" strike="noStrike" cap="none">
                <a:solidFill>
                  <a:srgbClr val="21FFFE"/>
                </a:solidFill>
                <a:latin typeface="Consolas"/>
                <a:ea typeface="Consolas"/>
                <a:cs typeface="Consolas"/>
                <a:sym typeface="Consolas"/>
              </a:rPr>
              <a:t>0</a:t>
            </a:r>
            <a:r>
              <a:rPr lang="en-US" sz="1700" b="0" i="0" u="none" strike="noStrike" cap="none">
                <a:solidFill>
                  <a:schemeClr val="lt1"/>
                </a:solidFill>
                <a:latin typeface="Questrial"/>
                <a:ea typeface="Questrial"/>
                <a:cs typeface="Questrial"/>
                <a:sym typeface="Questrial"/>
              </a:rPr>
              <a:t>-</a:t>
            </a:r>
            <a:r>
              <a:rPr lang="en-US" sz="1700" b="1" i="0" u="none" strike="noStrike" cap="none">
                <a:solidFill>
                  <a:srgbClr val="21FFFE"/>
                </a:solidFill>
                <a:latin typeface="Consolas"/>
                <a:ea typeface="Consolas"/>
                <a:cs typeface="Consolas"/>
                <a:sym typeface="Consolas"/>
              </a:rPr>
              <a:t>9</a:t>
            </a:r>
            <a:r>
              <a:rPr lang="en-US" sz="1700" b="0" i="0" u="none" strike="noStrike" cap="none">
                <a:solidFill>
                  <a:schemeClr val="lt1"/>
                </a:solidFill>
                <a:latin typeface="Questrial"/>
                <a:ea typeface="Questrial"/>
                <a:cs typeface="Questrial"/>
                <a:sym typeface="Questrial"/>
              </a:rPr>
              <a:t>], </a:t>
            </a:r>
            <a:r>
              <a:rPr lang="en-US" sz="1700" b="0" i="0" u="none" strike="noStrike" cap="none">
                <a:solidFill>
                  <a:srgbClr val="C2E191"/>
                </a:solidFill>
                <a:latin typeface="Questrial"/>
                <a:ea typeface="Questrial"/>
                <a:cs typeface="Questrial"/>
                <a:sym typeface="Questrial"/>
              </a:rPr>
              <a:t>underscore</a:t>
            </a:r>
            <a:r>
              <a:rPr lang="en-US" sz="1700" b="0" i="0" u="none" strike="noStrike" cap="none">
                <a:solidFill>
                  <a:schemeClr val="lt1"/>
                </a:solidFill>
                <a:latin typeface="Questrial"/>
                <a:ea typeface="Questrial"/>
                <a:cs typeface="Questrial"/>
                <a:sym typeface="Questrial"/>
              </a:rPr>
              <a:t> '</a:t>
            </a:r>
            <a:r>
              <a:rPr lang="en-US" sz="1700" b="1" i="0" u="none" strike="noStrike" cap="none">
                <a:solidFill>
                  <a:srgbClr val="21FFFE"/>
                </a:solidFill>
                <a:latin typeface="Consolas"/>
                <a:ea typeface="Consolas"/>
                <a:cs typeface="Consolas"/>
                <a:sym typeface="Consolas"/>
              </a:rPr>
              <a:t>_</a:t>
            </a:r>
            <a:r>
              <a:rPr lang="en-US" sz="1700" b="0" i="0" u="none" strike="noStrike" cap="none">
                <a:solidFill>
                  <a:srgbClr val="DEEBF4"/>
                </a:solidFill>
                <a:latin typeface="Consolas"/>
                <a:ea typeface="Consolas"/>
                <a:cs typeface="Consolas"/>
                <a:sym typeface="Consolas"/>
              </a:rPr>
              <a:t>'</a:t>
            </a:r>
            <a:r>
              <a:rPr lang="en-US" sz="1700" b="0" i="0" u="none" strike="noStrike" cap="none">
                <a:solidFill>
                  <a:schemeClr val="lt1"/>
                </a:solidFill>
                <a:latin typeface="Questrial"/>
                <a:ea typeface="Questrial"/>
                <a:cs typeface="Questrial"/>
                <a:sym typeface="Questrial"/>
              </a:rPr>
              <a:t>, </a:t>
            </a:r>
            <a:r>
              <a:rPr lang="en-US" sz="1700" b="0" i="0" u="none" strike="noStrike" cap="none">
                <a:solidFill>
                  <a:srgbClr val="C2E191"/>
                </a:solidFill>
                <a:latin typeface="Questrial"/>
                <a:ea typeface="Questrial"/>
                <a:cs typeface="Questrial"/>
                <a:sym typeface="Questrial"/>
              </a:rPr>
              <a:t>dollar</a:t>
            </a:r>
            <a:r>
              <a:rPr lang="en-US" sz="1700" b="0" i="0" u="none" strike="noStrike" cap="none">
                <a:solidFill>
                  <a:schemeClr val="lt1"/>
                </a:solidFill>
                <a:latin typeface="Questrial"/>
                <a:ea typeface="Questrial"/>
                <a:cs typeface="Questrial"/>
                <a:sym typeface="Questrial"/>
              </a:rPr>
              <a:t> '</a:t>
            </a:r>
            <a:r>
              <a:rPr lang="en-US" sz="1700" b="1" i="0" u="none" strike="noStrike" cap="none">
                <a:solidFill>
                  <a:srgbClr val="21FFFE"/>
                </a:solidFill>
                <a:latin typeface="Consolas"/>
                <a:ea typeface="Consolas"/>
                <a:cs typeface="Consolas"/>
                <a:sym typeface="Consolas"/>
              </a:rPr>
              <a:t>$</a:t>
            </a:r>
            <a:r>
              <a:rPr lang="en-US" sz="1700" b="0" i="0" u="none" strike="noStrike" cap="none">
                <a:solidFill>
                  <a:schemeClr val="lt1"/>
                </a:solidFill>
                <a:latin typeface="Questrial"/>
                <a:ea typeface="Questrial"/>
                <a:cs typeface="Questrial"/>
                <a:sym typeface="Questrial"/>
              </a:rPr>
              <a:t>'</a:t>
            </a:r>
            <a:endParaRPr/>
          </a:p>
          <a:p>
            <a:pPr marL="685800" marR="0" lvl="1" indent="-228600" algn="l" rtl="0">
              <a:lnSpc>
                <a:spcPct val="100000"/>
              </a:lnSpc>
              <a:spcBef>
                <a:spcPts val="500"/>
              </a:spcBef>
              <a:spcAft>
                <a:spcPts val="0"/>
              </a:spcAft>
              <a:buClr>
                <a:schemeClr val="lt1"/>
              </a:buClr>
              <a:buSzPts val="2125"/>
              <a:buFont typeface="Arial"/>
              <a:buChar char="•"/>
            </a:pPr>
            <a:r>
              <a:rPr lang="en-US" sz="1700" b="0" i="0" u="none" strike="noStrike" cap="none">
                <a:solidFill>
                  <a:schemeClr val="lt1"/>
                </a:solidFill>
                <a:latin typeface="Questrial"/>
                <a:ea typeface="Questrial"/>
                <a:cs typeface="Questrial"/>
                <a:sym typeface="Questrial"/>
              </a:rPr>
              <a:t>Cannot start with a digit</a:t>
            </a:r>
            <a:endParaRPr/>
          </a:p>
          <a:p>
            <a:pPr marL="685800" marR="0" lvl="1" indent="-228600" algn="l" rtl="0">
              <a:lnSpc>
                <a:spcPct val="100000"/>
              </a:lnSpc>
              <a:spcBef>
                <a:spcPts val="500"/>
              </a:spcBef>
              <a:spcAft>
                <a:spcPts val="0"/>
              </a:spcAft>
              <a:buClr>
                <a:schemeClr val="lt1"/>
              </a:buClr>
              <a:buSzPts val="2125"/>
              <a:buFont typeface="Arial"/>
              <a:buChar char="•"/>
            </a:pPr>
            <a:r>
              <a:rPr lang="en-US" sz="1700" b="0" i="0" u="none" strike="noStrike" cap="none">
                <a:solidFill>
                  <a:schemeClr val="lt1"/>
                </a:solidFill>
                <a:latin typeface="Questrial"/>
                <a:ea typeface="Questrial"/>
                <a:cs typeface="Questrial"/>
                <a:sym typeface="Questrial"/>
              </a:rPr>
              <a:t>Cannot be a JavaScript keyword</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Identifiers in JavaScript are </a:t>
            </a:r>
            <a:r>
              <a:rPr lang="en-US" sz="2040" b="0" i="0" u="none" strike="noStrike" cap="none">
                <a:solidFill>
                  <a:srgbClr val="21FFFE"/>
                </a:solidFill>
                <a:latin typeface="Questrial"/>
                <a:ea typeface="Questrial"/>
                <a:cs typeface="Questrial"/>
                <a:sym typeface="Questrial"/>
              </a:rPr>
              <a:t>case-sensitive</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Identifiers should have a descriptive name</a:t>
            </a:r>
            <a:endParaRPr/>
          </a:p>
          <a:p>
            <a:pPr marL="685800" marR="0" lvl="1" indent="-228600" algn="l" rtl="0">
              <a:lnSpc>
                <a:spcPct val="100000"/>
              </a:lnSpc>
              <a:spcBef>
                <a:spcPts val="500"/>
              </a:spcBef>
              <a:spcAft>
                <a:spcPts val="0"/>
              </a:spcAft>
              <a:buClr>
                <a:schemeClr val="lt1"/>
              </a:buClr>
              <a:buSzPts val="2125"/>
              <a:buFont typeface="Arial"/>
              <a:buChar char="•"/>
            </a:pPr>
            <a:r>
              <a:rPr lang="en-US" sz="1700" b="0" i="0" u="none" strike="noStrike" cap="none">
                <a:solidFill>
                  <a:schemeClr val="lt1"/>
                </a:solidFill>
                <a:latin typeface="Questrial"/>
                <a:ea typeface="Questrial"/>
                <a:cs typeface="Questrial"/>
                <a:sym typeface="Questrial"/>
              </a:rPr>
              <a:t>Only Latin letters</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Variable names: use </a:t>
            </a:r>
            <a:r>
              <a:rPr lang="en-US" sz="2040" b="1" i="0" u="none" strike="noStrike" cap="none">
                <a:solidFill>
                  <a:srgbClr val="21FFFE"/>
                </a:solidFill>
                <a:latin typeface="Consolas"/>
                <a:ea typeface="Consolas"/>
                <a:cs typeface="Consolas"/>
                <a:sym typeface="Consolas"/>
              </a:rPr>
              <a:t>camelCase</a:t>
            </a:r>
            <a:endParaRPr/>
          </a:p>
          <a:p>
            <a:pPr marL="228600" marR="0" lvl="0" indent="-228600" algn="l" rtl="0">
              <a:lnSpc>
                <a:spcPct val="10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Function names :use </a:t>
            </a:r>
            <a:r>
              <a:rPr lang="en-US" sz="2040" b="1" i="0" u="none" strike="noStrike" cap="none">
                <a:solidFill>
                  <a:srgbClr val="21FFFE"/>
                </a:solidFill>
                <a:latin typeface="Consolas"/>
                <a:ea typeface="Consolas"/>
                <a:cs typeface="Consolas"/>
                <a:sym typeface="Consolas"/>
              </a:rPr>
              <a:t>camelCase</a:t>
            </a:r>
            <a:endParaRPr/>
          </a:p>
        </p:txBody>
      </p:sp>
      <p:sp>
        <p:nvSpPr>
          <p:cNvPr id="279" name="Google Shape;279;p3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IDENTIFIERS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25</a:t>
            </a:fld>
            <a:endParaRPr sz="1300">
              <a:latin typeface="Lato"/>
              <a:ea typeface="Lato"/>
              <a:cs typeface="Lato"/>
              <a:sym typeface="Lato"/>
            </a:endParaRPr>
          </a:p>
        </p:txBody>
      </p:sp>
      <p:sp>
        <p:nvSpPr>
          <p:cNvPr id="285" name="Google Shape;285;p34"/>
          <p:cNvSpPr txBox="1">
            <a:spLocks noGrp="1"/>
          </p:cNvSpPr>
          <p:nvPr>
            <p:ph type="body" idx="1"/>
          </p:nvPr>
        </p:nvSpPr>
        <p:spPr>
          <a:xfrm>
            <a:off x="1730000" y="1252900"/>
            <a:ext cx="9385200" cy="47190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4000"/>
              <a:buFont typeface="Arial"/>
              <a:buChar char="•"/>
            </a:pPr>
            <a:r>
              <a:rPr lang="en-US" sz="3200" b="0" i="0" u="none" strike="noStrike" cap="none" dirty="0">
                <a:solidFill>
                  <a:schemeClr val="lt1"/>
                </a:solidFill>
                <a:latin typeface="Questrial"/>
                <a:ea typeface="Questrial"/>
                <a:cs typeface="Questrial"/>
                <a:sym typeface="Questrial"/>
              </a:rPr>
              <a:t>Examples of correct identifiers:</a:t>
            </a:r>
          </a:p>
          <a:p>
            <a:pPr marL="228600" marR="0" lvl="0" indent="-228600" algn="l" rtl="0">
              <a:lnSpc>
                <a:spcPct val="110000"/>
              </a:lnSpc>
              <a:spcBef>
                <a:spcPts val="0"/>
              </a:spcBef>
              <a:spcAft>
                <a:spcPts val="0"/>
              </a:spcAft>
              <a:buClr>
                <a:schemeClr val="lt1"/>
              </a:buClr>
              <a:buSzPts val="4000"/>
              <a:buFont typeface="Arial"/>
              <a:buChar char="•"/>
            </a:pPr>
            <a:endParaRPr dirty="0"/>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None/>
            </a:pPr>
            <a:endParaRPr sz="3200" b="0" i="0" u="none" strike="noStrike" cap="none" dirty="0">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4000"/>
              <a:buFont typeface="Arial"/>
              <a:buChar char="•"/>
            </a:pPr>
            <a:r>
              <a:rPr lang="en-US" sz="3200" b="0" i="0" u="none" strike="noStrike" cap="none" dirty="0">
                <a:solidFill>
                  <a:schemeClr val="lt1"/>
                </a:solidFill>
                <a:latin typeface="Questrial"/>
                <a:ea typeface="Questrial"/>
                <a:cs typeface="Questrial"/>
                <a:sym typeface="Questrial"/>
              </a:rPr>
              <a:t>Examples of incorrect identifiers:</a:t>
            </a:r>
            <a:endParaRPr dirty="0"/>
          </a:p>
        </p:txBody>
      </p:sp>
      <p:sp>
        <p:nvSpPr>
          <p:cNvPr id="286" name="Google Shape;286;p34"/>
          <p:cNvSpPr txBox="1">
            <a:spLocks noGrp="1"/>
          </p:cNvSpPr>
          <p:nvPr>
            <p:ph type="title"/>
          </p:nvPr>
        </p:nvSpPr>
        <p:spPr>
          <a:xfrm>
            <a:off x="1730000" y="167025"/>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IDENTIFIERS – EXAMPLES</a:t>
            </a:r>
            <a:endParaRPr/>
          </a:p>
        </p:txBody>
      </p:sp>
      <p:sp>
        <p:nvSpPr>
          <p:cNvPr id="287" name="Google Shape;287;p34"/>
          <p:cNvSpPr/>
          <p:nvPr/>
        </p:nvSpPr>
        <p:spPr>
          <a:xfrm>
            <a:off x="1021670" y="5554992"/>
            <a:ext cx="10671300" cy="58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new = 5; </a:t>
            </a:r>
            <a:r>
              <a:rPr lang="en-US" sz="1600" b="1" i="0" u="none" strike="noStrike" cap="none">
                <a:solidFill>
                  <a:srgbClr val="21FFFE"/>
                </a:solidFill>
                <a:latin typeface="Consolas"/>
                <a:ea typeface="Consolas"/>
                <a:cs typeface="Consolas"/>
                <a:sym typeface="Consolas"/>
              </a:rPr>
              <a:t>// new is a keyword</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2Pac = 2; </a:t>
            </a:r>
            <a:r>
              <a:rPr lang="en-US" sz="1600" b="1" i="0" u="none" strike="noStrike" cap="none">
                <a:solidFill>
                  <a:srgbClr val="21FFFE"/>
                </a:solidFill>
                <a:latin typeface="Consolas"/>
                <a:ea typeface="Consolas"/>
                <a:cs typeface="Consolas"/>
                <a:sym typeface="Consolas"/>
              </a:rPr>
              <a:t>// Cannot begin with a digit</a:t>
            </a:r>
            <a:endParaRPr/>
          </a:p>
        </p:txBody>
      </p:sp>
      <p:sp>
        <p:nvSpPr>
          <p:cNvPr id="288" name="Google Shape;288;p34"/>
          <p:cNvSpPr/>
          <p:nvPr/>
        </p:nvSpPr>
        <p:spPr>
          <a:xfrm>
            <a:off x="1021670" y="2004165"/>
            <a:ext cx="10671175" cy="2800766"/>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New = 2; </a:t>
            </a:r>
            <a:r>
              <a:rPr lang="en-US" sz="1600" b="1" i="0" u="none" strike="noStrike" cap="none">
                <a:solidFill>
                  <a:srgbClr val="21FFFE"/>
                </a:solidFill>
                <a:latin typeface="Consolas"/>
                <a:ea typeface="Consolas"/>
                <a:cs typeface="Consolas"/>
                <a:sym typeface="Consolas"/>
              </a:rPr>
              <a:t>// Here N is capital, so it's not a JS keyword</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_2Pac = 2; </a:t>
            </a:r>
            <a:r>
              <a:rPr lang="en-US" sz="1600" b="1" i="0" u="none" strike="noStrike" cap="none">
                <a:solidFill>
                  <a:srgbClr val="21FFFE"/>
                </a:solidFill>
                <a:latin typeface="Consolas"/>
                <a:ea typeface="Consolas"/>
                <a:cs typeface="Consolas"/>
                <a:sym typeface="Consolas"/>
              </a:rPr>
              <a:t>// This identifier begins with _</a:t>
            </a:r>
            <a:endParaRPr/>
          </a:p>
          <a:p>
            <a:pPr marL="0" marR="0" lvl="0" indent="0" algn="l" rtl="0">
              <a:lnSpc>
                <a:spcPct val="100000"/>
              </a:lnSpc>
              <a:spcBef>
                <a:spcPts val="120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поздрав = 'Hello'; </a:t>
            </a:r>
            <a:r>
              <a:rPr lang="en-US" sz="1600" b="1" i="0" u="none" strike="noStrike" cap="none">
                <a:solidFill>
                  <a:srgbClr val="21FFFE"/>
                </a:solidFill>
                <a:latin typeface="Consolas"/>
                <a:ea typeface="Consolas"/>
                <a:cs typeface="Consolas"/>
                <a:sym typeface="Consolas"/>
              </a:rPr>
              <a:t>// Unicode symbols used</a:t>
            </a:r>
            <a:endParaRPr/>
          </a:p>
          <a:p>
            <a:pPr marL="0" marR="0" lvl="0" indent="0" algn="l" rtl="0">
              <a:lnSpc>
                <a:spcPct val="100000"/>
              </a:lnSpc>
              <a:spcBef>
                <a:spcPts val="0"/>
              </a:spcBef>
              <a:spcAft>
                <a:spcPts val="0"/>
              </a:spcAft>
              <a:buClr>
                <a:srgbClr val="21FFFE"/>
              </a:buClr>
              <a:buSzPts val="400"/>
              <a:buFont typeface="Consolas"/>
              <a:buNone/>
            </a:pPr>
            <a:r>
              <a:rPr lang="en-US" sz="1600" b="1" i="0" u="none" strike="noStrike" cap="none">
                <a:solidFill>
                  <a:srgbClr val="21FFFE"/>
                </a:solidFill>
                <a:latin typeface="Consolas"/>
                <a:ea typeface="Consolas"/>
                <a:cs typeface="Consolas"/>
                <a:sym typeface="Consolas"/>
              </a:rPr>
              <a:t>// The following is more appropriate:</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greeting = 'Hello'; </a:t>
            </a:r>
            <a:endParaRPr/>
          </a:p>
          <a:p>
            <a:pPr marL="0" marR="0" lvl="0" indent="0" algn="l" rtl="0">
              <a:lnSpc>
                <a:spcPct val="100000"/>
              </a:lnSpc>
              <a:spcBef>
                <a:spcPts val="120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 = 100; </a:t>
            </a:r>
            <a:r>
              <a:rPr lang="en-US" sz="1600" b="1" i="0" u="none" strike="noStrike" cap="none">
                <a:solidFill>
                  <a:srgbClr val="21FFFE"/>
                </a:solidFill>
                <a:latin typeface="Consolas"/>
                <a:ea typeface="Consolas"/>
                <a:cs typeface="Consolas"/>
                <a:sym typeface="Consolas"/>
              </a:rPr>
              <a:t>// Undescriptive</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numberOfClients = 100; </a:t>
            </a:r>
            <a:r>
              <a:rPr lang="en-US" sz="1600" b="1" i="0" u="none" strike="noStrike" cap="none">
                <a:solidFill>
                  <a:srgbClr val="21FFFE"/>
                </a:solidFill>
                <a:latin typeface="Consolas"/>
                <a:ea typeface="Consolas"/>
                <a:cs typeface="Consolas"/>
                <a:sym typeface="Consolas"/>
              </a:rPr>
              <a:t>// Descriptive</a:t>
            </a:r>
            <a:endParaRPr/>
          </a:p>
          <a:p>
            <a:pPr marL="0" marR="0" lvl="0" indent="0" algn="l" rtl="0">
              <a:lnSpc>
                <a:spcPct val="100000"/>
              </a:lnSpc>
              <a:spcBef>
                <a:spcPts val="1200"/>
              </a:spcBef>
              <a:spcAft>
                <a:spcPts val="0"/>
              </a:spcAft>
              <a:buClr>
                <a:srgbClr val="21FFFE"/>
              </a:buClr>
              <a:buSzPts val="400"/>
              <a:buFont typeface="Consolas"/>
              <a:buNone/>
            </a:pPr>
            <a:r>
              <a:rPr lang="en-US" sz="1600" b="1" i="0" u="none" strike="noStrike" cap="none">
                <a:solidFill>
                  <a:srgbClr val="21FFFE"/>
                </a:solidFill>
                <a:latin typeface="Consolas"/>
                <a:ea typeface="Consolas"/>
                <a:cs typeface="Consolas"/>
                <a:sym typeface="Consolas"/>
              </a:rPr>
              <a:t>// Overdescriptive identifier:</a:t>
            </a:r>
            <a:endParaRPr/>
          </a:p>
          <a:p>
            <a:pPr marL="0" marR="0" lvl="0" indent="0" algn="l" rtl="0">
              <a:lnSpc>
                <a:spcPct val="100000"/>
              </a:lnSpc>
              <a:spcBef>
                <a:spcPts val="0"/>
              </a:spcBef>
              <a:spcAft>
                <a:spcPts val="0"/>
              </a:spcAft>
              <a:buClr>
                <a:srgbClr val="FBEEC9"/>
              </a:buClr>
              <a:buSzPts val="400"/>
              <a:buFont typeface="Consolas"/>
              <a:buNone/>
            </a:pPr>
            <a:r>
              <a:rPr lang="en-US" sz="1600" b="1" i="0" u="none" strike="noStrike" cap="none">
                <a:solidFill>
                  <a:srgbClr val="FBEEC9"/>
                </a:solidFill>
                <a:latin typeface="Consolas"/>
                <a:ea typeface="Consolas"/>
                <a:cs typeface="Consolas"/>
                <a:sym typeface="Consolas"/>
              </a:rPr>
              <a:t>var numberOfPrivateClientOfTheFirm = 100;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26</a:t>
            </a:fld>
            <a:endParaRPr sz="1300">
              <a:latin typeface="Lato"/>
              <a:ea typeface="Lato"/>
              <a:cs typeface="Lato"/>
              <a:sym typeface="Lato"/>
            </a:endParaRPr>
          </a:p>
        </p:txBody>
      </p:sp>
      <p:sp>
        <p:nvSpPr>
          <p:cNvPr id="295" name="Google Shape;295;p35"/>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operator is used to assign a value to a variable:</a:t>
            </a:r>
            <a:endParaRPr/>
          </a:p>
        </p:txBody>
      </p:sp>
      <p:sp>
        <p:nvSpPr>
          <p:cNvPr id="296" name="Google Shape;296;p3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ASSIGNING VALUES</a:t>
            </a:r>
            <a:endParaRPr/>
          </a:p>
        </p:txBody>
      </p:sp>
      <p:sp>
        <p:nvSpPr>
          <p:cNvPr id="297" name="Google Shape;297;p35"/>
          <p:cNvSpPr/>
          <p:nvPr/>
        </p:nvSpPr>
        <p:spPr>
          <a:xfrm>
            <a:off x="1141412" y="2893380"/>
            <a:ext cx="10282233" cy="2837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Assign a value to a variable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firstValue = 5;</a:t>
            </a:r>
            <a:endParaRPr/>
          </a:p>
          <a:p>
            <a:pPr marL="0" marR="0" lvl="0" indent="0" algn="l" rtl="0">
              <a:lnSpc>
                <a:spcPct val="110000"/>
              </a:lnSpc>
              <a:spcBef>
                <a:spcPts val="120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Using an already declared variable: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secondValue = firstValue;</a:t>
            </a:r>
            <a:endParaRPr/>
          </a:p>
          <a:p>
            <a:pPr marL="0" marR="0" lvl="0" indent="0" algn="l" rtl="0">
              <a:lnSpc>
                <a:spcPct val="110000"/>
              </a:lnSpc>
              <a:spcBef>
                <a:spcPts val="120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The following cascade calling assigns 3 to firstValue</a:t>
            </a:r>
            <a:endParaRPr/>
          </a:p>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and then firstValue to thirdValue, so both variables</a:t>
            </a:r>
            <a:endParaRPr/>
          </a:p>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have the value 3 as a result:</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thirdValue = firstValue = 3; </a:t>
            </a:r>
            <a:r>
              <a:rPr lang="en-US" sz="1800" b="1" i="0" u="none" strike="noStrike" cap="none">
                <a:solidFill>
                  <a:srgbClr val="21FFFE"/>
                </a:solidFill>
                <a:latin typeface="Consolas"/>
                <a:ea typeface="Consolas"/>
                <a:cs typeface="Consolas"/>
                <a:sym typeface="Consolas"/>
              </a:rPr>
              <a:t>// Avoid this!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27</a:t>
            </a:fld>
            <a:endParaRPr sz="1300">
              <a:latin typeface="Lato"/>
              <a:ea typeface="Lato"/>
              <a:cs typeface="Lato"/>
              <a:sym typeface="Lato"/>
            </a:endParaRPr>
          </a:p>
        </p:txBody>
      </p:sp>
      <p:sp>
        <p:nvSpPr>
          <p:cNvPr id="303" name="Google Shape;303;p36"/>
          <p:cNvSpPr txBox="1">
            <a:spLocks noGrp="1"/>
          </p:cNvSpPr>
          <p:nvPr>
            <p:ph type="body" idx="1"/>
          </p:nvPr>
        </p:nvSpPr>
        <p:spPr>
          <a:xfrm>
            <a:off x="1730000" y="1535525"/>
            <a:ext cx="9385200" cy="44364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Local variables</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Declared </a:t>
            </a:r>
            <a:r>
              <a:rPr lang="en-US" sz="2000" b="1" i="0" u="none" strike="noStrike" cap="none" dirty="0">
                <a:solidFill>
                  <a:srgbClr val="21FFFE"/>
                </a:solidFill>
                <a:latin typeface="Questrial"/>
                <a:ea typeface="Questrial"/>
                <a:cs typeface="Questrial"/>
                <a:sym typeface="Questrial"/>
              </a:rPr>
              <a:t>with</a:t>
            </a:r>
            <a:r>
              <a:rPr lang="en-US" sz="2000" b="0" i="0" u="none" strike="noStrike" cap="none" dirty="0">
                <a:solidFill>
                  <a:schemeClr val="lt1"/>
                </a:solidFill>
                <a:latin typeface="Questrial"/>
                <a:ea typeface="Questrial"/>
                <a:cs typeface="Questrial"/>
                <a:sym typeface="Questrial"/>
              </a:rPr>
              <a:t> the keyword </a:t>
            </a:r>
            <a:r>
              <a:rPr lang="en-US" sz="2000" b="1" i="0" u="none" strike="noStrike" cap="none" dirty="0">
                <a:solidFill>
                  <a:srgbClr val="21FFFE"/>
                </a:solidFill>
                <a:latin typeface="Consolas"/>
                <a:ea typeface="Consolas"/>
                <a:cs typeface="Consolas"/>
                <a:sym typeface="Consolas"/>
              </a:rPr>
              <a:t>var</a:t>
            </a:r>
          </a:p>
          <a:p>
            <a:pPr marL="685800" marR="0" lvl="1" indent="-228600" algn="l" rtl="0">
              <a:lnSpc>
                <a:spcPct val="100000"/>
              </a:lnSpc>
              <a:spcBef>
                <a:spcPts val="500"/>
              </a:spcBef>
              <a:spcAft>
                <a:spcPts val="0"/>
              </a:spcAft>
              <a:buClr>
                <a:schemeClr val="lt1"/>
              </a:buClr>
              <a:buSzPts val="2500"/>
              <a:buFont typeface="Arial"/>
              <a:buChar char="•"/>
            </a:pPr>
            <a:endParaRPr lang="en-US" sz="2000" b="1" dirty="0">
              <a:solidFill>
                <a:srgbClr val="21FFFE"/>
              </a:solidFill>
              <a:latin typeface="Consolas"/>
              <a:sym typeface="Consolas"/>
            </a:endParaRPr>
          </a:p>
          <a:p>
            <a:pPr marL="685800" marR="0" lvl="1" indent="-228600" algn="l" rtl="0">
              <a:lnSpc>
                <a:spcPct val="100000"/>
              </a:lnSpc>
              <a:spcBef>
                <a:spcPts val="500"/>
              </a:spcBef>
              <a:spcAft>
                <a:spcPts val="0"/>
              </a:spcAft>
              <a:buClr>
                <a:schemeClr val="lt1"/>
              </a:buClr>
              <a:buSzPts val="2500"/>
              <a:buFont typeface="Arial"/>
              <a:buChar char="•"/>
            </a:pPr>
            <a:endParaRPr dirty="0"/>
          </a:p>
          <a:p>
            <a:pPr marL="228600" marR="0" lvl="0" indent="-228600" algn="l" rtl="0">
              <a:lnSpc>
                <a:spcPct val="100000"/>
              </a:lnSpc>
              <a:spcBef>
                <a:spcPts val="1000"/>
              </a:spcBef>
              <a:spcAft>
                <a:spcPts val="0"/>
              </a:spcAft>
              <a:buClr>
                <a:schemeClr val="lt1"/>
              </a:buClr>
              <a:buSzPts val="3000"/>
              <a:buFont typeface="Arial"/>
              <a:buNone/>
            </a:pPr>
            <a:endParaRPr sz="240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36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Global variables</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Declared </a:t>
            </a:r>
            <a:r>
              <a:rPr lang="en-US" sz="2000" b="1" i="0" u="none" strike="noStrike" cap="none" dirty="0">
                <a:solidFill>
                  <a:srgbClr val="21FFFE"/>
                </a:solidFill>
                <a:latin typeface="Questrial"/>
                <a:ea typeface="Questrial"/>
                <a:cs typeface="Questrial"/>
                <a:sym typeface="Questrial"/>
              </a:rPr>
              <a:t>without</a:t>
            </a:r>
            <a:r>
              <a:rPr lang="en-US" sz="2000" b="0" i="0" u="none" strike="noStrike" cap="none" dirty="0">
                <a:solidFill>
                  <a:srgbClr val="21FFFE"/>
                </a:solidFill>
                <a:latin typeface="Questrial"/>
                <a:ea typeface="Questrial"/>
                <a:cs typeface="Questrial"/>
                <a:sym typeface="Questrial"/>
              </a:rPr>
              <a:t> </a:t>
            </a:r>
            <a:r>
              <a:rPr lang="en-US" sz="2000" b="0" i="0" u="none" strike="noStrike" cap="none" dirty="0">
                <a:solidFill>
                  <a:schemeClr val="lt1"/>
                </a:solidFill>
                <a:latin typeface="Questrial"/>
                <a:ea typeface="Questrial"/>
                <a:cs typeface="Questrial"/>
                <a:sym typeface="Questrial"/>
              </a:rPr>
              <a:t>the keyword </a:t>
            </a:r>
            <a:r>
              <a:rPr lang="en-US" sz="2000" b="1" i="0" u="none" strike="noStrike" cap="none" dirty="0">
                <a:solidFill>
                  <a:srgbClr val="21FFFE"/>
                </a:solidFill>
                <a:latin typeface="Consolas"/>
                <a:ea typeface="Consolas"/>
                <a:cs typeface="Consolas"/>
                <a:sym typeface="Consolas"/>
              </a:rPr>
              <a:t>var</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Stored as properties of the </a:t>
            </a:r>
            <a:r>
              <a:rPr lang="en-US" sz="2000" b="1" i="0" u="none" strike="noStrike" cap="none" dirty="0">
                <a:solidFill>
                  <a:srgbClr val="21FFFE"/>
                </a:solidFill>
                <a:latin typeface="Consolas"/>
                <a:ea typeface="Consolas"/>
                <a:cs typeface="Consolas"/>
                <a:sym typeface="Consolas"/>
              </a:rPr>
              <a:t>window</a:t>
            </a:r>
            <a:r>
              <a:rPr lang="en-US" sz="2000" b="0" i="0" u="none" strike="noStrike" cap="none" dirty="0">
                <a:solidFill>
                  <a:schemeClr val="lt1"/>
                </a:solidFill>
                <a:latin typeface="Questrial"/>
                <a:ea typeface="Questrial"/>
                <a:cs typeface="Questrial"/>
                <a:sym typeface="Questrial"/>
              </a:rPr>
              <a:t> object</a:t>
            </a:r>
            <a:endParaRPr dirty="0"/>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dirty="0">
                <a:solidFill>
                  <a:schemeClr val="lt1"/>
                </a:solidFill>
                <a:latin typeface="Questrial"/>
                <a:ea typeface="Questrial"/>
                <a:cs typeface="Questrial"/>
                <a:sym typeface="Questrial"/>
              </a:rPr>
              <a:t>Using global variables is </a:t>
            </a:r>
            <a:r>
              <a:rPr lang="en-US" sz="2000" b="0" i="0" u="none" strike="noStrike" cap="none" dirty="0">
                <a:solidFill>
                  <a:srgbClr val="21FFFE"/>
                </a:solidFill>
                <a:latin typeface="Questrial"/>
                <a:ea typeface="Questrial"/>
                <a:cs typeface="Questrial"/>
                <a:sym typeface="Questrial"/>
              </a:rPr>
              <a:t>very bad practice</a:t>
            </a:r>
            <a:r>
              <a:rPr lang="en-US" sz="2000" b="0" i="0" u="none" strike="noStrike" cap="none" dirty="0">
                <a:solidFill>
                  <a:schemeClr val="lt1"/>
                </a:solidFill>
                <a:latin typeface="Questrial"/>
                <a:ea typeface="Questrial"/>
                <a:cs typeface="Questrial"/>
                <a:sym typeface="Questrial"/>
              </a:rPr>
              <a:t>!</a:t>
            </a:r>
            <a:endParaRPr dirty="0"/>
          </a:p>
        </p:txBody>
      </p:sp>
      <p:sp>
        <p:nvSpPr>
          <p:cNvPr id="304" name="Google Shape;304;p3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LOCAL AND GLOBAL VARIABLES</a:t>
            </a:r>
            <a:endParaRPr/>
          </a:p>
        </p:txBody>
      </p:sp>
      <p:sp>
        <p:nvSpPr>
          <p:cNvPr id="305" name="Google Shape;305;p36"/>
          <p:cNvSpPr/>
          <p:nvPr/>
        </p:nvSpPr>
        <p:spPr>
          <a:xfrm>
            <a:off x="1369238" y="2592750"/>
            <a:ext cx="9453600" cy="8373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var a = 5; </a:t>
            </a:r>
            <a:r>
              <a:rPr lang="en-US" sz="2200" b="1" i="0" u="none" strike="noStrike" cap="none">
                <a:solidFill>
                  <a:srgbClr val="21FFFE"/>
                </a:solidFill>
                <a:latin typeface="Consolas"/>
                <a:ea typeface="Consolas"/>
                <a:cs typeface="Consolas"/>
                <a:sym typeface="Consolas"/>
              </a:rPr>
              <a:t>// a is local in the current scope</a:t>
            </a:r>
            <a:endParaRPr/>
          </a:p>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 = 'alabala'; </a:t>
            </a:r>
            <a:r>
              <a:rPr lang="en-US" sz="2200" b="1" i="0" u="none" strike="noStrike" cap="none">
                <a:solidFill>
                  <a:srgbClr val="21FFFE"/>
                </a:solidFill>
                <a:latin typeface="Consolas"/>
                <a:ea typeface="Consolas"/>
                <a:cs typeface="Consolas"/>
                <a:sym typeface="Consolas"/>
              </a:rPr>
              <a:t>// the same a is referenced here</a:t>
            </a:r>
            <a:endParaRPr/>
          </a:p>
        </p:txBody>
      </p:sp>
      <p:sp>
        <p:nvSpPr>
          <p:cNvPr id="306" name="Google Shape;306;p36"/>
          <p:cNvSpPr/>
          <p:nvPr/>
        </p:nvSpPr>
        <p:spPr>
          <a:xfrm>
            <a:off x="1369200" y="5752922"/>
            <a:ext cx="9453600" cy="464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50"/>
              <a:buFont typeface="Consolas"/>
              <a:buNone/>
            </a:pPr>
            <a:r>
              <a:rPr lang="en-US" sz="2200" b="1" i="0" u="none" strike="noStrike" cap="none">
                <a:solidFill>
                  <a:srgbClr val="FBEEC9"/>
                </a:solidFill>
                <a:latin typeface="Consolas"/>
                <a:ea typeface="Consolas"/>
                <a:cs typeface="Consolas"/>
                <a:sym typeface="Consolas"/>
              </a:rPr>
              <a:t>a = 5; </a:t>
            </a:r>
            <a:r>
              <a:rPr lang="en-US" sz="2200" b="1" i="0" u="none" strike="noStrike" cap="none">
                <a:solidFill>
                  <a:srgbClr val="21FFFE"/>
                </a:solidFill>
                <a:latin typeface="Consolas"/>
                <a:ea typeface="Consolas"/>
                <a:cs typeface="Consolas"/>
                <a:sym typeface="Consolas"/>
              </a:rPr>
              <a:t>// the same as window.a = 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28</a:t>
            </a:fld>
            <a:endParaRPr sz="1300">
              <a:latin typeface="Lato"/>
              <a:ea typeface="Lato"/>
              <a:cs typeface="Lato"/>
              <a:sym typeface="Lato"/>
            </a:endParaRPr>
          </a:p>
        </p:txBody>
      </p:sp>
      <p:sp>
        <p:nvSpPr>
          <p:cNvPr id="312" name="Google Shape;312;p37"/>
          <p:cNvSpPr txBox="1">
            <a:spLocks noGrp="1"/>
          </p:cNvSpPr>
          <p:nvPr>
            <p:ph type="body" idx="1"/>
          </p:nvPr>
        </p:nvSpPr>
        <p:spPr>
          <a:xfrm>
            <a:off x="1121025" y="1743900"/>
            <a:ext cx="9994200" cy="4227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A variable in JavaScript can be:</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unresolvable</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undefined</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null</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local</a:t>
            </a:r>
            <a:endParaRPr dirty="0"/>
          </a:p>
          <a:p>
            <a:pPr marL="685800" marR="0" lvl="1" indent="-228600" algn="l" rtl="0">
              <a:lnSpc>
                <a:spcPct val="120000"/>
              </a:lnSpc>
              <a:spcBef>
                <a:spcPts val="1200"/>
              </a:spcBef>
              <a:spcAft>
                <a:spcPts val="0"/>
              </a:spcAft>
              <a:buClr>
                <a:srgbClr val="21FFFE"/>
              </a:buClr>
              <a:buSzPts val="2500"/>
              <a:buFont typeface="Arial"/>
              <a:buChar char="•"/>
            </a:pPr>
            <a:r>
              <a:rPr lang="en-US" sz="2000" b="0" i="0" u="none" strike="noStrike" cap="none" dirty="0">
                <a:solidFill>
                  <a:srgbClr val="21FFFE"/>
                </a:solidFill>
                <a:latin typeface="Questrial"/>
                <a:ea typeface="Questrial"/>
                <a:cs typeface="Questrial"/>
                <a:sym typeface="Questrial"/>
              </a:rPr>
              <a:t>global</a:t>
            </a:r>
            <a:endParaRPr dirty="0"/>
          </a:p>
          <a:p>
            <a:pPr marL="228600" marR="0" lvl="0" indent="-228600" algn="l" rtl="0">
              <a:lnSpc>
                <a:spcPct val="120000"/>
              </a:lnSpc>
              <a:spcBef>
                <a:spcPts val="1200"/>
              </a:spcBef>
              <a:spcAft>
                <a:spcPts val="0"/>
              </a:spcAft>
              <a:buClr>
                <a:schemeClr val="lt1"/>
              </a:buClr>
              <a:buSzPts val="3000"/>
              <a:buFont typeface="Arial"/>
              <a:buChar char="•"/>
            </a:pPr>
            <a:endParaRPr lang="en-US" sz="2400" b="0" i="0" u="none" strike="noStrike" cap="none" dirty="0">
              <a:solidFill>
                <a:schemeClr val="lt1"/>
              </a:solidFill>
              <a:latin typeface="Questrial"/>
              <a:ea typeface="Questrial"/>
              <a:cs typeface="Questrial"/>
              <a:sym typeface="Questrial"/>
            </a:endParaRPr>
          </a:p>
          <a:p>
            <a:pPr marL="228600" marR="0" lvl="0" indent="-228600" algn="l" rtl="0">
              <a:lnSpc>
                <a:spcPct val="120000"/>
              </a:lnSpc>
              <a:spcBef>
                <a:spcPts val="12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Read more here: </a:t>
            </a:r>
            <a:r>
              <a:rPr lang="en-US" sz="1500" b="0" i="0" u="sng" strike="noStrike" cap="none" dirty="0">
                <a:solidFill>
                  <a:schemeClr val="hlink"/>
                </a:solidFill>
                <a:latin typeface="Questrial"/>
                <a:ea typeface="Questrial"/>
                <a:cs typeface="Questrial"/>
                <a:sym typeface="Questrial"/>
                <a:hlinkClick r:id="rId3"/>
              </a:rPr>
              <a:t>http://javascriptweblog.wordpress.com/2010/08/16/understanding-undefined-and-preventing-referenceerrors/</a:t>
            </a:r>
            <a:endParaRPr sz="800" dirty="0"/>
          </a:p>
        </p:txBody>
      </p:sp>
      <p:sp>
        <p:nvSpPr>
          <p:cNvPr id="313" name="Google Shape;313;p3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VARIABLES IN JAVASCRIPT</a:t>
            </a:r>
            <a:endParaRPr/>
          </a:p>
        </p:txBody>
      </p:sp>
      <p:sp>
        <p:nvSpPr>
          <p:cNvPr id="314" name="Google Shape;314;p37"/>
          <p:cNvSpPr/>
          <p:nvPr/>
        </p:nvSpPr>
        <p:spPr>
          <a:xfrm>
            <a:off x="3498941" y="2593144"/>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console.log(asfd); </a:t>
            </a:r>
            <a:r>
              <a:rPr lang="en-US" sz="1800" b="1" i="0" u="none" strike="noStrike" cap="none">
                <a:solidFill>
                  <a:srgbClr val="21FFFE"/>
                </a:solidFill>
                <a:latin typeface="Consolas"/>
                <a:ea typeface="Consolas"/>
                <a:cs typeface="Consolas"/>
                <a:sym typeface="Consolas"/>
              </a:rPr>
              <a:t>// ReferenceError</a:t>
            </a:r>
            <a:endParaRPr/>
          </a:p>
        </p:txBody>
      </p:sp>
      <p:sp>
        <p:nvSpPr>
          <p:cNvPr id="315" name="Google Shape;315;p37"/>
          <p:cNvSpPr/>
          <p:nvPr/>
        </p:nvSpPr>
        <p:spPr>
          <a:xfrm>
            <a:off x="3498941" y="3078664"/>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p = undefined; console.log(p); </a:t>
            </a:r>
            <a:r>
              <a:rPr lang="en-US" sz="1800" b="1" i="0" u="none" strike="noStrike" cap="none">
                <a:solidFill>
                  <a:srgbClr val="21FFFE"/>
                </a:solidFill>
                <a:latin typeface="Consolas"/>
                <a:ea typeface="Consolas"/>
                <a:cs typeface="Consolas"/>
                <a:sym typeface="Consolas"/>
              </a:rPr>
              <a:t>// undefined</a:t>
            </a:r>
            <a:endParaRPr/>
          </a:p>
        </p:txBody>
      </p:sp>
      <p:sp>
        <p:nvSpPr>
          <p:cNvPr id="316" name="Google Shape;316;p37"/>
          <p:cNvSpPr/>
          <p:nvPr/>
        </p:nvSpPr>
        <p:spPr>
          <a:xfrm>
            <a:off x="3498941" y="3555578"/>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p = null; console.log(p); </a:t>
            </a:r>
            <a:r>
              <a:rPr lang="en-US" sz="1800" b="1" i="0" u="none" strike="noStrike" cap="none">
                <a:solidFill>
                  <a:srgbClr val="21FFFE"/>
                </a:solidFill>
                <a:latin typeface="Consolas"/>
                <a:ea typeface="Consolas"/>
                <a:cs typeface="Consolas"/>
                <a:sym typeface="Consolas"/>
              </a:rPr>
              <a:t>// null</a:t>
            </a:r>
            <a:endParaRPr/>
          </a:p>
        </p:txBody>
      </p:sp>
      <p:sp>
        <p:nvSpPr>
          <p:cNvPr id="317" name="Google Shape;317;p37"/>
          <p:cNvSpPr/>
          <p:nvPr/>
        </p:nvSpPr>
        <p:spPr>
          <a:xfrm>
            <a:off x="3498941" y="4071457"/>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localVar = 5; console.log(localVar); </a:t>
            </a:r>
            <a:r>
              <a:rPr lang="en-US" sz="1800" b="1" i="0" u="none" strike="noStrike" cap="none">
                <a:solidFill>
                  <a:srgbClr val="21FFFE"/>
                </a:solidFill>
                <a:latin typeface="Consolas"/>
                <a:ea typeface="Consolas"/>
                <a:cs typeface="Consolas"/>
                <a:sym typeface="Consolas"/>
              </a:rPr>
              <a:t>// 5</a:t>
            </a:r>
            <a:endParaRPr/>
          </a:p>
        </p:txBody>
      </p:sp>
      <p:sp>
        <p:nvSpPr>
          <p:cNvPr id="318" name="Google Shape;318;p37"/>
          <p:cNvSpPr/>
          <p:nvPr/>
        </p:nvSpPr>
        <p:spPr>
          <a:xfrm>
            <a:off x="3498941" y="4609107"/>
            <a:ext cx="8267400" cy="3969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globalVar = 5; console.log(globalVar); </a:t>
            </a:r>
            <a:r>
              <a:rPr lang="en-US" sz="1800" b="1" i="0" u="none" strike="noStrike" cap="none">
                <a:solidFill>
                  <a:srgbClr val="21FFFE"/>
                </a:solidFill>
                <a:latin typeface="Consolas"/>
                <a:ea typeface="Consolas"/>
                <a:cs typeface="Consolas"/>
                <a:sym typeface="Consolas"/>
              </a:rPr>
              <a:t>//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29</a:t>
            </a:fld>
            <a:endParaRPr sz="1300">
              <a:latin typeface="Lato"/>
              <a:ea typeface="Lato"/>
              <a:cs typeface="Lato"/>
              <a:sym typeface="Lato"/>
            </a:endParaRPr>
          </a:p>
        </p:txBody>
      </p:sp>
      <p:sp>
        <p:nvSpPr>
          <p:cNvPr id="324" name="Google Shape;324;p38"/>
          <p:cNvSpPr txBox="1">
            <a:spLocks noGrp="1"/>
          </p:cNvSpPr>
          <p:nvPr>
            <p:ph type="body" idx="1"/>
          </p:nvPr>
        </p:nvSpPr>
        <p:spPr>
          <a:xfrm>
            <a:off x="1730000" y="1582626"/>
            <a:ext cx="9385200" cy="43890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this code </a:t>
            </a:r>
            <a:r>
              <a:rPr lang="en-US" sz="2400" b="1" i="0" u="none" strike="noStrike" cap="none">
                <a:solidFill>
                  <a:srgbClr val="21FFFE"/>
                </a:solidFill>
                <a:latin typeface="Consolas"/>
                <a:ea typeface="Consolas"/>
                <a:cs typeface="Consolas"/>
                <a:sym typeface="Consolas"/>
              </a:rPr>
              <a:t>secondVar</a:t>
            </a:r>
            <a:r>
              <a:rPr lang="en-US" sz="2400" b="0" i="0" u="none" strike="noStrike" cap="none">
                <a:solidFill>
                  <a:schemeClr val="lt1"/>
                </a:solidFill>
                <a:latin typeface="Questrial"/>
                <a:ea typeface="Questrial"/>
                <a:cs typeface="Questrial"/>
                <a:sym typeface="Questrial"/>
              </a:rPr>
              <a:t> is </a:t>
            </a:r>
            <a:r>
              <a:rPr lang="en-US" sz="2400" b="0" i="0" u="none" strike="noStrike" cap="none">
                <a:solidFill>
                  <a:srgbClr val="21FFFE"/>
                </a:solidFill>
                <a:latin typeface="Questrial"/>
                <a:ea typeface="Questrial"/>
                <a:cs typeface="Questrial"/>
                <a:sym typeface="Questrial"/>
              </a:rPr>
              <a:t>unresolvable</a:t>
            </a:r>
            <a:r>
              <a:rPr lang="en-US" sz="2400" b="0" i="0" u="none" strike="noStrike" cap="none">
                <a:solidFill>
                  <a:schemeClr val="lt1"/>
                </a:solidFill>
                <a:latin typeface="Questrial"/>
                <a:ea typeface="Questrial"/>
                <a:cs typeface="Questrial"/>
                <a:sym typeface="Questrial"/>
              </a:rPr>
              <a:t>:</a:t>
            </a:r>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1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this code </a:t>
            </a:r>
            <a:r>
              <a:rPr lang="en-US" sz="2400" b="1" i="0" u="none" strike="noStrike" cap="none">
                <a:solidFill>
                  <a:srgbClr val="21FFFE"/>
                </a:solidFill>
                <a:latin typeface="Consolas"/>
                <a:ea typeface="Consolas"/>
                <a:cs typeface="Consolas"/>
                <a:sym typeface="Consolas"/>
              </a:rPr>
              <a:t>p</a:t>
            </a:r>
            <a:r>
              <a:rPr lang="en-US" sz="2400" b="0" i="0" u="none" strike="noStrike" cap="none">
                <a:solidFill>
                  <a:schemeClr val="lt1"/>
                </a:solidFill>
                <a:latin typeface="Questrial"/>
                <a:ea typeface="Questrial"/>
                <a:cs typeface="Questrial"/>
                <a:sym typeface="Questrial"/>
              </a:rPr>
              <a:t> is </a:t>
            </a:r>
            <a:r>
              <a:rPr lang="en-US" sz="2400" b="0" i="0" u="none" strike="noStrike" cap="none">
                <a:solidFill>
                  <a:srgbClr val="21FFFE"/>
                </a:solidFill>
                <a:latin typeface="Questrial"/>
                <a:ea typeface="Questrial"/>
                <a:cs typeface="Questrial"/>
                <a:sym typeface="Questrial"/>
              </a:rPr>
              <a:t>undefined</a:t>
            </a:r>
            <a:r>
              <a:rPr lang="en-US" sz="2400" b="0" i="0" u="none" strike="noStrike" cap="none">
                <a:solidFill>
                  <a:schemeClr val="lt1"/>
                </a:solidFill>
                <a:latin typeface="Questrial"/>
                <a:ea typeface="Questrial"/>
                <a:cs typeface="Questrial"/>
                <a:sym typeface="Questrial"/>
              </a:rPr>
              <a:t> (instead of unresolvable):</a:t>
            </a:r>
            <a:endParaRPr/>
          </a:p>
        </p:txBody>
      </p:sp>
      <p:sp>
        <p:nvSpPr>
          <p:cNvPr id="325" name="Google Shape;325;p3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UNRESOLVABLE VARIABLES – EXAMPLES</a:t>
            </a:r>
            <a:endParaRPr/>
          </a:p>
        </p:txBody>
      </p:sp>
      <p:sp>
        <p:nvSpPr>
          <p:cNvPr id="326" name="Google Shape;326;p38"/>
          <p:cNvSpPr/>
          <p:nvPr/>
        </p:nvSpPr>
        <p:spPr>
          <a:xfrm>
            <a:off x="1076801" y="2286338"/>
            <a:ext cx="10951510" cy="12603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dirty="0">
                <a:solidFill>
                  <a:srgbClr val="FBEEC9"/>
                </a:solidFill>
                <a:latin typeface="Consolas"/>
                <a:ea typeface="Consolas"/>
                <a:cs typeface="Consolas"/>
                <a:sym typeface="Consolas"/>
              </a:rPr>
              <a:t>var </a:t>
            </a:r>
            <a:r>
              <a:rPr lang="en-US" sz="2300" b="1" i="0" u="none" strike="noStrike" cap="none" dirty="0" err="1">
                <a:solidFill>
                  <a:srgbClr val="FBEEC9"/>
                </a:solidFill>
                <a:latin typeface="Consolas"/>
                <a:ea typeface="Consolas"/>
                <a:cs typeface="Consolas"/>
                <a:sym typeface="Consolas"/>
              </a:rPr>
              <a:t>firstVar</a:t>
            </a:r>
            <a:r>
              <a:rPr lang="en-US" sz="2300" b="1" i="0" u="none" strike="noStrike" cap="none" dirty="0">
                <a:solidFill>
                  <a:srgbClr val="FBEEC9"/>
                </a:solidFill>
                <a:latin typeface="Consolas"/>
                <a:ea typeface="Consolas"/>
                <a:cs typeface="Consolas"/>
                <a:sym typeface="Consolas"/>
              </a:rPr>
              <a:t> = 10;</a:t>
            </a:r>
            <a:endParaRPr dirty="0"/>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dirty="0">
                <a:solidFill>
                  <a:srgbClr val="FBEEC9"/>
                </a:solidFill>
                <a:latin typeface="Consolas"/>
                <a:ea typeface="Consolas"/>
                <a:cs typeface="Consolas"/>
                <a:sym typeface="Consolas"/>
              </a:rPr>
              <a:t>console.log(</a:t>
            </a:r>
            <a:r>
              <a:rPr lang="en-US" sz="2300" b="1" i="0" u="none" strike="noStrike" cap="none" dirty="0" err="1">
                <a:solidFill>
                  <a:srgbClr val="FBEEC9"/>
                </a:solidFill>
                <a:latin typeface="Consolas"/>
                <a:ea typeface="Consolas"/>
                <a:cs typeface="Consolas"/>
                <a:sym typeface="Consolas"/>
              </a:rPr>
              <a:t>firstVar</a:t>
            </a:r>
            <a:r>
              <a:rPr lang="en-US" sz="2300" b="1" i="0" u="none" strike="noStrike" cap="none" dirty="0">
                <a:solidFill>
                  <a:srgbClr val="FBEEC9"/>
                </a:solidFill>
                <a:latin typeface="Consolas"/>
                <a:ea typeface="Consolas"/>
                <a:cs typeface="Consolas"/>
                <a:sym typeface="Consolas"/>
              </a:rPr>
              <a:t>); </a:t>
            </a:r>
            <a:r>
              <a:rPr lang="en-US" sz="2300" b="1" i="0" u="none" strike="noStrike" cap="none" dirty="0">
                <a:solidFill>
                  <a:srgbClr val="21FFFE"/>
                </a:solidFill>
                <a:latin typeface="Consolas"/>
                <a:ea typeface="Consolas"/>
                <a:cs typeface="Consolas"/>
                <a:sym typeface="Consolas"/>
              </a:rPr>
              <a:t>// 10</a:t>
            </a:r>
            <a:endParaRPr dirty="0"/>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dirty="0">
                <a:solidFill>
                  <a:srgbClr val="FBEEC9"/>
                </a:solidFill>
                <a:latin typeface="Consolas"/>
                <a:ea typeface="Consolas"/>
                <a:cs typeface="Consolas"/>
                <a:sym typeface="Consolas"/>
              </a:rPr>
              <a:t>console.log(</a:t>
            </a:r>
            <a:r>
              <a:rPr lang="en-US" sz="2300" b="1" i="0" u="none" strike="noStrike" cap="none" dirty="0" err="1">
                <a:solidFill>
                  <a:srgbClr val="FBEEC9"/>
                </a:solidFill>
                <a:latin typeface="Consolas"/>
                <a:ea typeface="Consolas"/>
                <a:cs typeface="Consolas"/>
                <a:sym typeface="Consolas"/>
              </a:rPr>
              <a:t>secondVar</a:t>
            </a:r>
            <a:r>
              <a:rPr lang="en-US" sz="2300" b="1" i="0" u="none" strike="noStrike" cap="none" dirty="0">
                <a:solidFill>
                  <a:srgbClr val="FBEEC9"/>
                </a:solidFill>
                <a:latin typeface="Consolas"/>
                <a:ea typeface="Consolas"/>
                <a:cs typeface="Consolas"/>
                <a:sym typeface="Consolas"/>
              </a:rPr>
              <a:t>); </a:t>
            </a:r>
            <a:r>
              <a:rPr lang="en-US" sz="2300" b="1" i="0" u="none" strike="noStrike" cap="none" dirty="0">
                <a:solidFill>
                  <a:srgbClr val="21FFFE"/>
                </a:solidFill>
                <a:latin typeface="Consolas"/>
                <a:ea typeface="Consolas"/>
                <a:cs typeface="Consolas"/>
                <a:sym typeface="Consolas"/>
              </a:rPr>
              <a:t>// </a:t>
            </a:r>
            <a:r>
              <a:rPr lang="en-US" sz="2300" b="1" i="0" u="none" strike="noStrike" cap="none" dirty="0" err="1">
                <a:solidFill>
                  <a:srgbClr val="21FFFE"/>
                </a:solidFill>
                <a:latin typeface="Consolas"/>
                <a:ea typeface="Consolas"/>
                <a:cs typeface="Consolas"/>
                <a:sym typeface="Consolas"/>
              </a:rPr>
              <a:t>ReferenceError</a:t>
            </a:r>
            <a:r>
              <a:rPr lang="en-US" sz="2300" b="1" i="0" u="none" strike="noStrike" cap="none" dirty="0">
                <a:solidFill>
                  <a:srgbClr val="21FFFE"/>
                </a:solidFill>
                <a:latin typeface="Consolas"/>
                <a:ea typeface="Consolas"/>
                <a:cs typeface="Consolas"/>
                <a:sym typeface="Consolas"/>
              </a:rPr>
              <a:t>: </a:t>
            </a:r>
            <a:r>
              <a:rPr lang="en-US" sz="2300" b="1" i="0" u="none" strike="noStrike" cap="none" dirty="0" err="1">
                <a:solidFill>
                  <a:srgbClr val="21FFFE"/>
                </a:solidFill>
                <a:latin typeface="Consolas"/>
                <a:ea typeface="Consolas"/>
                <a:cs typeface="Consolas"/>
                <a:sym typeface="Consolas"/>
              </a:rPr>
              <a:t>secondVar</a:t>
            </a:r>
            <a:r>
              <a:rPr lang="en-US" sz="2300" b="1" i="0" u="none" strike="noStrike" cap="none" dirty="0">
                <a:solidFill>
                  <a:srgbClr val="21FFFE"/>
                </a:solidFill>
                <a:latin typeface="Consolas"/>
                <a:ea typeface="Consolas"/>
                <a:cs typeface="Consolas"/>
                <a:sym typeface="Consolas"/>
              </a:rPr>
              <a:t> is not defined</a:t>
            </a:r>
            <a:endParaRPr dirty="0"/>
          </a:p>
        </p:txBody>
      </p:sp>
      <p:sp>
        <p:nvSpPr>
          <p:cNvPr id="327" name="Google Shape;327;p38"/>
          <p:cNvSpPr/>
          <p:nvPr/>
        </p:nvSpPr>
        <p:spPr>
          <a:xfrm>
            <a:off x="1141398" y="4499501"/>
            <a:ext cx="10886912" cy="16497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a:solidFill>
                  <a:srgbClr val="FBEEC9"/>
                </a:solidFill>
                <a:latin typeface="Consolas"/>
                <a:ea typeface="Consolas"/>
                <a:cs typeface="Consolas"/>
                <a:sym typeface="Consolas"/>
              </a:rPr>
              <a:t>console.log(p); </a:t>
            </a:r>
            <a:r>
              <a:rPr lang="en-US" sz="2300" b="1" i="0" u="none" strike="noStrike" cap="none">
                <a:solidFill>
                  <a:srgbClr val="21FFFE"/>
                </a:solidFill>
                <a:latin typeface="Consolas"/>
                <a:ea typeface="Consolas"/>
                <a:cs typeface="Consolas"/>
                <a:sym typeface="Consolas"/>
              </a:rPr>
              <a:t>// undefined</a:t>
            </a:r>
            <a:endParaRPr/>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a:solidFill>
                  <a:srgbClr val="FBEEC9"/>
                </a:solidFill>
                <a:latin typeface="Consolas"/>
                <a:ea typeface="Consolas"/>
                <a:cs typeface="Consolas"/>
                <a:sym typeface="Consolas"/>
              </a:rPr>
              <a:t>var p = undefined;</a:t>
            </a:r>
            <a:endParaRPr/>
          </a:p>
          <a:p>
            <a:pPr marL="0" marR="0" lvl="0" indent="0" algn="l" rtl="0">
              <a:lnSpc>
                <a:spcPct val="110000"/>
              </a:lnSpc>
              <a:spcBef>
                <a:spcPts val="0"/>
              </a:spcBef>
              <a:spcAft>
                <a:spcPts val="0"/>
              </a:spcAft>
              <a:buClr>
                <a:srgbClr val="FBEEC9"/>
              </a:buClr>
              <a:buSzPts val="575"/>
              <a:buFont typeface="Consolas"/>
              <a:buNone/>
            </a:pPr>
            <a:r>
              <a:rPr lang="en-US" sz="2300" b="1" i="0" u="none" strike="noStrike" cap="none">
                <a:solidFill>
                  <a:srgbClr val="FBEEC9"/>
                </a:solidFill>
                <a:latin typeface="Consolas"/>
                <a:ea typeface="Consolas"/>
                <a:cs typeface="Consolas"/>
                <a:sym typeface="Consolas"/>
              </a:rPr>
              <a:t>console.log(p); </a:t>
            </a:r>
            <a:r>
              <a:rPr lang="en-US" sz="2300" b="1" i="0" u="none" strike="noStrike" cap="none">
                <a:solidFill>
                  <a:srgbClr val="21FFFE"/>
                </a:solidFill>
                <a:latin typeface="Consolas"/>
                <a:ea typeface="Consolas"/>
                <a:cs typeface="Consolas"/>
                <a:sym typeface="Consolas"/>
              </a:rPr>
              <a:t>// undefined</a:t>
            </a:r>
            <a:endParaRPr/>
          </a:p>
          <a:p>
            <a:pPr marL="0" marR="0" lvl="0" indent="0" algn="l" rtl="0">
              <a:lnSpc>
                <a:spcPct val="110000"/>
              </a:lnSpc>
              <a:spcBef>
                <a:spcPts val="0"/>
              </a:spcBef>
              <a:spcAft>
                <a:spcPts val="0"/>
              </a:spcAft>
              <a:buClr>
                <a:srgbClr val="21FFFE"/>
              </a:buClr>
              <a:buSzPts val="575"/>
              <a:buFont typeface="Consolas"/>
              <a:buNone/>
            </a:pPr>
            <a:r>
              <a:rPr lang="en-US" sz="2300" b="1" i="0" u="none" strike="noStrike" cap="none">
                <a:solidFill>
                  <a:srgbClr val="21FFFE"/>
                </a:solidFill>
                <a:latin typeface="Consolas"/>
                <a:ea typeface="Consolas"/>
                <a:cs typeface="Consolas"/>
                <a:sym typeface="Consolas"/>
              </a:rPr>
              <a:t>// p is now undefined, it is resolvable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DATA TYPES IN JAVASCRIPT</a:t>
            </a:r>
            <a:endParaRPr/>
          </a:p>
        </p:txBody>
      </p:sp>
      <p:sp>
        <p:nvSpPr>
          <p:cNvPr id="160" name="Google Shape;160;p1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Numbers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Strings and characters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Boolean</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Variables</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Defined, undefined, null</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30</a:t>
            </a:fld>
            <a:endParaRPr sz="1300">
              <a:latin typeface="Lato"/>
              <a:ea typeface="Lato"/>
              <a:cs typeface="Lato"/>
              <a:sym typeface="Lato"/>
            </a:endParaRPr>
          </a:p>
        </p:txBody>
      </p:sp>
      <p:sp>
        <p:nvSpPr>
          <p:cNvPr id="333" name="Google Shape;333;p39"/>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It is recommended to enable the "</a:t>
            </a:r>
            <a:r>
              <a:rPr lang="en-US" sz="2400" b="1" i="0" u="none" strike="noStrike" cap="none">
                <a:solidFill>
                  <a:srgbClr val="21FFFE"/>
                </a:solidFill>
                <a:latin typeface="Questrial"/>
                <a:ea typeface="Questrial"/>
                <a:cs typeface="Questrial"/>
                <a:sym typeface="Questrial"/>
              </a:rPr>
              <a:t>strict syntax</a:t>
            </a:r>
            <a:r>
              <a:rPr lang="en-US" sz="2400" b="0" i="0" u="none" strike="noStrike" cap="none">
                <a:solidFill>
                  <a:schemeClr val="lt1"/>
                </a:solidFill>
                <a:latin typeface="Questrial"/>
                <a:ea typeface="Questrial"/>
                <a:cs typeface="Questrial"/>
                <a:sym typeface="Questrial"/>
              </a:rPr>
              <a:t>"</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Converts global variables usage to runtime errors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Disables some of the "bad" JavaScript features</a:t>
            </a:r>
            <a:endParaRPr/>
          </a:p>
        </p:txBody>
      </p:sp>
      <p:sp>
        <p:nvSpPr>
          <p:cNvPr id="334" name="Google Shape;334;p3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JAVASCRIPT STRICT SYNTAX</a:t>
            </a:r>
            <a:endParaRPr/>
          </a:p>
        </p:txBody>
      </p:sp>
      <p:sp>
        <p:nvSpPr>
          <p:cNvPr id="335" name="Google Shape;335;p39"/>
          <p:cNvSpPr/>
          <p:nvPr/>
        </p:nvSpPr>
        <p:spPr>
          <a:xfrm>
            <a:off x="1141412" y="3929396"/>
            <a:ext cx="10591800" cy="22251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"use strict";</a:t>
            </a:r>
            <a:endParaRPr/>
          </a:p>
          <a:p>
            <a:pPr marL="0" marR="0" lvl="0" indent="0" algn="l" rtl="0">
              <a:lnSpc>
                <a:spcPct val="110000"/>
              </a:lnSpc>
              <a:spcBef>
                <a:spcPts val="0"/>
              </a:spcBef>
              <a:spcAft>
                <a:spcPts val="0"/>
              </a:spcAft>
              <a:buClr>
                <a:srgbClr val="000000"/>
              </a:buClr>
              <a:buSzPts val="1800"/>
              <a:buFont typeface="Arial"/>
              <a:buNone/>
            </a:pPr>
            <a:endParaRPr sz="1800" b="1" i="0" u="none" strike="noStrike" cap="none">
              <a:solidFill>
                <a:srgbClr val="FBEEC9"/>
              </a:solidFill>
              <a:latin typeface="Consolas"/>
              <a:ea typeface="Consolas"/>
              <a:cs typeface="Consolas"/>
              <a:sym typeface="Consolas"/>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var local = 5; </a:t>
            </a:r>
            <a:r>
              <a:rPr lang="en-US" sz="1800" b="1" i="0" u="none" strike="noStrike" cap="none">
                <a:solidFill>
                  <a:srgbClr val="21FFFE"/>
                </a:solidFill>
                <a:latin typeface="Consolas"/>
                <a:ea typeface="Consolas"/>
                <a:cs typeface="Consolas"/>
                <a:sym typeface="Consolas"/>
              </a:rPr>
              <a:t>// Local variables will work in strict mode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global = 10; </a:t>
            </a:r>
            <a:r>
              <a:rPr lang="en-US" sz="1800" b="1" i="0" u="none" strike="noStrike" cap="none">
                <a:solidFill>
                  <a:srgbClr val="21FFFE"/>
                </a:solidFill>
                <a:latin typeface="Consolas"/>
                <a:ea typeface="Consolas"/>
                <a:cs typeface="Consolas"/>
                <a:sym typeface="Consolas"/>
              </a:rPr>
              <a:t>// Uncaught ReferenceError: x is not defined </a:t>
            </a:r>
            <a:endParaRPr/>
          </a:p>
          <a:p>
            <a:pPr marL="0" marR="0" lvl="0" indent="0" algn="l" rtl="0">
              <a:lnSpc>
                <a:spcPct val="110000"/>
              </a:lnSpc>
              <a:spcBef>
                <a:spcPts val="0"/>
              </a:spcBef>
              <a:spcAft>
                <a:spcPts val="0"/>
              </a:spcAft>
              <a:buClr>
                <a:srgbClr val="000000"/>
              </a:buClr>
              <a:buSzPts val="1800"/>
              <a:buFont typeface="Arial"/>
              <a:buNone/>
            </a:pPr>
            <a:endParaRPr sz="1800" b="1" i="0" u="none" strike="noStrike" cap="none">
              <a:solidFill>
                <a:srgbClr val="FBEEC9"/>
              </a:solidFill>
              <a:latin typeface="Consolas"/>
              <a:ea typeface="Consolas"/>
              <a:cs typeface="Consolas"/>
              <a:sym typeface="Consolas"/>
            </a:endParaRPr>
          </a:p>
          <a:p>
            <a:pPr marL="0" marR="0" lvl="0" indent="0" algn="l" rtl="0">
              <a:lnSpc>
                <a:spcPct val="110000"/>
              </a:lnSpc>
              <a:spcBef>
                <a:spcPts val="0"/>
              </a:spcBef>
              <a:spcAft>
                <a:spcPts val="0"/>
              </a:spcAft>
              <a:buClr>
                <a:srgbClr val="21FFFE"/>
              </a:buClr>
              <a:buSzPts val="450"/>
              <a:buFont typeface="Consolas"/>
              <a:buNone/>
            </a:pPr>
            <a:r>
              <a:rPr lang="en-US" sz="1800" b="1" i="0" u="none" strike="noStrike" cap="none">
                <a:solidFill>
                  <a:srgbClr val="21FFFE"/>
                </a:solidFill>
                <a:latin typeface="Consolas"/>
                <a:ea typeface="Consolas"/>
                <a:cs typeface="Consolas"/>
                <a:sym typeface="Consolas"/>
              </a:rPr>
              <a:t>// This code will not be executed, because of the error above</a:t>
            </a:r>
            <a:endParaRPr/>
          </a:p>
          <a:p>
            <a:pPr marL="0" marR="0" lvl="0" indent="0" algn="l" rtl="0">
              <a:lnSpc>
                <a:spcPct val="11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console.log(5 * 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OPERATORS IN JAVASCRIPT</a:t>
            </a:r>
            <a:endParaRPr/>
          </a:p>
        </p:txBody>
      </p:sp>
      <p:sp>
        <p:nvSpPr>
          <p:cNvPr id="341" name="Google Shape;341;p4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Arithmetic</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Logical</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Comparison</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Assignment</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1"/>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32</a:t>
            </a:fld>
            <a:endParaRPr sz="1300">
              <a:latin typeface="Lato"/>
              <a:ea typeface="Lato"/>
              <a:cs typeface="Lato"/>
              <a:sym typeface="Lato"/>
            </a:endParaRPr>
          </a:p>
        </p:txBody>
      </p:sp>
      <p:sp>
        <p:nvSpPr>
          <p:cNvPr id="347" name="Google Shape;347;p41"/>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Arithmetic operators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a:t>
            </a:r>
            <a:r>
              <a:rPr lang="en-US" sz="2400" b="0" i="0" u="none" strike="noStrike" cap="none">
                <a:solidFill>
                  <a:schemeClr val="hlink"/>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2"/>
                </a:solidFill>
                <a:latin typeface="Questrial"/>
                <a:ea typeface="Questrial"/>
                <a:cs typeface="Questrial"/>
                <a:sym typeface="Questrial"/>
              </a:rPr>
              <a:t> </a:t>
            </a:r>
            <a:r>
              <a:rPr lang="en-US" sz="2400" b="0" i="0" u="none" strike="noStrike" cap="none">
                <a:solidFill>
                  <a:schemeClr val="lt1"/>
                </a:solidFill>
                <a:latin typeface="Questrial"/>
                <a:ea typeface="Questrial"/>
                <a:cs typeface="Questrial"/>
                <a:sym typeface="Questrial"/>
              </a:rPr>
              <a:t>are the same as in math </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division operator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returns number or  </a:t>
            </a:r>
            <a:r>
              <a:rPr lang="en-US" sz="2400" b="1" i="0" u="none" strike="noStrike" cap="none">
                <a:solidFill>
                  <a:srgbClr val="21FFFE"/>
                </a:solidFill>
                <a:latin typeface="Consolas"/>
                <a:ea typeface="Consolas"/>
                <a:cs typeface="Consolas"/>
                <a:sym typeface="Consolas"/>
              </a:rPr>
              <a:t>Infinity</a:t>
            </a:r>
            <a:r>
              <a:rPr lang="en-US" sz="2400" b="0" i="0" u="none" strike="noStrike" cap="none">
                <a:solidFill>
                  <a:schemeClr val="lt1"/>
                </a:solidFill>
                <a:latin typeface="Questrial"/>
                <a:ea typeface="Questrial"/>
                <a:cs typeface="Questrial"/>
                <a:sym typeface="Questrial"/>
              </a:rPr>
              <a:t> or </a:t>
            </a:r>
            <a:r>
              <a:rPr lang="en-US" sz="2400" b="1" i="0" u="none" strike="noStrike" cap="none">
                <a:solidFill>
                  <a:srgbClr val="21FFFE"/>
                </a:solidFill>
                <a:latin typeface="Consolas"/>
                <a:ea typeface="Consolas"/>
                <a:cs typeface="Consolas"/>
                <a:sym typeface="Consolas"/>
              </a:rPr>
              <a:t>NaN</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Remainder operator</a:t>
            </a:r>
            <a:r>
              <a:rPr lang="en-US" sz="2400" b="0" i="0" u="none" strike="noStrike" cap="none">
                <a:solidFill>
                  <a:schemeClr val="hlink"/>
                </a:solidFill>
                <a:latin typeface="Questrial"/>
                <a:ea typeface="Questrial"/>
                <a:cs typeface="Questrial"/>
                <a:sym typeface="Questrial"/>
              </a:rPr>
              <a:t>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returns the remainder from division of numbers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Even on real (floating-point) numbers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E.g. 5.3 % 3 → 2.3</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The operator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 </a:t>
            </a:r>
            <a:r>
              <a:rPr lang="en-US" sz="2400" b="1" i="0" u="none" strike="noStrike" cap="none">
                <a:solidFill>
                  <a:srgbClr val="21FFFE"/>
                </a:solidFill>
                <a:latin typeface="Consolas"/>
                <a:ea typeface="Consolas"/>
                <a:cs typeface="Consolas"/>
                <a:sym typeface="Consolas"/>
              </a:rPr>
              <a:t>--</a:t>
            </a:r>
            <a:r>
              <a:rPr lang="en-US" sz="2400" b="0" i="0" u="none" strike="noStrike" cap="none">
                <a:solidFill>
                  <a:schemeClr val="lt1"/>
                </a:solidFill>
                <a:latin typeface="Questrial"/>
                <a:ea typeface="Questrial"/>
                <a:cs typeface="Questrial"/>
                <a:sym typeface="Questrial"/>
              </a:rPr>
              <a:t> increments / decrement a variable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Prefix </a:t>
            </a: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 vs. postfix </a:t>
            </a:r>
            <a:r>
              <a:rPr lang="en-US" sz="2000" b="1" i="0" u="none" strike="noStrike" cap="none">
                <a:solidFill>
                  <a:srgbClr val="21FFFE"/>
                </a:solidFill>
                <a:latin typeface="Consolas"/>
                <a:ea typeface="Consolas"/>
                <a:cs typeface="Consolas"/>
                <a:sym typeface="Consolas"/>
              </a:rPr>
              <a:t>++</a:t>
            </a:r>
            <a:endParaRPr/>
          </a:p>
        </p:txBody>
      </p:sp>
      <p:sp>
        <p:nvSpPr>
          <p:cNvPr id="348" name="Google Shape;348;p4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ARITHMETIC OPERATORS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33</a:t>
            </a:fld>
            <a:endParaRPr sz="1300">
              <a:latin typeface="Lato"/>
              <a:ea typeface="Lato"/>
              <a:cs typeface="Lato"/>
              <a:sym typeface="Lato"/>
            </a:endParaRPr>
          </a:p>
        </p:txBody>
      </p:sp>
      <p:sp>
        <p:nvSpPr>
          <p:cNvPr id="354" name="Google Shape;354;p4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Logical </a:t>
            </a:r>
            <a:r>
              <a:rPr lang="en-US" sz="2400" b="0" i="0" u="none" strike="noStrike" cap="none">
                <a:solidFill>
                  <a:srgbClr val="21FFFE"/>
                </a:solidFill>
                <a:latin typeface="Questrial"/>
                <a:ea typeface="Questrial"/>
                <a:cs typeface="Questrial"/>
                <a:sym typeface="Questrial"/>
              </a:rPr>
              <a:t>||</a:t>
            </a:r>
            <a:r>
              <a:rPr lang="en-US" sz="2400" b="0" i="0" u="none" strike="noStrike" cap="none">
                <a:solidFill>
                  <a:schemeClr val="lt1"/>
                </a:solidFill>
                <a:latin typeface="Questrial"/>
                <a:ea typeface="Questrial"/>
                <a:cs typeface="Questrial"/>
                <a:sym typeface="Questrial"/>
              </a:rPr>
              <a:t> operator returns the first "true" value</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Logical </a:t>
            </a:r>
            <a:r>
              <a:rPr lang="en-US" sz="2400" b="0" i="0" u="none" strike="noStrike" cap="none">
                <a:solidFill>
                  <a:srgbClr val="21FFFE"/>
                </a:solidFill>
                <a:latin typeface="Questrial"/>
                <a:ea typeface="Questrial"/>
                <a:cs typeface="Questrial"/>
                <a:sym typeface="Questrial"/>
              </a:rPr>
              <a:t>&amp;&amp;</a:t>
            </a:r>
            <a:r>
              <a:rPr lang="en-US" sz="2400" b="0" i="0" u="none" strike="noStrike" cap="none">
                <a:solidFill>
                  <a:schemeClr val="lt1"/>
                </a:solidFill>
                <a:latin typeface="Questrial"/>
                <a:ea typeface="Questrial"/>
                <a:cs typeface="Questrial"/>
                <a:sym typeface="Questrial"/>
              </a:rPr>
              <a:t> operator returns the first "false" value</a:t>
            </a:r>
            <a:endParaRPr/>
          </a:p>
        </p:txBody>
      </p:sp>
      <p:sp>
        <p:nvSpPr>
          <p:cNvPr id="355" name="Google Shape;355;p4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LOGICAL OPERATORS</a:t>
            </a:r>
            <a:endParaRPr/>
          </a:p>
        </p:txBody>
      </p:sp>
      <p:sp>
        <p:nvSpPr>
          <p:cNvPr id="356" name="Google Shape;356;p42"/>
          <p:cNvSpPr/>
          <p:nvPr/>
        </p:nvSpPr>
        <p:spPr>
          <a:xfrm>
            <a:off x="1141412" y="2872291"/>
            <a:ext cx="10236336" cy="759182"/>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var foo = false || 0 || '' || 4 || 'foo' || true;</a:t>
            </a:r>
            <a:endParaRPr/>
          </a:p>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console.log(foo); </a:t>
            </a:r>
            <a:r>
              <a:rPr lang="en-US" sz="1800" b="1" i="0" u="none" strike="noStrike" cap="none">
                <a:solidFill>
                  <a:srgbClr val="F8DC9E"/>
                </a:solidFill>
                <a:latin typeface="Consolas"/>
                <a:ea typeface="Consolas"/>
                <a:cs typeface="Consolas"/>
                <a:sym typeface="Consolas"/>
              </a:rPr>
              <a:t>// Logs 4, because its the first true value in the expression</a:t>
            </a:r>
            <a:endParaRPr/>
          </a:p>
        </p:txBody>
      </p:sp>
      <p:sp>
        <p:nvSpPr>
          <p:cNvPr id="357" name="Google Shape;357;p42"/>
          <p:cNvSpPr/>
          <p:nvPr/>
        </p:nvSpPr>
        <p:spPr>
          <a:xfrm>
            <a:off x="1141412" y="4618360"/>
            <a:ext cx="10236336" cy="759182"/>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var foo = true &amp;&amp; 'foo' &amp;&amp; '' &amp;&amp; 4 &amp;&amp; 'foo' &amp;&amp; true;</a:t>
            </a:r>
            <a:endParaRPr/>
          </a:p>
          <a:p>
            <a:pPr marL="0" marR="0" lvl="0" indent="0" algn="l" rtl="0">
              <a:lnSpc>
                <a:spcPct val="144444"/>
              </a:lnSpc>
              <a:spcBef>
                <a:spcPts val="0"/>
              </a:spcBef>
              <a:spcAft>
                <a:spcPts val="0"/>
              </a:spcAft>
              <a:buClr>
                <a:schemeClr val="lt1"/>
              </a:buClr>
              <a:buSzPts val="450"/>
              <a:buFont typeface="Consolas"/>
              <a:buNone/>
            </a:pPr>
            <a:r>
              <a:rPr lang="en-US" sz="1800" b="1" i="0" u="none" strike="noStrike" cap="none">
                <a:solidFill>
                  <a:schemeClr val="lt1"/>
                </a:solidFill>
                <a:latin typeface="Consolas"/>
                <a:ea typeface="Consolas"/>
                <a:cs typeface="Consolas"/>
                <a:sym typeface="Consolas"/>
              </a:rPr>
              <a:t>console.log(foo); </a:t>
            </a:r>
            <a:r>
              <a:rPr lang="en-US" sz="1800" b="1" i="0" u="none" strike="noStrike" cap="none">
                <a:solidFill>
                  <a:srgbClr val="F8DC9E"/>
                </a:solidFill>
                <a:latin typeface="Consolas"/>
                <a:ea typeface="Consolas"/>
                <a:cs typeface="Consolas"/>
                <a:sym typeface="Consolas"/>
              </a:rPr>
              <a:t>// Logs '' an empty string, because its the first false value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34</a:t>
            </a:fld>
            <a:endParaRPr sz="1300">
              <a:latin typeface="Lato"/>
              <a:ea typeface="Lato"/>
              <a:cs typeface="Lato"/>
              <a:sym typeface="Lato"/>
            </a:endParaRPr>
          </a:p>
        </p:txBody>
      </p:sp>
      <p:sp>
        <p:nvSpPr>
          <p:cNvPr id="363" name="Google Shape;363;p43"/>
          <p:cNvSpPr txBox="1">
            <a:spLocks noGrp="1"/>
          </p:cNvSpPr>
          <p:nvPr>
            <p:ph type="body" idx="1"/>
          </p:nvPr>
        </p:nvSpPr>
        <p:spPr>
          <a:xfrm>
            <a:off x="1730000" y="1743900"/>
            <a:ext cx="9385200" cy="4227900"/>
          </a:xfrm>
          <a:prstGeom prst="rect">
            <a:avLst/>
          </a:prstGeom>
          <a:noFill/>
          <a:ln>
            <a:noFill/>
          </a:ln>
        </p:spPr>
        <p:txBody>
          <a:bodyPr spcFirstLastPara="1" wrap="square" lIns="91425" tIns="45700" rIns="91425" bIns="45700" anchor="t" anchorCtr="0">
            <a:noAutofit/>
          </a:bodyPr>
          <a:lstStyle/>
          <a:p>
            <a:pPr marL="228600" marR="0" lvl="0" indent="-165099" algn="l" rtl="0">
              <a:lnSpc>
                <a:spcPct val="100000"/>
              </a:lnSpc>
              <a:spcBef>
                <a:spcPts val="0"/>
              </a:spcBef>
              <a:spcAft>
                <a:spcPts val="0"/>
              </a:spcAft>
              <a:buClr>
                <a:schemeClr val="lt1"/>
              </a:buClr>
              <a:buSzPts val="3000"/>
              <a:buFont typeface="Arial"/>
              <a:buChar char="•"/>
            </a:pPr>
            <a:r>
              <a:rPr lang="en-US" sz="2200" b="0" i="0" u="none" strike="noStrike" cap="none">
                <a:solidFill>
                  <a:schemeClr val="lt1"/>
                </a:solidFill>
                <a:latin typeface="Questrial"/>
                <a:ea typeface="Questrial"/>
                <a:cs typeface="Questrial"/>
                <a:sym typeface="Questrial"/>
              </a:rPr>
              <a:t>Comparison operators are used to compare variables</a:t>
            </a:r>
            <a:endParaRPr/>
          </a:p>
          <a:p>
            <a:pPr marL="685800" marR="0" lvl="1" indent="-165100" algn="l" rtl="0">
              <a:lnSpc>
                <a:spcPct val="100000"/>
              </a:lnSpc>
              <a:spcBef>
                <a:spcPts val="500"/>
              </a:spcBef>
              <a:spcAft>
                <a:spcPts val="0"/>
              </a:spcAft>
              <a:buClr>
                <a:srgbClr val="21FFFE"/>
              </a:buClr>
              <a:buSzPts val="2750"/>
              <a:buFont typeface="Arial"/>
              <a:buChar char="•"/>
            </a:pP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&lt;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&gt;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&gt;=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&lt;=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chemeClr val="hlink"/>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rgbClr val="DEEBF4"/>
                </a:solidFill>
                <a:latin typeface="Consolas"/>
                <a:ea typeface="Consolas"/>
                <a:cs typeface="Consolas"/>
                <a:sym typeface="Consolas"/>
              </a:rPr>
              <a:t> </a:t>
            </a:r>
            <a:r>
              <a:rPr lang="en-US" sz="2000" b="1" i="0" u="none" strike="noStrike" cap="none">
                <a:solidFill>
                  <a:srgbClr val="21FFFE"/>
                </a:solidFill>
                <a:latin typeface="Consolas"/>
                <a:ea typeface="Consolas"/>
                <a:cs typeface="Consolas"/>
                <a:sym typeface="Consolas"/>
              </a:rPr>
              <a:t>===</a:t>
            </a:r>
            <a:r>
              <a:rPr lang="en-US" sz="2000" b="0" i="0" u="none" strike="noStrike" cap="none">
                <a:solidFill>
                  <a:schemeClr val="lt1"/>
                </a:solidFill>
                <a:latin typeface="Questrial"/>
                <a:ea typeface="Questrial"/>
                <a:cs typeface="Questrial"/>
                <a:sym typeface="Questrial"/>
              </a:rPr>
              <a:t>,</a:t>
            </a:r>
            <a:r>
              <a:rPr lang="en-US" sz="2000" b="0" i="0" u="none" strike="noStrike" cap="none">
                <a:solidFill>
                  <a:srgbClr val="DEEBF4"/>
                </a:solidFill>
                <a:latin typeface="Consolas"/>
                <a:ea typeface="Consolas"/>
                <a:cs typeface="Consolas"/>
                <a:sym typeface="Consolas"/>
              </a:rPr>
              <a:t> </a:t>
            </a:r>
            <a:r>
              <a:rPr lang="en-US" sz="2000" b="1" i="0" u="none" strike="noStrike" cap="none">
                <a:solidFill>
                  <a:srgbClr val="21FFFE"/>
                </a:solidFill>
                <a:latin typeface="Consolas"/>
                <a:ea typeface="Consolas"/>
                <a:cs typeface="Consolas"/>
                <a:sym typeface="Consolas"/>
              </a:rPr>
              <a:t>!==</a:t>
            </a:r>
            <a:endParaRPr/>
          </a:p>
          <a:p>
            <a:pPr marL="228600" marR="0" lvl="0" indent="-165099" algn="l" rtl="0">
              <a:lnSpc>
                <a:spcPct val="100000"/>
              </a:lnSpc>
              <a:spcBef>
                <a:spcPts val="1000"/>
              </a:spcBef>
              <a:spcAft>
                <a:spcPts val="0"/>
              </a:spcAft>
              <a:buClr>
                <a:schemeClr val="lt1"/>
              </a:buClr>
              <a:buSzPts val="3000"/>
              <a:buFont typeface="Arial"/>
              <a:buChar char="•"/>
            </a:pPr>
            <a:r>
              <a:rPr lang="en-US" sz="2200" b="0" i="0" u="none" strike="noStrike" cap="none">
                <a:solidFill>
                  <a:schemeClr val="lt1"/>
                </a:solidFill>
                <a:latin typeface="Questrial"/>
                <a:ea typeface="Questrial"/>
                <a:cs typeface="Questrial"/>
                <a:sym typeface="Questrial"/>
              </a:rPr>
              <a:t>The </a:t>
            </a:r>
            <a:r>
              <a:rPr lang="en-US" sz="2200" b="1" i="0" u="none" strike="noStrike" cap="none">
                <a:solidFill>
                  <a:srgbClr val="21FFFE"/>
                </a:solidFill>
                <a:latin typeface="Consolas"/>
                <a:ea typeface="Consolas"/>
                <a:cs typeface="Consolas"/>
                <a:sym typeface="Consolas"/>
              </a:rPr>
              <a:t>==</a:t>
            </a:r>
            <a:r>
              <a:rPr lang="en-US" sz="2200" b="0" i="0" u="none" strike="noStrike" cap="none">
                <a:solidFill>
                  <a:schemeClr val="lt1"/>
                </a:solidFill>
                <a:latin typeface="Questrial"/>
                <a:ea typeface="Questrial"/>
                <a:cs typeface="Questrial"/>
                <a:sym typeface="Questrial"/>
              </a:rPr>
              <a:t> means "equal after type conversion"</a:t>
            </a:r>
            <a:endParaRPr/>
          </a:p>
          <a:p>
            <a:pPr marL="228600" marR="0" lvl="0" indent="-165099" algn="l" rtl="0">
              <a:lnSpc>
                <a:spcPct val="100000"/>
              </a:lnSpc>
              <a:spcBef>
                <a:spcPts val="1000"/>
              </a:spcBef>
              <a:spcAft>
                <a:spcPts val="0"/>
              </a:spcAft>
              <a:buClr>
                <a:schemeClr val="lt1"/>
              </a:buClr>
              <a:buSzPts val="3000"/>
              <a:buFont typeface="Arial"/>
              <a:buChar char="•"/>
            </a:pPr>
            <a:r>
              <a:rPr lang="en-US" sz="2200" b="0" i="0" u="none" strike="noStrike" cap="none">
                <a:solidFill>
                  <a:schemeClr val="lt1"/>
                </a:solidFill>
                <a:latin typeface="Questrial"/>
                <a:ea typeface="Questrial"/>
                <a:cs typeface="Questrial"/>
                <a:sym typeface="Questrial"/>
              </a:rPr>
              <a:t>The </a:t>
            </a:r>
            <a:r>
              <a:rPr lang="en-US" sz="2200" b="1" i="0" u="none" strike="noStrike" cap="none">
                <a:solidFill>
                  <a:srgbClr val="21FFFE"/>
                </a:solidFill>
                <a:latin typeface="Consolas"/>
                <a:ea typeface="Consolas"/>
                <a:cs typeface="Consolas"/>
                <a:sym typeface="Consolas"/>
              </a:rPr>
              <a:t>===</a:t>
            </a:r>
            <a:r>
              <a:rPr lang="en-US" sz="2200" b="0" i="0" u="none" strike="noStrike" cap="none">
                <a:solidFill>
                  <a:schemeClr val="lt1"/>
                </a:solidFill>
                <a:latin typeface="Questrial"/>
                <a:ea typeface="Questrial"/>
                <a:cs typeface="Questrial"/>
                <a:sym typeface="Questrial"/>
              </a:rPr>
              <a:t> means "equal and of the same type"</a:t>
            </a:r>
            <a:endParaRPr/>
          </a:p>
        </p:txBody>
      </p:sp>
      <p:sp>
        <p:nvSpPr>
          <p:cNvPr id="364" name="Google Shape;364;p4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COMPARISON OPERATORS</a:t>
            </a:r>
            <a:endParaRPr/>
          </a:p>
        </p:txBody>
      </p:sp>
      <p:sp>
        <p:nvSpPr>
          <p:cNvPr id="365" name="Google Shape;365;p43"/>
          <p:cNvSpPr/>
          <p:nvPr/>
        </p:nvSpPr>
        <p:spPr>
          <a:xfrm>
            <a:off x="1875200" y="3637322"/>
            <a:ext cx="9240000" cy="2580300"/>
          </a:xfrm>
          <a:prstGeom prst="rect">
            <a:avLst/>
          </a:prstGeom>
          <a:solidFill>
            <a:srgbClr val="BFD8EA">
              <a:alpha val="24705"/>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var a = 5;</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var b = 4;</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console.log(a &gt;= b); // True</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console.log(a != b); // True</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console.log(a == b); // False</a:t>
            </a:r>
            <a:endParaRPr/>
          </a:p>
          <a:p>
            <a:pPr marL="0" marR="0" lvl="0" indent="0" algn="l" rtl="0">
              <a:lnSpc>
                <a:spcPct val="144444"/>
              </a:lnSpc>
              <a:spcBef>
                <a:spcPts val="120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console.log(0 == ""); // True</a:t>
            </a:r>
            <a:endParaRPr/>
          </a:p>
          <a:p>
            <a:pPr marL="0" marR="0" lvl="0" indent="0" algn="l" rtl="0">
              <a:lnSpc>
                <a:spcPct val="144444"/>
              </a:lnSpc>
              <a:spcBef>
                <a:spcPts val="0"/>
              </a:spcBef>
              <a:spcAft>
                <a:spcPts val="0"/>
              </a:spcAft>
              <a:buClr>
                <a:srgbClr val="F8DC9E"/>
              </a:buClr>
              <a:buSzPts val="400"/>
              <a:buFont typeface="Consolas"/>
              <a:buNone/>
            </a:pPr>
            <a:r>
              <a:rPr lang="en-US" sz="1600" b="1" i="0" u="none" strike="noStrike" cap="none">
                <a:solidFill>
                  <a:srgbClr val="F8DC9E"/>
                </a:solidFill>
                <a:latin typeface="Consolas"/>
                <a:ea typeface="Consolas"/>
                <a:cs typeface="Consolas"/>
                <a:sym typeface="Consolas"/>
              </a:rPr>
              <a:t>console.log(0 === ""); // False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35</a:t>
            </a:fld>
            <a:endParaRPr sz="1300">
              <a:latin typeface="Lato"/>
              <a:ea typeface="Lato"/>
              <a:cs typeface="Lato"/>
              <a:sym typeface="Lato"/>
            </a:endParaRPr>
          </a:p>
        </p:txBody>
      </p:sp>
      <p:sp>
        <p:nvSpPr>
          <p:cNvPr id="371" name="Google Shape;371;p4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276"/>
              <a:buFont typeface="Arial"/>
              <a:buChar char="•"/>
            </a:pPr>
            <a:r>
              <a:rPr lang="en-US" sz="1860" b="0" i="0" u="none" strike="noStrike" cap="none" dirty="0">
                <a:solidFill>
                  <a:schemeClr val="lt1"/>
                </a:solidFill>
                <a:latin typeface="Questrial"/>
                <a:ea typeface="Questrial"/>
                <a:cs typeface="Questrial"/>
                <a:sym typeface="Questrial"/>
              </a:rPr>
              <a:t>Assignment operators are used to assign a value to a variable</a:t>
            </a:r>
            <a:endParaRPr dirty="0"/>
          </a:p>
          <a:p>
            <a:pPr marL="685800" marR="0" lvl="1" indent="-228600" algn="l" rtl="0">
              <a:lnSpc>
                <a:spcPct val="100000"/>
              </a:lnSpc>
              <a:spcBef>
                <a:spcPts val="500"/>
              </a:spcBef>
              <a:spcAft>
                <a:spcPts val="0"/>
              </a:spcAft>
              <a:buClr>
                <a:srgbClr val="21FFFE"/>
              </a:buClr>
              <a:buSzPts val="1877"/>
              <a:buFont typeface="Arial"/>
              <a:buChar char="•"/>
            </a:pP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1" i="0" u="none" strike="noStrike" cap="none" dirty="0">
                <a:solidFill>
                  <a:srgbClr val="21FFFE"/>
                </a:solidFill>
                <a:latin typeface="Consolas"/>
                <a:ea typeface="Consolas"/>
                <a:cs typeface="Consolas"/>
                <a:sym typeface="Consolas"/>
              </a:rPr>
              <a:t>|=</a:t>
            </a:r>
            <a:r>
              <a:rPr lang="en-US" sz="1550" b="0" i="0" u="none" strike="noStrike" cap="none" dirty="0">
                <a:solidFill>
                  <a:schemeClr val="lt1"/>
                </a:solidFill>
                <a:latin typeface="Questrial"/>
                <a:ea typeface="Questrial"/>
                <a:cs typeface="Questrial"/>
                <a:sym typeface="Questrial"/>
              </a:rPr>
              <a:t>,</a:t>
            </a:r>
            <a:r>
              <a:rPr lang="en-US" sz="1550" b="0" i="0" u="none" strike="noStrike" cap="none" dirty="0">
                <a:solidFill>
                  <a:schemeClr val="hlink"/>
                </a:solidFill>
                <a:latin typeface="Questrial"/>
                <a:ea typeface="Questrial"/>
                <a:cs typeface="Questrial"/>
                <a:sym typeface="Questrial"/>
              </a:rPr>
              <a:t> </a:t>
            </a:r>
            <a:r>
              <a:rPr lang="en-US" sz="1550" b="0" i="0" u="none" strike="noStrike" cap="none" dirty="0">
                <a:solidFill>
                  <a:schemeClr val="lt1"/>
                </a:solidFill>
                <a:latin typeface="Questrial"/>
                <a:ea typeface="Questrial"/>
                <a:cs typeface="Questrial"/>
                <a:sym typeface="Questrial"/>
              </a:rPr>
              <a:t>...</a:t>
            </a:r>
            <a:endParaRPr dirty="0"/>
          </a:p>
          <a:p>
            <a:pPr marL="228600" marR="0" lvl="0" indent="-228600" algn="l" rtl="0">
              <a:lnSpc>
                <a:spcPct val="100000"/>
              </a:lnSpc>
              <a:spcBef>
                <a:spcPts val="1000"/>
              </a:spcBef>
              <a:spcAft>
                <a:spcPts val="0"/>
              </a:spcAft>
              <a:buClr>
                <a:schemeClr val="lt1"/>
              </a:buClr>
              <a:buSzPts val="2276"/>
              <a:buFont typeface="Arial"/>
              <a:buChar char="•"/>
            </a:pPr>
            <a:r>
              <a:rPr lang="en-US" sz="1860" b="0" i="0" u="none" strike="noStrike" cap="none" dirty="0">
                <a:solidFill>
                  <a:schemeClr val="lt1"/>
                </a:solidFill>
                <a:latin typeface="Questrial"/>
                <a:ea typeface="Questrial"/>
                <a:cs typeface="Questrial"/>
                <a:sym typeface="Questrial"/>
              </a:rPr>
              <a:t>Assignment operators example:</a:t>
            </a:r>
          </a:p>
          <a:p>
            <a:pPr marL="228600" marR="0" lvl="0" indent="-228600" algn="l" rtl="0">
              <a:lnSpc>
                <a:spcPct val="100000"/>
              </a:lnSpc>
              <a:spcBef>
                <a:spcPts val="1000"/>
              </a:spcBef>
              <a:spcAft>
                <a:spcPts val="0"/>
              </a:spcAft>
              <a:buClr>
                <a:schemeClr val="lt1"/>
              </a:buClr>
              <a:buSzPts val="2276"/>
              <a:buFont typeface="Arial"/>
              <a:buChar char="•"/>
            </a:pPr>
            <a:endParaRPr dirty="0"/>
          </a:p>
          <a:p>
            <a:pPr marL="228600" marR="0" lvl="0" indent="-228600" algn="l" rtl="0">
              <a:lnSpc>
                <a:spcPct val="100000"/>
              </a:lnSpc>
              <a:spcBef>
                <a:spcPts val="1000"/>
              </a:spcBef>
              <a:spcAft>
                <a:spcPts val="0"/>
              </a:spcAft>
              <a:buClr>
                <a:schemeClr val="lt1"/>
              </a:buClr>
              <a:buSzPts val="2276"/>
              <a:buFont typeface="Arial"/>
              <a:buNone/>
            </a:pPr>
            <a:endParaRPr sz="186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276"/>
              <a:buFont typeface="Arial"/>
              <a:buNone/>
            </a:pPr>
            <a:endParaRPr sz="186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276"/>
              <a:buFont typeface="Arial"/>
              <a:buNone/>
            </a:pPr>
            <a:endParaRPr sz="1860" b="0" i="0" u="none" strike="noStrike" cap="none" dirty="0">
              <a:solidFill>
                <a:schemeClr val="lt1"/>
              </a:solidFill>
              <a:latin typeface="Questrial"/>
              <a:ea typeface="Questrial"/>
              <a:cs typeface="Questrial"/>
              <a:sym typeface="Questrial"/>
            </a:endParaRPr>
          </a:p>
          <a:p>
            <a:pPr marL="228600" marR="0" lvl="0" indent="-228600" algn="l" rtl="0">
              <a:lnSpc>
                <a:spcPct val="100000"/>
              </a:lnSpc>
              <a:spcBef>
                <a:spcPts val="1000"/>
              </a:spcBef>
              <a:spcAft>
                <a:spcPts val="0"/>
              </a:spcAft>
              <a:buClr>
                <a:schemeClr val="lt1"/>
              </a:buClr>
              <a:buSzPts val="2276"/>
              <a:buFont typeface="Arial"/>
              <a:buChar char="•"/>
            </a:pPr>
            <a:r>
              <a:rPr lang="en-US" sz="1860" b="0" i="0" u="none" strike="noStrike" cap="none" dirty="0">
                <a:solidFill>
                  <a:schemeClr val="lt1"/>
                </a:solidFill>
                <a:latin typeface="Questrial"/>
                <a:ea typeface="Questrial"/>
                <a:cs typeface="Questrial"/>
                <a:sym typeface="Questrial"/>
              </a:rPr>
              <a:t>Variables, with no value assigned, are </a:t>
            </a:r>
            <a:r>
              <a:rPr lang="en-US" sz="1860" b="0" i="0" u="none" strike="noStrike" cap="none" dirty="0">
                <a:solidFill>
                  <a:srgbClr val="F8DC9E"/>
                </a:solidFill>
                <a:latin typeface="Questrial"/>
                <a:ea typeface="Questrial"/>
                <a:cs typeface="Questrial"/>
                <a:sym typeface="Questrial"/>
              </a:rPr>
              <a:t>undefined</a:t>
            </a:r>
            <a:endParaRPr dirty="0"/>
          </a:p>
          <a:p>
            <a:pPr marL="0" marR="0" lvl="0" indent="0" algn="l" rtl="0">
              <a:lnSpc>
                <a:spcPct val="100000"/>
              </a:lnSpc>
              <a:spcBef>
                <a:spcPts val="1000"/>
              </a:spcBef>
              <a:spcAft>
                <a:spcPts val="0"/>
              </a:spcAft>
              <a:buClr>
                <a:schemeClr val="lt1"/>
              </a:buClr>
              <a:buSzPts val="465"/>
              <a:buFont typeface="Arial"/>
              <a:buNone/>
            </a:pPr>
            <a:br>
              <a:rPr lang="en-US" sz="1860" b="0" i="0" u="none" strike="noStrike" cap="none" dirty="0">
                <a:solidFill>
                  <a:schemeClr val="lt1"/>
                </a:solidFill>
                <a:latin typeface="Questrial"/>
                <a:ea typeface="Questrial"/>
                <a:cs typeface="Questrial"/>
                <a:sym typeface="Questrial"/>
              </a:rPr>
            </a:br>
            <a:endParaRPr dirty="0"/>
          </a:p>
        </p:txBody>
      </p:sp>
      <p:sp>
        <p:nvSpPr>
          <p:cNvPr id="372" name="Google Shape;372;p4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ASSIGNMENT OPERATORS</a:t>
            </a:r>
            <a:endParaRPr/>
          </a:p>
        </p:txBody>
      </p:sp>
      <p:sp>
        <p:nvSpPr>
          <p:cNvPr id="373" name="Google Shape;373;p44"/>
          <p:cNvSpPr/>
          <p:nvPr/>
        </p:nvSpPr>
        <p:spPr>
          <a:xfrm>
            <a:off x="1195487" y="3291840"/>
            <a:ext cx="9906000" cy="1339238"/>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var y = 4;</a:t>
            </a:r>
            <a:endParaRPr/>
          </a:p>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console.log(y *= 2); // 8</a:t>
            </a:r>
            <a:endParaRPr/>
          </a:p>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var z = y = 3; // y=3 and z=3  </a:t>
            </a:r>
            <a:endParaRPr/>
          </a:p>
          <a:p>
            <a:pPr marL="0" marR="0" lvl="0" indent="0" algn="l" rtl="0">
              <a:lnSpc>
                <a:spcPct val="100000"/>
              </a:lnSpc>
              <a:spcBef>
                <a:spcPts val="0"/>
              </a:spcBef>
              <a:spcAft>
                <a:spcPts val="0"/>
              </a:spcAft>
              <a:buClr>
                <a:srgbClr val="F8DC9E"/>
              </a:buClr>
              <a:buSzPts val="450"/>
              <a:buFont typeface="Consolas"/>
              <a:buNone/>
            </a:pPr>
            <a:r>
              <a:rPr lang="en-US" sz="1800" b="1" i="0" u="none" strike="noStrike" cap="none">
                <a:solidFill>
                  <a:srgbClr val="F8DC9E"/>
                </a:solidFill>
                <a:latin typeface="Consolas"/>
                <a:ea typeface="Consolas"/>
                <a:cs typeface="Consolas"/>
                <a:sym typeface="Consolas"/>
              </a:rPr>
              <a:t>console.log(z += 2); // 5</a:t>
            </a:r>
            <a:endParaRPr/>
          </a:p>
        </p:txBody>
      </p:sp>
      <p:sp>
        <p:nvSpPr>
          <p:cNvPr id="374" name="Google Shape;374;p44"/>
          <p:cNvSpPr/>
          <p:nvPr/>
        </p:nvSpPr>
        <p:spPr>
          <a:xfrm>
            <a:off x="1195487" y="5274542"/>
            <a:ext cx="9906000" cy="94308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var foo;</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console.log(foo); // Logs undefined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36</a:t>
            </a:fld>
            <a:endParaRPr sz="1300">
              <a:latin typeface="Lato"/>
              <a:ea typeface="Lato"/>
              <a:cs typeface="Lato"/>
              <a:sym typeface="Lato"/>
            </a:endParaRPr>
          </a:p>
        </p:txBody>
      </p:sp>
      <p:sp>
        <p:nvSpPr>
          <p:cNvPr id="380" name="Google Shape;380;p45"/>
          <p:cNvSpPr txBox="1">
            <a:spLocks noGrp="1"/>
          </p:cNvSpPr>
          <p:nvPr>
            <p:ph type="body" idx="1"/>
          </p:nvPr>
        </p:nvSpPr>
        <p:spPr>
          <a:xfrm>
            <a:off x="1730000" y="1639126"/>
            <a:ext cx="9385200" cy="43326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String concatenation operator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is used to concatenate strings </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If the second operand is not a string, it is converted to string automatically</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Member access operator</a:t>
            </a:r>
            <a:r>
              <a:rPr lang="en-US" sz="2220" b="0" i="0" u="none" strike="noStrike" cap="none">
                <a:solidFill>
                  <a:schemeClr val="lt2"/>
                </a:solidFill>
                <a:latin typeface="Questrial"/>
                <a:ea typeface="Questrial"/>
                <a:cs typeface="Questrial"/>
                <a:sym typeface="Questrial"/>
              </a:rPr>
              <a:t>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is used to access object members</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Square brackets</a:t>
            </a:r>
            <a:r>
              <a:rPr lang="en-US" sz="2220" b="0" i="0" u="none" strike="noStrike" cap="none">
                <a:solidFill>
                  <a:schemeClr val="lt2"/>
                </a:solidFill>
                <a:latin typeface="Questrial"/>
                <a:ea typeface="Questrial"/>
                <a:cs typeface="Questrial"/>
                <a:sym typeface="Questrial"/>
              </a:rPr>
              <a:t>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are used with arrays to access element by index</a:t>
            </a:r>
            <a:endParaRPr/>
          </a:p>
          <a:p>
            <a:pPr marL="228600" marR="0" lvl="0" indent="-228600" algn="l" rtl="0">
              <a:lnSpc>
                <a:spcPct val="100000"/>
              </a:lnSpc>
              <a:spcBef>
                <a:spcPts val="10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Parentheses</a:t>
            </a:r>
            <a:r>
              <a:rPr lang="en-US" sz="2220" b="0" i="0" u="none" strike="noStrike" cap="none">
                <a:solidFill>
                  <a:schemeClr val="lt2"/>
                </a:solidFill>
                <a:latin typeface="Questrial"/>
                <a:ea typeface="Questrial"/>
                <a:cs typeface="Questrial"/>
                <a:sym typeface="Questrial"/>
              </a:rPr>
              <a:t> </a:t>
            </a:r>
            <a:r>
              <a:rPr lang="en-US" sz="2220" b="1" i="0" u="none" strike="noStrike" cap="none">
                <a:solidFill>
                  <a:srgbClr val="21FFFE"/>
                </a:solidFill>
                <a:latin typeface="Consolas"/>
                <a:ea typeface="Consolas"/>
                <a:cs typeface="Consolas"/>
                <a:sym typeface="Consolas"/>
              </a:rPr>
              <a:t>()</a:t>
            </a:r>
            <a:r>
              <a:rPr lang="en-US" sz="2220" b="0" i="0" u="none" strike="noStrike" cap="none">
                <a:solidFill>
                  <a:schemeClr val="lt2"/>
                </a:solidFill>
                <a:latin typeface="Questrial"/>
                <a:ea typeface="Questrial"/>
                <a:cs typeface="Questrial"/>
                <a:sym typeface="Questrial"/>
              </a:rPr>
              <a:t> </a:t>
            </a:r>
            <a:r>
              <a:rPr lang="en-US" sz="2220" b="0" i="0" u="none" strike="noStrike" cap="none">
                <a:solidFill>
                  <a:schemeClr val="lt1"/>
                </a:solidFill>
                <a:latin typeface="Questrial"/>
                <a:ea typeface="Questrial"/>
                <a:cs typeface="Questrial"/>
                <a:sym typeface="Questrial"/>
              </a:rPr>
              <a:t>are used to override the default operator precedence</a:t>
            </a:r>
            <a:br>
              <a:rPr lang="en-US" sz="2220" b="0" i="0" u="none" strike="noStrike" cap="none">
                <a:solidFill>
                  <a:schemeClr val="lt1"/>
                </a:solidFill>
                <a:latin typeface="Questrial"/>
                <a:ea typeface="Questrial"/>
                <a:cs typeface="Questrial"/>
                <a:sym typeface="Questrial"/>
              </a:rPr>
            </a:br>
            <a:br>
              <a:rPr lang="en-US" sz="2220" b="0" i="0" u="none" strike="noStrike" cap="none">
                <a:solidFill>
                  <a:schemeClr val="lt1"/>
                </a:solidFill>
                <a:latin typeface="Questrial"/>
                <a:ea typeface="Questrial"/>
                <a:cs typeface="Questrial"/>
                <a:sym typeface="Questrial"/>
              </a:rPr>
            </a:br>
            <a:br>
              <a:rPr lang="en-US" sz="2220" b="0" i="0" u="none" strike="noStrike" cap="none">
                <a:solidFill>
                  <a:schemeClr val="lt1"/>
                </a:solidFill>
                <a:latin typeface="Questrial"/>
                <a:ea typeface="Questrial"/>
                <a:cs typeface="Questrial"/>
                <a:sym typeface="Questrial"/>
              </a:rPr>
            </a:br>
            <a:endParaRPr/>
          </a:p>
        </p:txBody>
      </p:sp>
      <p:sp>
        <p:nvSpPr>
          <p:cNvPr id="381" name="Google Shape;381;p4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OTHER OPERATORS</a:t>
            </a:r>
            <a:endParaRPr/>
          </a:p>
        </p:txBody>
      </p:sp>
      <p:sp>
        <p:nvSpPr>
          <p:cNvPr id="382" name="Google Shape;382;p45"/>
          <p:cNvSpPr/>
          <p:nvPr/>
        </p:nvSpPr>
        <p:spPr>
          <a:xfrm>
            <a:off x="1390610" y="4400024"/>
            <a:ext cx="9906000" cy="163770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var output = "The number is : ";</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var number = 5;</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console.log(output + number);</a:t>
            </a:r>
            <a:endParaRPr/>
          </a:p>
          <a:p>
            <a:pPr marL="0" marR="0" lvl="0" indent="0" algn="l" rtl="0">
              <a:lnSpc>
                <a:spcPct val="130000"/>
              </a:lnSpc>
              <a:spcBef>
                <a:spcPts val="0"/>
              </a:spcBef>
              <a:spcAft>
                <a:spcPts val="0"/>
              </a:spcAft>
              <a:buClr>
                <a:srgbClr val="F8DC9E"/>
              </a:buClr>
              <a:buSzPts val="500"/>
              <a:buFont typeface="Consolas"/>
              <a:buNone/>
            </a:pPr>
            <a:r>
              <a:rPr lang="en-US" sz="2000" b="1" i="0" u="none" strike="noStrike" cap="none">
                <a:solidFill>
                  <a:srgbClr val="F8DC9E"/>
                </a:solidFill>
                <a:latin typeface="Consolas"/>
                <a:ea typeface="Consolas"/>
                <a:cs typeface="Consolas"/>
                <a:sym typeface="Consolas"/>
              </a:rPr>
              <a:t>// The number is : 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37</a:t>
            </a:fld>
            <a:endParaRPr sz="1300">
              <a:latin typeface="Lato"/>
              <a:ea typeface="Lato"/>
              <a:cs typeface="Lato"/>
              <a:sym typeface="Lato"/>
            </a:endParaRPr>
          </a:p>
        </p:txBody>
      </p:sp>
      <p:sp>
        <p:nvSpPr>
          <p:cNvPr id="388" name="Google Shape;388;p4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Conditional operator </a:t>
            </a:r>
            <a:r>
              <a:rPr lang="en-US" sz="2400" b="1" i="0" u="none" strike="noStrike" cap="none" dirty="0">
                <a:solidFill>
                  <a:srgbClr val="21FFFE"/>
                </a:solidFill>
                <a:latin typeface="Consolas"/>
                <a:ea typeface="Consolas"/>
                <a:cs typeface="Consolas"/>
                <a:sym typeface="Consolas"/>
              </a:rPr>
              <a:t>?:</a:t>
            </a:r>
            <a:r>
              <a:rPr lang="en-US" sz="2400" b="0" i="0" u="none" strike="noStrike" cap="none" dirty="0">
                <a:solidFill>
                  <a:schemeClr val="lt1"/>
                </a:solidFill>
                <a:latin typeface="Questrial"/>
                <a:ea typeface="Questrial"/>
                <a:cs typeface="Questrial"/>
                <a:sym typeface="Questrial"/>
              </a:rPr>
              <a:t> has the form</a:t>
            </a:r>
          </a:p>
          <a:p>
            <a:pPr marL="228600" marR="0" lvl="0" indent="-228600" algn="l" rtl="0">
              <a:lnSpc>
                <a:spcPct val="100000"/>
              </a:lnSpc>
              <a:spcBef>
                <a:spcPts val="0"/>
              </a:spcBef>
              <a:spcAft>
                <a:spcPts val="0"/>
              </a:spcAft>
              <a:buClr>
                <a:schemeClr val="lt1"/>
              </a:buClr>
              <a:buSzPts val="3000"/>
              <a:buFont typeface="Arial"/>
              <a:buChar char="•"/>
            </a:pPr>
            <a:endParaRPr dirty="0"/>
          </a:p>
          <a:p>
            <a:pPr marL="228600" marR="0" lvl="0" indent="-228600" algn="l" rtl="0">
              <a:lnSpc>
                <a:spcPct val="100000"/>
              </a:lnSpc>
              <a:spcBef>
                <a:spcPts val="1200"/>
              </a:spcBef>
              <a:spcAft>
                <a:spcPts val="0"/>
              </a:spcAft>
              <a:buClr>
                <a:schemeClr val="lt1"/>
              </a:buClr>
              <a:buSzPts val="3000"/>
              <a:buFont typeface="Arial"/>
              <a:buNone/>
            </a:pPr>
            <a:endParaRPr sz="2400" b="0" i="0" u="none" strike="noStrike" cap="none" dirty="0">
              <a:solidFill>
                <a:srgbClr val="DEEBF4"/>
              </a:solidFill>
              <a:latin typeface="Consolas"/>
              <a:ea typeface="Consolas"/>
              <a:cs typeface="Consolas"/>
              <a:sym typeface="Consolas"/>
            </a:endParaRPr>
          </a:p>
          <a:p>
            <a:pPr marL="685800" marR="0" lvl="1" indent="-228600" algn="l" rtl="0">
              <a:lnSpc>
                <a:spcPct val="100000"/>
              </a:lnSpc>
              <a:spcBef>
                <a:spcPts val="1200"/>
              </a:spcBef>
              <a:spcAft>
                <a:spcPts val="0"/>
              </a:spcAft>
              <a:buClr>
                <a:schemeClr val="lt1"/>
              </a:buClr>
              <a:buSzPts val="500"/>
              <a:buFont typeface="Arial"/>
              <a:buNone/>
            </a:pPr>
            <a:r>
              <a:rPr lang="en-US" sz="2000" b="0" i="0" u="none" strike="noStrike" cap="none" dirty="0">
                <a:solidFill>
                  <a:schemeClr val="lt1"/>
                </a:solidFill>
                <a:latin typeface="Questrial"/>
                <a:ea typeface="Questrial"/>
                <a:cs typeface="Questrial"/>
                <a:sym typeface="Questrial"/>
              </a:rPr>
              <a:t>(if </a:t>
            </a:r>
            <a:r>
              <a:rPr lang="en-US" sz="2000" b="1" i="0" u="none" strike="noStrike" cap="none" dirty="0">
                <a:solidFill>
                  <a:srgbClr val="21FFFE"/>
                </a:solidFill>
                <a:latin typeface="Consolas"/>
                <a:ea typeface="Consolas"/>
                <a:cs typeface="Consolas"/>
                <a:sym typeface="Consolas"/>
              </a:rPr>
              <a:t>b</a:t>
            </a:r>
            <a:r>
              <a:rPr lang="en-US" sz="2000" b="0" i="0" u="none" strike="noStrike" cap="none" dirty="0">
                <a:solidFill>
                  <a:schemeClr val="lt1"/>
                </a:solidFill>
                <a:latin typeface="Questrial"/>
                <a:ea typeface="Questrial"/>
                <a:cs typeface="Questrial"/>
                <a:sym typeface="Questrial"/>
              </a:rPr>
              <a:t> is </a:t>
            </a:r>
            <a:r>
              <a:rPr lang="en-US" sz="2000" b="1" i="0" u="none" strike="noStrike" cap="none" dirty="0">
                <a:solidFill>
                  <a:srgbClr val="21FFFE"/>
                </a:solidFill>
                <a:latin typeface="Consolas"/>
                <a:ea typeface="Consolas"/>
                <a:cs typeface="Consolas"/>
                <a:sym typeface="Consolas"/>
              </a:rPr>
              <a:t>true</a:t>
            </a:r>
            <a:r>
              <a:rPr lang="en-US" sz="2000" b="0" i="0" u="none" strike="noStrike" cap="none" dirty="0">
                <a:solidFill>
                  <a:schemeClr val="lt1"/>
                </a:solidFill>
                <a:latin typeface="Questrial"/>
                <a:ea typeface="Questrial"/>
                <a:cs typeface="Questrial"/>
                <a:sym typeface="Questrial"/>
              </a:rPr>
              <a:t> then the result is </a:t>
            </a:r>
            <a:r>
              <a:rPr lang="en-US" sz="2000" b="1" i="0" u="none" strike="noStrike" cap="none" dirty="0">
                <a:solidFill>
                  <a:srgbClr val="21FFFE"/>
                </a:solidFill>
                <a:latin typeface="Consolas"/>
                <a:ea typeface="Consolas"/>
                <a:cs typeface="Consolas"/>
                <a:sym typeface="Consolas"/>
              </a:rPr>
              <a:t>x</a:t>
            </a:r>
            <a:r>
              <a:rPr lang="en-US" sz="2000" b="0" i="0" u="none" strike="noStrike" cap="none" dirty="0">
                <a:solidFill>
                  <a:schemeClr val="lt1"/>
                </a:solidFill>
                <a:latin typeface="Questrial"/>
                <a:ea typeface="Questrial"/>
                <a:cs typeface="Questrial"/>
                <a:sym typeface="Questrial"/>
              </a:rPr>
              <a:t> else the result is </a:t>
            </a:r>
            <a:r>
              <a:rPr lang="en-US" sz="2000" b="1" i="0" u="none" strike="noStrike" cap="none" dirty="0">
                <a:solidFill>
                  <a:srgbClr val="21FFFE"/>
                </a:solidFill>
                <a:latin typeface="Consolas"/>
                <a:ea typeface="Consolas"/>
                <a:cs typeface="Consolas"/>
                <a:sym typeface="Consolas"/>
              </a:rPr>
              <a:t>y</a:t>
            </a:r>
            <a:r>
              <a:rPr lang="en-US" sz="2000" b="0" i="0" u="none" strike="noStrike" cap="none" dirty="0">
                <a:solidFill>
                  <a:schemeClr val="lt1"/>
                </a:solidFill>
                <a:latin typeface="Questrial"/>
                <a:ea typeface="Questrial"/>
                <a:cs typeface="Questrial"/>
                <a:sym typeface="Questrial"/>
              </a:rPr>
              <a:t>)</a:t>
            </a:r>
            <a:endParaRPr dirty="0"/>
          </a:p>
          <a:p>
            <a:pPr marL="228600" marR="0" lvl="0" indent="-228600" algn="l" rtl="0">
              <a:lnSpc>
                <a:spcPct val="100000"/>
              </a:lnSpc>
              <a:spcBef>
                <a:spcPts val="12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The </a:t>
            </a:r>
            <a:r>
              <a:rPr lang="en-US" sz="2400" b="1" i="0" u="none" strike="noStrike" cap="none" dirty="0">
                <a:solidFill>
                  <a:srgbClr val="21FFFE"/>
                </a:solidFill>
                <a:latin typeface="Consolas"/>
                <a:ea typeface="Consolas"/>
                <a:cs typeface="Consolas"/>
                <a:sym typeface="Consolas"/>
              </a:rPr>
              <a:t>new</a:t>
            </a:r>
            <a:r>
              <a:rPr lang="en-US" sz="2400" b="0" i="0" u="none" strike="noStrike" cap="none" dirty="0">
                <a:solidFill>
                  <a:srgbClr val="21FFFE"/>
                </a:solidFill>
                <a:latin typeface="Questrial"/>
                <a:ea typeface="Questrial"/>
                <a:cs typeface="Questrial"/>
                <a:sym typeface="Questrial"/>
              </a:rPr>
              <a:t> </a:t>
            </a:r>
            <a:r>
              <a:rPr lang="en-US" sz="2400" b="0" i="0" u="none" strike="noStrike" cap="none" dirty="0">
                <a:solidFill>
                  <a:schemeClr val="lt1"/>
                </a:solidFill>
                <a:latin typeface="Questrial"/>
                <a:ea typeface="Questrial"/>
                <a:cs typeface="Questrial"/>
                <a:sym typeface="Questrial"/>
              </a:rPr>
              <a:t>operator is used to create new objects </a:t>
            </a:r>
            <a:endParaRPr dirty="0"/>
          </a:p>
          <a:p>
            <a:pPr marL="228600" marR="0" lvl="0" indent="-228600" algn="l" rtl="0">
              <a:lnSpc>
                <a:spcPct val="100000"/>
              </a:lnSpc>
              <a:spcBef>
                <a:spcPts val="120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The </a:t>
            </a:r>
            <a:r>
              <a:rPr lang="en-US" sz="2400" b="1" i="0" u="none" strike="noStrike" cap="none" dirty="0" err="1">
                <a:solidFill>
                  <a:srgbClr val="21FFFE"/>
                </a:solidFill>
                <a:latin typeface="Consolas"/>
                <a:ea typeface="Consolas"/>
                <a:cs typeface="Consolas"/>
                <a:sym typeface="Consolas"/>
              </a:rPr>
              <a:t>typeof</a:t>
            </a:r>
            <a:r>
              <a:rPr lang="en-US" sz="2400" b="0" i="0" u="none" strike="noStrike" cap="none" dirty="0">
                <a:solidFill>
                  <a:srgbClr val="21FFFE"/>
                </a:solidFill>
                <a:latin typeface="Questrial"/>
                <a:ea typeface="Questrial"/>
                <a:cs typeface="Questrial"/>
                <a:sym typeface="Questrial"/>
              </a:rPr>
              <a:t> </a:t>
            </a:r>
            <a:r>
              <a:rPr lang="en-US" sz="2400" b="0" i="0" u="none" strike="noStrike" cap="none" dirty="0">
                <a:solidFill>
                  <a:schemeClr val="lt1"/>
                </a:solidFill>
                <a:latin typeface="Questrial"/>
                <a:ea typeface="Questrial"/>
                <a:cs typeface="Questrial"/>
                <a:sym typeface="Questrial"/>
              </a:rPr>
              <a:t>operator returns the type of the object </a:t>
            </a:r>
            <a:endParaRPr dirty="0"/>
          </a:p>
          <a:p>
            <a:pPr marL="228600" marR="0" lvl="0" indent="-228600" algn="l" rtl="0">
              <a:lnSpc>
                <a:spcPct val="100000"/>
              </a:lnSpc>
              <a:spcBef>
                <a:spcPts val="1200"/>
              </a:spcBef>
              <a:spcAft>
                <a:spcPts val="0"/>
              </a:spcAft>
              <a:buClr>
                <a:srgbClr val="21FFFE"/>
              </a:buClr>
              <a:buSzPts val="3000"/>
              <a:buFont typeface="Arial"/>
              <a:buChar char="•"/>
            </a:pPr>
            <a:r>
              <a:rPr lang="en-US" sz="2400" b="1" i="0" u="none" strike="noStrike" cap="none" dirty="0">
                <a:solidFill>
                  <a:srgbClr val="21FFFE"/>
                </a:solidFill>
                <a:latin typeface="Consolas"/>
                <a:ea typeface="Consolas"/>
                <a:cs typeface="Consolas"/>
                <a:sym typeface="Consolas"/>
              </a:rPr>
              <a:t>this</a:t>
            </a:r>
            <a:r>
              <a:rPr lang="en-US" sz="2400" b="0" i="0" u="none" strike="noStrike" cap="none" dirty="0">
                <a:solidFill>
                  <a:srgbClr val="21FFFE"/>
                </a:solidFill>
                <a:latin typeface="Questrial"/>
                <a:ea typeface="Questrial"/>
                <a:cs typeface="Questrial"/>
                <a:sym typeface="Questrial"/>
              </a:rPr>
              <a:t> </a:t>
            </a:r>
            <a:r>
              <a:rPr lang="en-US" sz="2400" b="0" i="0" u="none" strike="noStrike" cap="none" dirty="0">
                <a:solidFill>
                  <a:schemeClr val="lt1"/>
                </a:solidFill>
                <a:latin typeface="Questrial"/>
                <a:ea typeface="Questrial"/>
                <a:cs typeface="Questrial"/>
                <a:sym typeface="Questrial"/>
              </a:rPr>
              <a:t>operator references the current context</a:t>
            </a:r>
            <a:endParaRPr dirty="0"/>
          </a:p>
          <a:p>
            <a:pPr marL="685800" marR="0" lvl="1" indent="-228600" algn="l" rtl="0">
              <a:lnSpc>
                <a:spcPct val="100000"/>
              </a:lnSpc>
              <a:spcBef>
                <a:spcPts val="1200"/>
              </a:spcBef>
              <a:spcAft>
                <a:spcPts val="0"/>
              </a:spcAft>
              <a:buClr>
                <a:srgbClr val="FFFFFF"/>
              </a:buClr>
              <a:buSzPts val="2500"/>
              <a:buFont typeface="Arial"/>
              <a:buChar char="•"/>
            </a:pPr>
            <a:r>
              <a:rPr lang="en-US" sz="2000" b="0" i="0" u="none" strike="noStrike" cap="none" dirty="0">
                <a:solidFill>
                  <a:srgbClr val="FFFFFF"/>
                </a:solidFill>
                <a:latin typeface="Questrial"/>
                <a:ea typeface="Questrial"/>
                <a:cs typeface="Questrial"/>
                <a:sym typeface="Questrial"/>
              </a:rPr>
              <a:t>In JavaScript the value of </a:t>
            </a:r>
            <a:r>
              <a:rPr lang="en-US" sz="2000" b="1" i="0" u="none" strike="noStrike" cap="none" dirty="0">
                <a:solidFill>
                  <a:srgbClr val="F3CD60"/>
                </a:solidFill>
                <a:latin typeface="Consolas"/>
                <a:ea typeface="Consolas"/>
                <a:cs typeface="Consolas"/>
                <a:sym typeface="Consolas"/>
              </a:rPr>
              <a:t>this</a:t>
            </a:r>
            <a:r>
              <a:rPr lang="en-US" sz="2000" b="0" i="0" u="none" strike="noStrike" cap="none" dirty="0">
                <a:solidFill>
                  <a:srgbClr val="FFFFFF"/>
                </a:solidFill>
                <a:latin typeface="Questrial"/>
                <a:ea typeface="Questrial"/>
                <a:cs typeface="Questrial"/>
                <a:sym typeface="Questrial"/>
              </a:rPr>
              <a:t> depends on how the function is invoked</a:t>
            </a:r>
            <a:endParaRPr dirty="0"/>
          </a:p>
          <a:p>
            <a:pPr marL="685800" marR="0" lvl="1" indent="-228600" algn="l" rtl="0">
              <a:lnSpc>
                <a:spcPct val="100000"/>
              </a:lnSpc>
              <a:spcBef>
                <a:spcPts val="12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p:txBody>
      </p:sp>
      <p:sp>
        <p:nvSpPr>
          <p:cNvPr id="389" name="Google Shape;389;p4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OTHER OPERATORS (2)</a:t>
            </a:r>
            <a:endParaRPr/>
          </a:p>
        </p:txBody>
      </p:sp>
      <p:sp>
        <p:nvSpPr>
          <p:cNvPr id="390" name="Google Shape;390;p46"/>
          <p:cNvSpPr/>
          <p:nvPr/>
        </p:nvSpPr>
        <p:spPr>
          <a:xfrm>
            <a:off x="1141412" y="2546252"/>
            <a:ext cx="10279500" cy="656549"/>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108000" tIns="108000" rIns="108000" bIns="72000" anchor="t" anchorCtr="0">
            <a:noAutofit/>
          </a:bodyPr>
          <a:lstStyle/>
          <a:p>
            <a:pPr marL="0" marR="0" lvl="0" indent="0" algn="l" rtl="0">
              <a:lnSpc>
                <a:spcPct val="144444"/>
              </a:lnSpc>
              <a:spcBef>
                <a:spcPts val="0"/>
              </a:spcBef>
              <a:spcAft>
                <a:spcPts val="0"/>
              </a:spcAft>
              <a:buClr>
                <a:srgbClr val="F8DC9E"/>
              </a:buClr>
              <a:buSzPts val="450"/>
              <a:buFont typeface="Consolas"/>
              <a:buNone/>
            </a:pPr>
            <a:r>
              <a:rPr lang="en-US" sz="1800" b="1" i="0" u="none" strike="noStrike" cap="none" dirty="0">
                <a:solidFill>
                  <a:srgbClr val="F8DC9E"/>
                </a:solidFill>
                <a:latin typeface="Consolas"/>
                <a:ea typeface="Consolas"/>
                <a:cs typeface="Consolas"/>
                <a:sym typeface="Consolas"/>
              </a:rPr>
              <a:t>b ? x : y</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OPERATORS IN JAVASCRIPT</a:t>
            </a:r>
            <a:endParaRPr/>
          </a:p>
        </p:txBody>
      </p:sp>
      <p:sp>
        <p:nvSpPr>
          <p:cNvPr id="396" name="Google Shape;396;p4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Exercise 2:</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Create simple form allowing entering 3 values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 array and add these values as first 3 elements of the array</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 additional variable X with value 10</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Use the operator </a:t>
            </a:r>
            <a:r>
              <a:rPr lang="en-US" sz="2000" b="1" i="0" u="none" strike="noStrike" cap="none">
                <a:solidFill>
                  <a:srgbClr val="F8DC9E"/>
                </a:solidFill>
                <a:latin typeface="Consolas"/>
                <a:ea typeface="Consolas"/>
                <a:cs typeface="Consolas"/>
                <a:sym typeface="Consolas"/>
              </a:rPr>
              <a:t>b ? x : y</a:t>
            </a:r>
            <a:r>
              <a:rPr lang="en-US" sz="2000" b="0" i="0" u="none" strike="noStrike" cap="none">
                <a:solidFill>
                  <a:schemeClr val="lt1"/>
                </a:solidFill>
                <a:latin typeface="Questrial"/>
                <a:ea typeface="Questrial"/>
                <a:cs typeface="Questrial"/>
                <a:sym typeface="Questrial"/>
              </a:rPr>
              <a:t> to compare X to each of the values</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Display in the console the result of each operation as a sentence</a:t>
            </a:r>
            <a:endParaRPr/>
          </a:p>
          <a:p>
            <a:pPr marL="1143000" marR="0" lvl="2" indent="-228600" algn="l" rtl="0">
              <a:lnSpc>
                <a:spcPct val="120000"/>
              </a:lnSpc>
              <a:spcBef>
                <a:spcPts val="500"/>
              </a:spcBef>
              <a:spcAft>
                <a:spcPts val="0"/>
              </a:spcAft>
              <a:buClr>
                <a:schemeClr val="lt1"/>
              </a:buClr>
              <a:buSzPts val="2250"/>
              <a:buFont typeface="Arial"/>
              <a:buChar char="•"/>
            </a:pPr>
            <a:r>
              <a:rPr lang="en-US" sz="1800" b="0" i="0" u="none" strike="noStrike" cap="none">
                <a:solidFill>
                  <a:schemeClr val="lt1"/>
                </a:solidFill>
                <a:latin typeface="Questrial"/>
                <a:ea typeface="Questrial"/>
                <a:cs typeface="Questrial"/>
                <a:sym typeface="Questrial"/>
              </a:rPr>
              <a:t>Comparing 5 and 6 we found out the 6 is greater</a:t>
            </a:r>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39</a:t>
            </a:fld>
            <a:endParaRPr sz="1300">
              <a:latin typeface="Lato"/>
              <a:ea typeface="Lato"/>
              <a:cs typeface="Lato"/>
              <a:sym typeface="Lato"/>
            </a:endParaRPr>
          </a:p>
        </p:txBody>
      </p:sp>
      <p:sp>
        <p:nvSpPr>
          <p:cNvPr id="402" name="Google Shape;402;p48"/>
          <p:cNvSpPr txBox="1">
            <a:spLocks noGrp="1"/>
          </p:cNvSpPr>
          <p:nvPr>
            <p:ph type="title"/>
          </p:nvPr>
        </p:nvSpPr>
        <p:spPr>
          <a:xfrm>
            <a:off x="1701725" y="421375"/>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OTHER OPERATORS (3)</a:t>
            </a:r>
            <a:endParaRPr/>
          </a:p>
        </p:txBody>
      </p:sp>
      <p:sp>
        <p:nvSpPr>
          <p:cNvPr id="403" name="Google Shape;403;p48"/>
          <p:cNvSpPr/>
          <p:nvPr/>
        </p:nvSpPr>
        <p:spPr>
          <a:xfrm>
            <a:off x="1701737" y="1640277"/>
            <a:ext cx="10001100" cy="492690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obj = {};</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obj.name = "SoftUni";</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obj.age = 2;</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console.log(obj); // Object {name: "SoftUni", age: 2}</a:t>
            </a:r>
            <a:endParaRPr/>
          </a:p>
          <a:p>
            <a:pPr marL="0" marR="0" lvl="0" indent="0" algn="l" rtl="0">
              <a:lnSpc>
                <a:spcPct val="131818"/>
              </a:lnSpc>
              <a:spcBef>
                <a:spcPts val="0"/>
              </a:spcBef>
              <a:spcAft>
                <a:spcPts val="0"/>
              </a:spcAft>
              <a:buClr>
                <a:srgbClr val="000000"/>
              </a:buClr>
              <a:buSzPts val="1900"/>
              <a:buFont typeface="Arial"/>
              <a:buNone/>
            </a:pPr>
            <a:endParaRPr sz="1900" b="1" i="0" u="none" strike="noStrike" cap="none">
              <a:solidFill>
                <a:srgbClr val="F8DC9E"/>
              </a:solidFill>
              <a:latin typeface="Consolas"/>
              <a:ea typeface="Consolas"/>
              <a:cs typeface="Consolas"/>
              <a:sym typeface="Consolas"/>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a = 6;</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b = 4;</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console.log(a &gt; b ? "a &gt; b" : "b &gt;= a"); // a&gt;b</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var c = b = 3; // b=3; followed by c=3;</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console.log(c); // 3</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console.log((a+b)/2); // 4.5</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console.log(typeof(a)); // number</a:t>
            </a:r>
            <a:endParaRPr/>
          </a:p>
          <a:p>
            <a:pPr marL="0" marR="0" lvl="0" indent="0" algn="l" rtl="0">
              <a:lnSpc>
                <a:spcPct val="131818"/>
              </a:lnSpc>
              <a:spcBef>
                <a:spcPts val="0"/>
              </a:spcBef>
              <a:spcAft>
                <a:spcPts val="0"/>
              </a:spcAft>
              <a:buClr>
                <a:srgbClr val="F8DC9E"/>
              </a:buClr>
              <a:buSzPts val="475"/>
              <a:buFont typeface="Consolas"/>
              <a:buNone/>
            </a:pPr>
            <a:r>
              <a:rPr lang="en-US" sz="1900" b="1" i="0" u="none" strike="noStrike" cap="none">
                <a:solidFill>
                  <a:srgbClr val="F8DC9E"/>
                </a:solidFill>
                <a:latin typeface="Consolas"/>
                <a:ea typeface="Consolas"/>
                <a:cs typeface="Consolas"/>
                <a:sym typeface="Consolas"/>
              </a:rPr>
              <a:t>console.log(typeof([])); // object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WHAT IS A DATA TYPE?</a:t>
            </a:r>
            <a:endParaRPr/>
          </a:p>
        </p:txBody>
      </p:sp>
      <p:sp>
        <p:nvSpPr>
          <p:cNvPr id="167" name="Google Shape;167;p17"/>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 </a:t>
            </a:r>
            <a:r>
              <a:rPr lang="en-US" sz="2400" b="0" i="0" u="none" strike="noStrike" cap="none">
                <a:solidFill>
                  <a:srgbClr val="21FFFE"/>
                </a:solidFill>
                <a:latin typeface="Questrial"/>
                <a:ea typeface="Questrial"/>
                <a:cs typeface="Questrial"/>
                <a:sym typeface="Questrial"/>
              </a:rPr>
              <a:t>data type</a:t>
            </a:r>
            <a:r>
              <a:rPr lang="en-US" sz="2400" b="0" i="0" u="none" strike="noStrike" cap="none">
                <a:solidFill>
                  <a:schemeClr val="lt1"/>
                </a:solidFill>
                <a:latin typeface="Questrial"/>
                <a:ea typeface="Questrial"/>
                <a:cs typeface="Questrial"/>
                <a:sym typeface="Questrial"/>
              </a:rPr>
              <a:t>:</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Is a domain of values of similar characteristics</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Defines the type of information stored in the computer memory (in a variable)</a:t>
            </a:r>
            <a:endParaRPr/>
          </a:p>
          <a:p>
            <a:pPr marL="228600" marR="0" lvl="0" indent="-228600" algn="l" rtl="0">
              <a:lnSpc>
                <a:spcPct val="100000"/>
              </a:lnSpc>
              <a:spcBef>
                <a:spcPts val="12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Examples:</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Positive integers: </a:t>
            </a:r>
            <a:r>
              <a:rPr lang="en-US" sz="2000" b="1" i="0" u="none" strike="noStrike" cap="none">
                <a:solidFill>
                  <a:srgbClr val="21FFFE"/>
                </a:solidFill>
                <a:latin typeface="Consolas"/>
                <a:ea typeface="Consolas"/>
                <a:cs typeface="Consolas"/>
                <a:sym typeface="Consolas"/>
              </a:rPr>
              <a:t>1</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2</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3</a:t>
            </a:r>
            <a:r>
              <a:rPr lang="en-US" sz="2000" b="0" i="0" u="none" strike="noStrike" cap="none">
                <a:solidFill>
                  <a:schemeClr val="lt1"/>
                </a:solidFill>
                <a:latin typeface="Questrial"/>
                <a:ea typeface="Questrial"/>
                <a:cs typeface="Questrial"/>
                <a:sym typeface="Questrial"/>
              </a:rPr>
              <a:t>, </a:t>
            </a:r>
            <a:r>
              <a:rPr lang="en-US" sz="2000" b="0" i="0" u="none" strike="noStrike" cap="none">
                <a:solidFill>
                  <a:srgbClr val="DEEBF4"/>
                </a:solidFill>
                <a:latin typeface="Consolas"/>
                <a:ea typeface="Consolas"/>
                <a:cs typeface="Consolas"/>
                <a:sym typeface="Consolas"/>
              </a:rPr>
              <a:t>…</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Alphabetical characters: </a:t>
            </a:r>
            <a:r>
              <a:rPr lang="en-US" sz="2000" b="1" i="0" u="none" strike="noStrike" cap="none">
                <a:solidFill>
                  <a:srgbClr val="21FFFE"/>
                </a:solidFill>
                <a:latin typeface="Consolas"/>
                <a:ea typeface="Consolas"/>
                <a:cs typeface="Consolas"/>
                <a:sym typeface="Consolas"/>
              </a:rPr>
              <a:t>a</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b</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c</a:t>
            </a:r>
            <a:r>
              <a:rPr lang="en-US" sz="2000" b="0" i="0" u="none" strike="noStrike" cap="none">
                <a:solidFill>
                  <a:schemeClr val="lt1"/>
                </a:solidFill>
                <a:latin typeface="Questrial"/>
                <a:ea typeface="Questrial"/>
                <a:cs typeface="Questrial"/>
                <a:sym typeface="Questrial"/>
              </a:rPr>
              <a:t>, </a:t>
            </a:r>
            <a:r>
              <a:rPr lang="en-US" sz="2000" b="0" i="0" u="none" strike="noStrike" cap="none">
                <a:solidFill>
                  <a:srgbClr val="DEEBF4"/>
                </a:solidFill>
                <a:latin typeface="Consolas"/>
                <a:ea typeface="Consolas"/>
                <a:cs typeface="Consolas"/>
                <a:sym typeface="Consolas"/>
              </a:rPr>
              <a:t>…</a:t>
            </a:r>
            <a:endParaRPr/>
          </a:p>
          <a:p>
            <a:pPr marL="685800" marR="0" lvl="1" indent="-228600" algn="l" rtl="0">
              <a:lnSpc>
                <a:spcPct val="100000"/>
              </a:lnSpc>
              <a:spcBef>
                <a:spcPts val="12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Dates from the calendar: </a:t>
            </a:r>
            <a:r>
              <a:rPr lang="en-US" sz="2000" b="1" i="0" u="none" strike="noStrike" cap="none">
                <a:solidFill>
                  <a:srgbClr val="21FFFE"/>
                </a:solidFill>
                <a:latin typeface="Consolas"/>
                <a:ea typeface="Consolas"/>
                <a:cs typeface="Consolas"/>
                <a:sym typeface="Consolas"/>
              </a:rPr>
              <a:t>1-Nov-2014</a:t>
            </a:r>
            <a:r>
              <a:rPr lang="en-US" sz="2000" b="0" i="0" u="none" strike="noStrike" cap="none">
                <a:solidFill>
                  <a:schemeClr val="lt1"/>
                </a:solidFill>
                <a:latin typeface="Questrial"/>
                <a:ea typeface="Questrial"/>
                <a:cs typeface="Questrial"/>
                <a:sym typeface="Questrial"/>
              </a:rPr>
              <a:t>, </a:t>
            </a:r>
            <a:r>
              <a:rPr lang="en-US" sz="2000" b="1" i="0" u="none" strike="noStrike" cap="none">
                <a:solidFill>
                  <a:srgbClr val="21FFFE"/>
                </a:solidFill>
                <a:latin typeface="Consolas"/>
                <a:ea typeface="Consolas"/>
                <a:cs typeface="Consolas"/>
                <a:sym typeface="Consolas"/>
              </a:rPr>
              <a:t>3-Sep-2006</a:t>
            </a:r>
            <a:r>
              <a:rPr lang="en-US" sz="2000" b="0" i="0" u="none" strike="noStrike" cap="none">
                <a:solidFill>
                  <a:schemeClr val="lt1"/>
                </a:solidFill>
                <a:latin typeface="Questrial"/>
                <a:ea typeface="Questrial"/>
                <a:cs typeface="Questrial"/>
                <a:sym typeface="Questrial"/>
              </a:rPr>
              <a:t>, </a:t>
            </a:r>
            <a:r>
              <a:rPr lang="en-US" sz="2000" b="0" i="0" u="none" strike="noStrike" cap="none">
                <a:solidFill>
                  <a:srgbClr val="DEEBF4"/>
                </a:solidFill>
                <a:latin typeface="Consolas"/>
                <a:ea typeface="Consolas"/>
                <a:cs typeface="Consolas"/>
                <a:sym typeface="Consolas"/>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9"/>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40</a:t>
            </a:fld>
            <a:endParaRPr sz="1300">
              <a:latin typeface="Lato"/>
              <a:ea typeface="Lato"/>
              <a:cs typeface="Lato"/>
              <a:sym typeface="Lato"/>
            </a:endParaRPr>
          </a:p>
        </p:txBody>
      </p:sp>
      <p:sp>
        <p:nvSpPr>
          <p:cNvPr id="409" name="Google Shape;409;p49"/>
          <p:cNvSpPr txBox="1">
            <a:spLocks noGrp="1"/>
          </p:cNvSpPr>
          <p:nvPr>
            <p:ph type="body" idx="1"/>
          </p:nvPr>
        </p:nvSpPr>
        <p:spPr>
          <a:xfrm>
            <a:off x="1730000" y="1743901"/>
            <a:ext cx="9385200" cy="4227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21FFFE"/>
              </a:buClr>
              <a:buSzPts val="3000"/>
              <a:buFont typeface="Arial"/>
              <a:buChar char="•"/>
            </a:pPr>
            <a:r>
              <a:rPr lang="en-US" sz="2400" b="0" i="0" u="none" strike="noStrike" cap="none">
                <a:solidFill>
                  <a:srgbClr val="21FFFE"/>
                </a:solidFill>
                <a:latin typeface="Questrial"/>
                <a:ea typeface="Questrial"/>
                <a:cs typeface="Questrial"/>
                <a:sym typeface="Questrial"/>
              </a:rPr>
              <a:t>Expressions</a:t>
            </a:r>
            <a:r>
              <a:rPr lang="en-US" sz="2400" b="0" i="0" u="none" strike="noStrike" cap="none">
                <a:solidFill>
                  <a:schemeClr val="lt1"/>
                </a:solidFill>
                <a:latin typeface="Questrial"/>
                <a:ea typeface="Questrial"/>
                <a:cs typeface="Questrial"/>
                <a:sym typeface="Questrial"/>
              </a:rPr>
              <a:t> are</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Sequences of operators, literals and variables that are evaluated to some value</a:t>
            </a:r>
            <a:endParaRPr/>
          </a:p>
          <a:p>
            <a:pPr marL="228600" marR="0" lvl="0" indent="-228600" algn="l" rtl="0">
              <a:lnSpc>
                <a:spcPct val="10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Examples:</a:t>
            </a:r>
            <a:endParaRPr/>
          </a:p>
        </p:txBody>
      </p:sp>
      <p:sp>
        <p:nvSpPr>
          <p:cNvPr id="410" name="Google Shape;410;p4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EXPRESSIONS</a:t>
            </a:r>
            <a:endParaRPr/>
          </a:p>
        </p:txBody>
      </p:sp>
      <p:sp>
        <p:nvSpPr>
          <p:cNvPr id="411" name="Google Shape;411;p49"/>
          <p:cNvSpPr/>
          <p:nvPr/>
        </p:nvSpPr>
        <p:spPr>
          <a:xfrm>
            <a:off x="1065212" y="3719446"/>
            <a:ext cx="10058398" cy="2092881"/>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var r = (150-20) / 2 + 5; // r=70</a:t>
            </a:r>
            <a:endParaRPr/>
          </a:p>
          <a:p>
            <a:pPr marL="0" marR="0" lvl="0" indent="0" algn="l" rtl="0">
              <a:lnSpc>
                <a:spcPct val="100000"/>
              </a:lnSpc>
              <a:spcBef>
                <a:spcPts val="120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 Expression for calculation of circle area</a:t>
            </a:r>
            <a:endParaRPr/>
          </a:p>
          <a:p>
            <a:pPr marL="0" marR="0" lvl="0" indent="0" algn="l" rtl="0">
              <a:lnSpc>
                <a:spcPct val="100000"/>
              </a:lnSpc>
              <a:spcBef>
                <a:spcPts val="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var surface = Math.PI * r * r;</a:t>
            </a:r>
            <a:endParaRPr/>
          </a:p>
          <a:p>
            <a:pPr marL="0" marR="0" lvl="0" indent="0" algn="l" rtl="0">
              <a:lnSpc>
                <a:spcPct val="100000"/>
              </a:lnSpc>
              <a:spcBef>
                <a:spcPts val="120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 Expression for calculation of circle perimeter</a:t>
            </a:r>
            <a:endParaRPr/>
          </a:p>
          <a:p>
            <a:pPr marL="0" marR="0" lvl="0" indent="0" algn="l" rtl="0">
              <a:lnSpc>
                <a:spcPct val="100000"/>
              </a:lnSpc>
              <a:spcBef>
                <a:spcPts val="0"/>
              </a:spcBef>
              <a:spcAft>
                <a:spcPts val="0"/>
              </a:spcAft>
              <a:buClr>
                <a:srgbClr val="F8DC9E"/>
              </a:buClr>
              <a:buSzPts val="550"/>
              <a:buFont typeface="Consolas"/>
              <a:buNone/>
            </a:pPr>
            <a:r>
              <a:rPr lang="en-US" sz="2200" b="1" i="0" u="none" strike="noStrike" cap="none">
                <a:solidFill>
                  <a:srgbClr val="F8DC9E"/>
                </a:solidFill>
                <a:latin typeface="Consolas"/>
                <a:ea typeface="Consolas"/>
                <a:cs typeface="Consolas"/>
                <a:sym typeface="Consolas"/>
              </a:rPr>
              <a:t>var perimeter = 2 * Math.PI * 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0"/>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41</a:t>
            </a:fld>
            <a:endParaRPr sz="1300">
              <a:latin typeface="Lato"/>
              <a:ea typeface="Lato"/>
              <a:cs typeface="Lato"/>
              <a:sym typeface="Lato"/>
            </a:endParaRPr>
          </a:p>
        </p:txBody>
      </p:sp>
      <p:sp>
        <p:nvSpPr>
          <p:cNvPr id="417" name="Google Shape;417;p5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JavaScript implements the classical </a:t>
            </a:r>
            <a:r>
              <a:rPr lang="en-US" sz="2400" b="1" i="0" u="none" strike="noStrike" cap="none">
                <a:solidFill>
                  <a:srgbClr val="21FFFE"/>
                </a:solidFill>
                <a:latin typeface="Consolas"/>
                <a:ea typeface="Consolas"/>
                <a:cs typeface="Consolas"/>
                <a:sym typeface="Consolas"/>
              </a:rPr>
              <a:t>if</a:t>
            </a:r>
            <a:r>
              <a:rPr lang="en-US" sz="2400" b="0" i="0" u="none" strike="noStrike" cap="none">
                <a:solidFill>
                  <a:schemeClr val="lt1"/>
                </a:solidFill>
                <a:latin typeface="Questrial"/>
                <a:ea typeface="Questrial"/>
                <a:cs typeface="Questrial"/>
                <a:sym typeface="Questrial"/>
              </a:rPr>
              <a:t> / </a:t>
            </a:r>
            <a:r>
              <a:rPr lang="en-US" sz="2400" b="1" i="0" u="none" strike="noStrike" cap="none">
                <a:solidFill>
                  <a:srgbClr val="21FFFE"/>
                </a:solidFill>
                <a:latin typeface="Consolas"/>
                <a:ea typeface="Consolas"/>
                <a:cs typeface="Consolas"/>
                <a:sym typeface="Consolas"/>
              </a:rPr>
              <a:t>if-else</a:t>
            </a:r>
            <a:r>
              <a:rPr lang="en-US" sz="2400" b="0" i="0" u="none" strike="noStrike" cap="none">
                <a:solidFill>
                  <a:schemeClr val="lt1"/>
                </a:solidFill>
                <a:latin typeface="Questrial"/>
                <a:ea typeface="Questrial"/>
                <a:cs typeface="Questrial"/>
                <a:sym typeface="Questrial"/>
              </a:rPr>
              <a:t> statements:</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418" name="Google Shape;418;p5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CONDITIONAL STATEMENTS: </a:t>
            </a:r>
            <a:r>
              <a:rPr lang="en-US" sz="3600" b="0" i="0" u="none" strike="noStrike" cap="none">
                <a:solidFill>
                  <a:schemeClr val="lt1"/>
                </a:solidFill>
                <a:latin typeface="Consolas"/>
                <a:ea typeface="Consolas"/>
                <a:cs typeface="Consolas"/>
                <a:sym typeface="Consolas"/>
              </a:rPr>
              <a:t>IF-ELSE</a:t>
            </a:r>
            <a:endParaRPr/>
          </a:p>
        </p:txBody>
      </p:sp>
      <p:sp>
        <p:nvSpPr>
          <p:cNvPr id="419" name="Google Shape;419;p50"/>
          <p:cNvSpPr/>
          <p:nvPr/>
        </p:nvSpPr>
        <p:spPr>
          <a:xfrm>
            <a:off x="1141412" y="2852725"/>
            <a:ext cx="10588623" cy="2335235"/>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144000" tIns="72000" rIns="144000" bIns="72000" anchor="t" anchorCtr="0">
            <a:noAutofit/>
          </a:bodyPr>
          <a:lstStyle/>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var number = 5;</a:t>
            </a:r>
            <a:endParaRPr/>
          </a:p>
          <a:p>
            <a:pPr marL="0" marR="0" lvl="0" indent="0" algn="l" rtl="0">
              <a:lnSpc>
                <a:spcPct val="105000"/>
              </a:lnSpc>
              <a:spcBef>
                <a:spcPts val="120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if (number % 2 == 0) {</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    console.log("This number is even.");</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else {</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    console.log("This number is odd.");</a:t>
            </a:r>
            <a:endParaRPr/>
          </a:p>
          <a:p>
            <a:pPr marL="0" marR="0" lvl="0" indent="0" algn="l" rtl="0">
              <a:lnSpc>
                <a:spcPct val="105000"/>
              </a:lnSpc>
              <a:spcBef>
                <a:spcPts val="0"/>
              </a:spcBef>
              <a:spcAft>
                <a:spcPts val="0"/>
              </a:spcAft>
              <a:buClr>
                <a:schemeClr val="lt2"/>
              </a:buClr>
              <a:buSzPts val="450"/>
              <a:buFont typeface="Consolas"/>
              <a:buNone/>
            </a:pPr>
            <a:r>
              <a:rPr lang="en-US" sz="1800" b="1" i="0" u="none" strike="noStrike" cap="none">
                <a:solidFill>
                  <a:schemeClr val="lt2"/>
                </a:solidFill>
                <a:latin typeface="Consolas"/>
                <a:ea typeface="Consolas"/>
                <a:cs typeface="Consolas"/>
                <a:sym typeface="Consolas"/>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1"/>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42</a:t>
            </a:fld>
            <a:endParaRPr sz="1300">
              <a:latin typeface="Lato"/>
              <a:ea typeface="Lato"/>
              <a:cs typeface="Lato"/>
              <a:sym typeface="Lato"/>
            </a:endParaRPr>
          </a:p>
        </p:txBody>
      </p:sp>
      <p:sp>
        <p:nvSpPr>
          <p:cNvPr id="425" name="Google Shape;425;p51"/>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Selects for execution a statement from a list depending on the value of the </a:t>
            </a:r>
            <a:r>
              <a:rPr lang="en-US" sz="2400" b="1" i="0" u="none" strike="noStrike" cap="none">
                <a:solidFill>
                  <a:srgbClr val="21FFFE"/>
                </a:solidFill>
                <a:latin typeface="Consolas"/>
                <a:ea typeface="Consolas"/>
                <a:cs typeface="Consolas"/>
                <a:sym typeface="Consolas"/>
              </a:rPr>
              <a:t>switch</a:t>
            </a:r>
            <a:r>
              <a:rPr lang="en-US" sz="2400" b="0" i="0" u="none" strike="noStrike" cap="none">
                <a:solidFill>
                  <a:schemeClr val="lt1"/>
                </a:solidFill>
                <a:latin typeface="Questrial"/>
                <a:ea typeface="Questrial"/>
                <a:cs typeface="Questrial"/>
                <a:sym typeface="Questrial"/>
              </a:rPr>
              <a:t> expression </a:t>
            </a:r>
            <a:endParaRPr/>
          </a:p>
        </p:txBody>
      </p:sp>
      <p:sp>
        <p:nvSpPr>
          <p:cNvPr id="426" name="Google Shape;426;p5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THE </a:t>
            </a:r>
            <a:r>
              <a:rPr lang="en-US" sz="3600" b="0" i="0" u="none" strike="noStrike" cap="none">
                <a:solidFill>
                  <a:schemeClr val="lt1"/>
                </a:solidFill>
                <a:latin typeface="Consolas"/>
                <a:ea typeface="Consolas"/>
                <a:cs typeface="Consolas"/>
                <a:sym typeface="Consolas"/>
              </a:rPr>
              <a:t>SWITCH-CASE</a:t>
            </a:r>
            <a:r>
              <a:rPr lang="en-US" sz="3600" b="0" i="0" u="none" strike="noStrike" cap="none">
                <a:solidFill>
                  <a:schemeClr val="lt1"/>
                </a:solidFill>
                <a:latin typeface="Questrial"/>
                <a:ea typeface="Questrial"/>
                <a:cs typeface="Questrial"/>
                <a:sym typeface="Questrial"/>
              </a:rPr>
              <a:t> STATEMENT</a:t>
            </a:r>
            <a:endParaRPr/>
          </a:p>
        </p:txBody>
      </p:sp>
      <p:sp>
        <p:nvSpPr>
          <p:cNvPr id="427" name="Google Shape;427;p51"/>
          <p:cNvSpPr/>
          <p:nvPr/>
        </p:nvSpPr>
        <p:spPr>
          <a:xfrm>
            <a:off x="1335880" y="3234477"/>
            <a:ext cx="9520200" cy="2862299"/>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switch (day) {</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1: console.log('Monday');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2: console.log('Tuesday');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3: console.log('Wednesday');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4: console.log('Thursday');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5: console.log('Friday');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6: console.log('Saturday');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case 7: console.log('Sunday');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	default: console.log('Error!'); break;</a:t>
            </a:r>
            <a:endParaRPr/>
          </a:p>
          <a:p>
            <a:pPr marL="457200" marR="0" lvl="0" indent="-457200" algn="l" rtl="0">
              <a:lnSpc>
                <a:spcPct val="100000"/>
              </a:lnSpc>
              <a:spcBef>
                <a:spcPts val="0"/>
              </a:spcBef>
              <a:spcAft>
                <a:spcPts val="0"/>
              </a:spcAft>
              <a:buClr>
                <a:srgbClr val="FBEEC9"/>
              </a:buClr>
              <a:buSzPts val="450"/>
              <a:buFont typeface="Consolas"/>
              <a:buNone/>
            </a:pPr>
            <a:r>
              <a:rPr lang="en-US" sz="1800" b="1" i="0" u="none" strike="noStrike" cap="none">
                <a:solidFill>
                  <a:srgbClr val="FBEEC9"/>
                </a:solidFill>
                <a:latin typeface="Consolas"/>
                <a:ea typeface="Consolas"/>
                <a:cs typeface="Consolas"/>
                <a:sym typeface="Consolas"/>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43</a:t>
            </a:fld>
            <a:endParaRPr sz="1300">
              <a:latin typeface="Lato"/>
              <a:ea typeface="Lato"/>
              <a:cs typeface="Lato"/>
              <a:sym typeface="Lato"/>
            </a:endParaRPr>
          </a:p>
        </p:txBody>
      </p:sp>
      <p:sp>
        <p:nvSpPr>
          <p:cNvPr id="433" name="Google Shape;433;p5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542925" marR="0" lvl="0" indent="-542925" algn="l" rtl="0">
              <a:lnSpc>
                <a:spcPct val="100000"/>
              </a:lnSpc>
              <a:spcBef>
                <a:spcPts val="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The expression is evaluated</a:t>
            </a:r>
            <a:endParaRPr/>
          </a:p>
          <a:p>
            <a:pPr marL="542925" marR="0" lvl="0" indent="-542925" algn="l" rtl="0">
              <a:lnSpc>
                <a:spcPct val="100000"/>
              </a:lnSpc>
              <a:spcBef>
                <a:spcPts val="100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When one of the constants specified in a case label is equal to the expression</a:t>
            </a:r>
            <a:endParaRPr/>
          </a:p>
          <a:p>
            <a:pPr marL="627063" marR="0" lvl="1" indent="-334963"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statement that corresponds to that case is executed</a:t>
            </a:r>
            <a:endParaRPr/>
          </a:p>
          <a:p>
            <a:pPr marL="542925" marR="0" lvl="0" indent="-542925" algn="l" rtl="0">
              <a:lnSpc>
                <a:spcPct val="100000"/>
              </a:lnSpc>
              <a:spcBef>
                <a:spcPts val="1000"/>
              </a:spcBef>
              <a:spcAft>
                <a:spcPts val="0"/>
              </a:spcAft>
              <a:buClr>
                <a:schemeClr val="lt1"/>
              </a:buClr>
              <a:buSzPts val="3000"/>
              <a:buFont typeface="Arial"/>
              <a:buAutoNum type="arabicPeriod"/>
            </a:pPr>
            <a:r>
              <a:rPr lang="en-US" sz="2400" b="0" i="0" u="none" strike="noStrike" cap="none">
                <a:solidFill>
                  <a:schemeClr val="lt1"/>
                </a:solidFill>
                <a:latin typeface="Questrial"/>
                <a:ea typeface="Questrial"/>
                <a:cs typeface="Questrial"/>
                <a:sym typeface="Questrial"/>
              </a:rPr>
              <a:t>If no case is equal to the expression</a:t>
            </a:r>
            <a:endParaRPr/>
          </a:p>
          <a:p>
            <a:pPr marL="627063" marR="0" lvl="1" indent="-334963"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If there is default case, it is executed</a:t>
            </a:r>
            <a:endParaRPr/>
          </a:p>
          <a:p>
            <a:pPr marL="627063" marR="0" lvl="1" indent="-334963"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Otherwise the control is transferred to the end point of the switch statement</a:t>
            </a:r>
            <a:endParaRPr/>
          </a:p>
          <a:p>
            <a:pPr marL="512817" marR="0" lvl="0" indent="-512817" algn="l" rtl="0">
              <a:lnSpc>
                <a:spcPct val="100000"/>
              </a:lnSpc>
              <a:spcBef>
                <a:spcPts val="1000"/>
              </a:spcBef>
              <a:spcAft>
                <a:spcPts val="0"/>
              </a:spcAft>
              <a:buClr>
                <a:schemeClr val="lt1"/>
              </a:buClr>
              <a:buSzPts val="3000"/>
              <a:buFont typeface="Questrial"/>
              <a:buAutoNum type="arabicPeriod"/>
            </a:pPr>
            <a:r>
              <a:rPr lang="en-US" sz="2400" b="0" i="0" u="none" strike="noStrike" cap="none">
                <a:solidFill>
                  <a:schemeClr val="lt1"/>
                </a:solidFill>
                <a:latin typeface="Questrial"/>
                <a:ea typeface="Questrial"/>
                <a:cs typeface="Questrial"/>
                <a:sym typeface="Questrial"/>
              </a:rPr>
              <a:t>The </a:t>
            </a:r>
            <a:r>
              <a:rPr lang="en-US" sz="2400" b="1" i="0" u="none" strike="noStrike" cap="none">
                <a:solidFill>
                  <a:srgbClr val="21FFFE"/>
                </a:solidFill>
                <a:latin typeface="Consolas"/>
                <a:ea typeface="Consolas"/>
                <a:cs typeface="Consolas"/>
                <a:sym typeface="Consolas"/>
              </a:rPr>
              <a:t>break</a:t>
            </a:r>
            <a:r>
              <a:rPr lang="en-US" sz="2400" b="0" i="0" u="none" strike="noStrike" cap="none">
                <a:solidFill>
                  <a:schemeClr val="lt1"/>
                </a:solidFill>
                <a:latin typeface="Questrial"/>
                <a:ea typeface="Questrial"/>
                <a:cs typeface="Questrial"/>
                <a:sym typeface="Questrial"/>
              </a:rPr>
              <a:t> statement exits the switch-case statement</a:t>
            </a:r>
            <a:endParaRPr/>
          </a:p>
        </p:txBody>
      </p:sp>
      <p:sp>
        <p:nvSpPr>
          <p:cNvPr id="434" name="Google Shape;434;p5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HOW </a:t>
            </a:r>
            <a:r>
              <a:rPr lang="en-US" sz="3600" b="0" i="0" u="none" strike="noStrike" cap="none">
                <a:solidFill>
                  <a:schemeClr val="lt1"/>
                </a:solidFill>
                <a:latin typeface="Consolas"/>
                <a:ea typeface="Consolas"/>
                <a:cs typeface="Consolas"/>
                <a:sym typeface="Consolas"/>
              </a:rPr>
              <a:t>SWITCH-CASE</a:t>
            </a:r>
            <a:r>
              <a:rPr lang="en-US" sz="3600" b="0" i="0" u="none" strike="noStrike" cap="none">
                <a:solidFill>
                  <a:schemeClr val="lt1"/>
                </a:solidFill>
                <a:latin typeface="Questrial"/>
                <a:ea typeface="Questrial"/>
                <a:cs typeface="Questrial"/>
                <a:sym typeface="Questrial"/>
              </a:rPr>
              <a:t> WORKS?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3"/>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44</a:t>
            </a:fld>
            <a:endParaRPr sz="1300">
              <a:latin typeface="Lato"/>
              <a:ea typeface="Lato"/>
              <a:cs typeface="Lato"/>
              <a:sym typeface="Lato"/>
            </a:endParaRPr>
          </a:p>
        </p:txBody>
      </p:sp>
      <p:sp>
        <p:nvSpPr>
          <p:cNvPr id="440" name="Google Shape;440;p53"/>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Values converted to </a:t>
            </a:r>
            <a:r>
              <a:rPr lang="en-US" sz="2220" b="1" i="0" u="none" strike="noStrike" cap="none">
                <a:solidFill>
                  <a:srgbClr val="21FFFE"/>
                </a:solidFill>
                <a:latin typeface="Questrial"/>
                <a:ea typeface="Questrial"/>
                <a:cs typeface="Questrial"/>
                <a:sym typeface="Questrial"/>
              </a:rPr>
              <a:t>false</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0</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(zero)</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"0"</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(zero as string)</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(empty string)</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false</a:t>
            </a:r>
            <a:r>
              <a:rPr lang="en-US" sz="1850" b="0" i="0" u="none" strike="noStrike" cap="none">
                <a:solidFill>
                  <a:schemeClr val="lt1"/>
                </a:solidFill>
                <a:latin typeface="Questrial"/>
                <a:ea typeface="Questrial"/>
                <a:cs typeface="Questrial"/>
                <a:sym typeface="Questrial"/>
              </a:rPr>
              <a:t>  (empty array)</a:t>
            </a:r>
            <a:endParaRPr/>
          </a:p>
          <a:p>
            <a:pPr marL="228600" marR="0" lvl="0" indent="-228600" algn="l" rtl="0">
              <a:lnSpc>
                <a:spcPct val="100000"/>
              </a:lnSpc>
              <a:spcBef>
                <a:spcPts val="600"/>
              </a:spcBef>
              <a:spcAft>
                <a:spcPts val="0"/>
              </a:spcAft>
              <a:buClr>
                <a:schemeClr val="lt1"/>
              </a:buClr>
              <a:buSzPts val="2800"/>
              <a:buFont typeface="Arial"/>
              <a:buChar char="•"/>
            </a:pPr>
            <a:r>
              <a:rPr lang="en-US" sz="2220" b="0" i="0" u="none" strike="noStrike" cap="none">
                <a:solidFill>
                  <a:schemeClr val="lt1"/>
                </a:solidFill>
                <a:latin typeface="Questrial"/>
                <a:ea typeface="Questrial"/>
                <a:cs typeface="Questrial"/>
                <a:sym typeface="Questrial"/>
              </a:rPr>
              <a:t>Values converted to </a:t>
            </a:r>
            <a:r>
              <a:rPr lang="en-US" sz="2220" b="1" i="0" u="none" strike="noStrike" cap="none">
                <a:solidFill>
                  <a:srgbClr val="21FFFE"/>
                </a:solidFill>
                <a:latin typeface="Questrial"/>
                <a:ea typeface="Questrial"/>
                <a:cs typeface="Questrial"/>
                <a:sym typeface="Questrial"/>
              </a:rPr>
              <a:t>true</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1</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true</a:t>
            </a:r>
            <a:r>
              <a:rPr lang="en-US" sz="1850" b="0" i="0" u="none" strike="noStrike" cap="none">
                <a:solidFill>
                  <a:schemeClr val="lt1"/>
                </a:solidFill>
                <a:latin typeface="Questrial"/>
                <a:ea typeface="Questrial"/>
                <a:cs typeface="Questrial"/>
                <a:sym typeface="Questrial"/>
              </a:rPr>
              <a:t> (one)</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"1"</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true</a:t>
            </a:r>
            <a:r>
              <a:rPr lang="en-US" sz="1850" b="0" i="0" u="none" strike="noStrike" cap="none">
                <a:solidFill>
                  <a:schemeClr val="lt1"/>
                </a:solidFill>
                <a:latin typeface="Questrial"/>
                <a:ea typeface="Questrial"/>
                <a:cs typeface="Questrial"/>
                <a:sym typeface="Questrial"/>
              </a:rPr>
              <a:t> (one as string)</a:t>
            </a:r>
            <a:endParaRPr/>
          </a:p>
          <a:p>
            <a:pPr marL="685800" marR="0" lvl="1" indent="-228600" algn="l" rtl="0">
              <a:lnSpc>
                <a:spcPct val="100000"/>
              </a:lnSpc>
              <a:spcBef>
                <a:spcPts val="600"/>
              </a:spcBef>
              <a:spcAft>
                <a:spcPts val="0"/>
              </a:spcAft>
              <a:buClr>
                <a:srgbClr val="21FFFE"/>
              </a:buClr>
              <a:buSzPts val="2252"/>
              <a:buFont typeface="Arial"/>
              <a:buChar char="•"/>
            </a:pPr>
            <a:r>
              <a:rPr lang="en-US" sz="1850" b="1" i="0" u="none" strike="noStrike" cap="none">
                <a:solidFill>
                  <a:srgbClr val="21FFFE"/>
                </a:solidFill>
                <a:latin typeface="Consolas"/>
                <a:ea typeface="Consolas"/>
                <a:cs typeface="Consolas"/>
                <a:sym typeface="Consolas"/>
              </a:rPr>
              <a:t>!0</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a:t>
            </a:r>
            <a:r>
              <a:rPr lang="en-US" sz="1850" b="1" i="0" u="none" strike="noStrike" cap="none">
                <a:solidFill>
                  <a:srgbClr val="21FFFE"/>
                </a:solidFill>
                <a:latin typeface="Questrial"/>
                <a:ea typeface="Questrial"/>
                <a:cs typeface="Questrial"/>
                <a:sym typeface="Questrial"/>
              </a:rPr>
              <a:t> </a:t>
            </a:r>
            <a:r>
              <a:rPr lang="en-US" sz="1850" b="1" i="0" u="none" strike="noStrike" cap="none">
                <a:solidFill>
                  <a:srgbClr val="21FFFE"/>
                </a:solidFill>
                <a:latin typeface="Consolas"/>
                <a:ea typeface="Consolas"/>
                <a:cs typeface="Consolas"/>
                <a:sym typeface="Consolas"/>
              </a:rPr>
              <a:t>true</a:t>
            </a:r>
            <a:r>
              <a:rPr lang="en-US" sz="1850" b="0" i="0" u="none" strike="noStrike" cap="none">
                <a:solidFill>
                  <a:schemeClr val="lt1"/>
                </a:solidFill>
                <a:latin typeface="Questrial"/>
                <a:ea typeface="Questrial"/>
                <a:cs typeface="Questrial"/>
                <a:sym typeface="Questrial"/>
              </a:rPr>
              <a:t> (the opposite of </a:t>
            </a:r>
            <a:r>
              <a:rPr lang="en-US" sz="1850" b="1" i="0" u="none" strike="noStrike" cap="none">
                <a:solidFill>
                  <a:srgbClr val="21FFFE"/>
                </a:solidFill>
                <a:latin typeface="Consolas"/>
                <a:ea typeface="Consolas"/>
                <a:cs typeface="Consolas"/>
                <a:sym typeface="Consolas"/>
              </a:rPr>
              <a:t>0</a:t>
            </a:r>
            <a:r>
              <a:rPr lang="en-US" sz="1850" b="0" i="0" u="none" strike="noStrike" cap="none">
                <a:solidFill>
                  <a:schemeClr val="lt1"/>
                </a:solidFill>
                <a:latin typeface="Questrial"/>
                <a:ea typeface="Questrial"/>
                <a:cs typeface="Questrial"/>
                <a:sym typeface="Questrial"/>
              </a:rPr>
              <a:t>)</a:t>
            </a:r>
            <a:endParaRPr/>
          </a:p>
        </p:txBody>
      </p:sp>
      <p:sp>
        <p:nvSpPr>
          <p:cNvPr id="441" name="Google Shape;441;p5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FALSE-LIKE CONDITIONS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45</a:t>
            </a:fld>
            <a:endParaRPr sz="1300">
              <a:latin typeface="Lato"/>
              <a:ea typeface="Lato"/>
              <a:cs typeface="Lato"/>
              <a:sym typeface="Lato"/>
            </a:endParaRPr>
          </a:p>
        </p:txBody>
      </p:sp>
      <p:sp>
        <p:nvSpPr>
          <p:cNvPr id="447" name="Google Shape;447;p54"/>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Values evaluated as truthy in conditions</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true</a:t>
            </a:r>
            <a:r>
              <a:rPr lang="en-US" sz="2000" b="0" i="0" u="none" strike="noStrike" cap="none">
                <a:solidFill>
                  <a:schemeClr val="lt1"/>
                </a:solidFill>
                <a:latin typeface="Questrial"/>
                <a:ea typeface="Questrial"/>
                <a:cs typeface="Questrial"/>
                <a:sym typeface="Questrial"/>
              </a:rPr>
              <a:t> //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"some string"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3.14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a:solidFill>
                  <a:srgbClr val="21FFFE"/>
                </a:solidFill>
                <a:latin typeface="Consolas"/>
                <a:ea typeface="Consolas"/>
                <a:cs typeface="Consolas"/>
                <a:sym typeface="Consolas"/>
              </a:rPr>
              <a:t>new Date() </a:t>
            </a:r>
            <a:r>
              <a:rPr lang="en-US" sz="2000" b="0" i="0" u="none" strike="noStrike" cap="none">
                <a:solidFill>
                  <a:schemeClr val="lt1"/>
                </a:solidFill>
                <a:latin typeface="Questrial"/>
                <a:ea typeface="Questrial"/>
                <a:cs typeface="Questrial"/>
                <a:sym typeface="Questrial"/>
              </a:rPr>
              <a:t>// Truthy!</a:t>
            </a:r>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p:txBody>
      </p:sp>
      <p:sp>
        <p:nvSpPr>
          <p:cNvPr id="448" name="Google Shape;448;p5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TRUTHY VALUES IN CONDITIONS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46</a:t>
            </a:fld>
            <a:endParaRPr sz="1300">
              <a:latin typeface="Lato"/>
              <a:ea typeface="Lato"/>
              <a:cs typeface="Lato"/>
              <a:sym typeface="Lato"/>
            </a:endParaRPr>
          </a:p>
        </p:txBody>
      </p:sp>
      <p:sp>
        <p:nvSpPr>
          <p:cNvPr id="456" name="Google Shape;456;p55"/>
          <p:cNvSpPr txBox="1">
            <a:spLocks noGrp="1"/>
          </p:cNvSpPr>
          <p:nvPr>
            <p:ph type="body" idx="1"/>
          </p:nvPr>
        </p:nvSpPr>
        <p:spPr>
          <a:xfrm>
            <a:off x="1730000" y="212301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Questrial"/>
                <a:ea typeface="Questrial"/>
                <a:cs typeface="Questrial"/>
                <a:sym typeface="Questrial"/>
              </a:rPr>
              <a:t>Values evaluated as </a:t>
            </a:r>
            <a:r>
              <a:rPr lang="en-US" sz="2400" b="0" i="0" u="none" strike="noStrike" cap="none" dirty="0" err="1">
                <a:solidFill>
                  <a:schemeClr val="lt1"/>
                </a:solidFill>
                <a:latin typeface="Questrial"/>
                <a:ea typeface="Questrial"/>
                <a:cs typeface="Questrial"/>
                <a:sym typeface="Questrial"/>
              </a:rPr>
              <a:t>falsy</a:t>
            </a:r>
            <a:r>
              <a:rPr lang="en-US" sz="2400" b="0" i="0" u="none" strike="noStrike" cap="none" dirty="0">
                <a:solidFill>
                  <a:schemeClr val="lt1"/>
                </a:solidFill>
                <a:latin typeface="Questrial"/>
                <a:ea typeface="Questrial"/>
                <a:cs typeface="Questrial"/>
                <a:sym typeface="Questrial"/>
              </a:rPr>
              <a:t> in conditions</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false</a:t>
            </a:r>
            <a:r>
              <a:rPr lang="en-US" sz="2000" b="0" i="0" u="none" strike="noStrike" cap="none" dirty="0">
                <a:solidFill>
                  <a:schemeClr val="lt1"/>
                </a:solidFill>
                <a:latin typeface="Questrial"/>
                <a:ea typeface="Questrial"/>
                <a:cs typeface="Questrial"/>
                <a:sym typeface="Questrial"/>
              </a:rPr>
              <a:t> //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null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undefined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err="1">
                <a:solidFill>
                  <a:srgbClr val="21FFFE"/>
                </a:solidFill>
                <a:latin typeface="Consolas"/>
                <a:ea typeface="Consolas"/>
                <a:cs typeface="Consolas"/>
                <a:sym typeface="Consolas"/>
              </a:rPr>
              <a:t>NaN</a:t>
            </a:r>
            <a:r>
              <a:rPr lang="en-US" sz="2000" b="1" i="0" u="none" strike="noStrike" cap="none" dirty="0">
                <a:solidFill>
                  <a:srgbClr val="21FFFE"/>
                </a:solidFill>
                <a:latin typeface="Consolas"/>
                <a:ea typeface="Consolas"/>
                <a:cs typeface="Consolas"/>
                <a:sym typeface="Consolas"/>
              </a:rPr>
              <a:t>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0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rgbClr val="21FFFE"/>
              </a:buClr>
              <a:buSzPts val="2500"/>
              <a:buFont typeface="Arial"/>
              <a:buChar char="•"/>
            </a:pPr>
            <a:r>
              <a:rPr lang="en-US" sz="2000" b="1" i="0" u="none" strike="noStrike" cap="none" dirty="0">
                <a:solidFill>
                  <a:srgbClr val="21FFFE"/>
                </a:solidFill>
                <a:latin typeface="Consolas"/>
                <a:ea typeface="Consolas"/>
                <a:cs typeface="Consolas"/>
                <a:sym typeface="Consolas"/>
              </a:rPr>
              <a:t>"" </a:t>
            </a:r>
            <a:r>
              <a:rPr lang="en-US" sz="2000" b="0" i="0" u="none" strike="noStrike" cap="none" dirty="0">
                <a:solidFill>
                  <a:schemeClr val="lt1"/>
                </a:solidFill>
                <a:latin typeface="Questrial"/>
                <a:ea typeface="Questrial"/>
                <a:cs typeface="Questrial"/>
                <a:sym typeface="Questrial"/>
              </a:rPr>
              <a:t>// </a:t>
            </a:r>
            <a:r>
              <a:rPr lang="en-US" sz="2000" b="0" i="0" u="none" strike="noStrike" cap="none" dirty="0" err="1">
                <a:solidFill>
                  <a:schemeClr val="lt1"/>
                </a:solidFill>
                <a:latin typeface="Questrial"/>
                <a:ea typeface="Questrial"/>
                <a:cs typeface="Questrial"/>
                <a:sym typeface="Questrial"/>
              </a:rPr>
              <a:t>Falsy</a:t>
            </a:r>
            <a:r>
              <a:rPr lang="en-US" sz="2000" b="0" i="0" u="none" strike="noStrike" cap="none" dirty="0">
                <a:solidFill>
                  <a:schemeClr val="lt1"/>
                </a:solidFill>
                <a:latin typeface="Questrial"/>
                <a:ea typeface="Questrial"/>
                <a:cs typeface="Questrial"/>
                <a:sym typeface="Questrial"/>
              </a:rPr>
              <a:t>.</a:t>
            </a:r>
            <a:endParaRPr dirty="0"/>
          </a:p>
          <a:p>
            <a:pPr marL="685800" marR="0" lvl="1" indent="-228600" algn="l" rtl="0">
              <a:lnSpc>
                <a:spcPct val="120000"/>
              </a:lnSpc>
              <a:spcBef>
                <a:spcPts val="500"/>
              </a:spcBef>
              <a:spcAft>
                <a:spcPts val="0"/>
              </a:spcAft>
              <a:buClr>
                <a:schemeClr val="lt1"/>
              </a:buClr>
              <a:buSzPts val="2500"/>
              <a:buFont typeface="Arial"/>
              <a:buNone/>
            </a:pPr>
            <a:endParaRPr sz="2000" b="0" i="0" u="none" strike="noStrike" cap="none" dirty="0">
              <a:solidFill>
                <a:schemeClr val="lt1"/>
              </a:solidFill>
              <a:latin typeface="Questrial"/>
              <a:ea typeface="Questrial"/>
              <a:cs typeface="Questrial"/>
              <a:sym typeface="Questrial"/>
            </a:endParaRPr>
          </a:p>
        </p:txBody>
      </p:sp>
      <p:sp>
        <p:nvSpPr>
          <p:cNvPr id="457" name="Google Shape;457;p5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FALSY VALUES IN CONDITIONS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6"/>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47</a:t>
            </a:fld>
            <a:endParaRPr sz="1300">
              <a:latin typeface="Lato"/>
              <a:ea typeface="Lato"/>
              <a:cs typeface="Lato"/>
              <a:sym typeface="Lato"/>
            </a:endParaRPr>
          </a:p>
        </p:txBody>
      </p:sp>
      <p:sp>
        <p:nvSpPr>
          <p:cNvPr id="463" name="Google Shape;463;p56"/>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JavaScript is rich of unexpected (for some people) behavior</a:t>
            </a:r>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None/>
            </a:pPr>
            <a:endParaRPr sz="2040" b="0" i="0" u="none" strike="noStrike" cap="none">
              <a:solidFill>
                <a:schemeClr val="lt1"/>
              </a:solidFill>
              <a:latin typeface="Questrial"/>
              <a:ea typeface="Questrial"/>
              <a:cs typeface="Questrial"/>
              <a:sym typeface="Questrial"/>
            </a:endParaRPr>
          </a:p>
          <a:p>
            <a:pPr marL="228600" marR="0" lvl="0" indent="-228600" algn="l" rtl="0">
              <a:lnSpc>
                <a:spcPct val="80000"/>
              </a:lnSpc>
              <a:spcBef>
                <a:spcPts val="1000"/>
              </a:spcBef>
              <a:spcAft>
                <a:spcPts val="0"/>
              </a:spcAft>
              <a:buClr>
                <a:schemeClr val="lt1"/>
              </a:buClr>
              <a:buSzPts val="2601"/>
              <a:buFont typeface="Arial"/>
              <a:buChar char="•"/>
            </a:pPr>
            <a:r>
              <a:rPr lang="en-US" sz="2040" b="0" i="0" u="none" strike="noStrike" cap="none">
                <a:solidFill>
                  <a:schemeClr val="lt1"/>
                </a:solidFill>
                <a:latin typeface="Questrial"/>
                <a:ea typeface="Questrial"/>
                <a:cs typeface="Questrial"/>
                <a:sym typeface="Questrial"/>
              </a:rPr>
              <a:t>Learn more at WTF JS: </a:t>
            </a:r>
            <a:r>
              <a:rPr lang="en-US" sz="2040" b="0" i="0" u="sng" strike="noStrike" cap="none">
                <a:solidFill>
                  <a:schemeClr val="hlink"/>
                </a:solidFill>
                <a:latin typeface="Questrial"/>
                <a:ea typeface="Questrial"/>
                <a:cs typeface="Questrial"/>
                <a:sym typeface="Questrial"/>
                <a:hlinkClick r:id="rId3"/>
              </a:rPr>
              <a:t>http://wtfjs.com</a:t>
            </a:r>
            <a:endParaRPr/>
          </a:p>
        </p:txBody>
      </p:sp>
      <p:sp>
        <p:nvSpPr>
          <p:cNvPr id="464" name="Google Shape;464;p5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UNEXPECTED / STRANGE BEHAVIOR IN JAVASCRIPT</a:t>
            </a:r>
            <a:endParaRPr/>
          </a:p>
        </p:txBody>
      </p:sp>
      <p:sp>
        <p:nvSpPr>
          <p:cNvPr id="465" name="Google Shape;465;p56"/>
          <p:cNvSpPr/>
          <p:nvPr/>
        </p:nvSpPr>
        <p:spPr>
          <a:xfrm>
            <a:off x="1295203" y="2838925"/>
            <a:ext cx="8345400" cy="2616000"/>
          </a:xfrm>
          <a:prstGeom prst="rect">
            <a:avLst/>
          </a:prstGeom>
          <a:solidFill>
            <a:srgbClr val="BFD8EA">
              <a:alpha val="24313"/>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"0" == false // true</a:t>
            </a:r>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if ("0") console.log(true); // true</a:t>
            </a:r>
            <a:endParaRPr/>
          </a:p>
          <a:p>
            <a:pPr marL="457200" marR="0" lvl="0" indent="-457200" algn="l" rtl="0">
              <a:lnSpc>
                <a:spcPct val="100000"/>
              </a:lnSpc>
              <a:spcBef>
                <a:spcPts val="0"/>
              </a:spcBef>
              <a:spcAft>
                <a:spcPts val="0"/>
              </a:spcAft>
              <a:buClr>
                <a:srgbClr val="000000"/>
              </a:buClr>
              <a:buSzPts val="2000"/>
              <a:buFont typeface="Arial"/>
              <a:buNone/>
            </a:pPr>
            <a:endParaRPr sz="2000" b="1" i="0" u="none" strike="noStrike" cap="none">
              <a:solidFill>
                <a:srgbClr val="FBEEC9"/>
              </a:solidFill>
              <a:latin typeface="Consolas"/>
              <a:ea typeface="Consolas"/>
              <a:cs typeface="Consolas"/>
              <a:sym typeface="Consolas"/>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 == false // true</a:t>
            </a:r>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if ([]) console.log(true); // true</a:t>
            </a:r>
            <a:endParaRPr/>
          </a:p>
          <a:p>
            <a:pPr marL="457200" marR="0" lvl="0" indent="-457200" algn="l" rtl="0">
              <a:lnSpc>
                <a:spcPct val="100000"/>
              </a:lnSpc>
              <a:spcBef>
                <a:spcPts val="0"/>
              </a:spcBef>
              <a:spcAft>
                <a:spcPts val="0"/>
              </a:spcAft>
              <a:buClr>
                <a:srgbClr val="000000"/>
              </a:buClr>
              <a:buSzPts val="2000"/>
              <a:buFont typeface="Arial"/>
              <a:buNone/>
            </a:pPr>
            <a:endParaRPr sz="2000" b="1" i="0" u="none" strike="noStrike" cap="none">
              <a:solidFill>
                <a:srgbClr val="FBEEC9"/>
              </a:solidFill>
              <a:latin typeface="Consolas"/>
              <a:ea typeface="Consolas"/>
              <a:cs typeface="Consolas"/>
              <a:sym typeface="Consolas"/>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null == false // false</a:t>
            </a:r>
            <a:endParaRPr/>
          </a:p>
          <a:p>
            <a:pPr marL="457200" marR="0" lvl="0" indent="-457200" algn="l" rtl="0">
              <a:lnSpc>
                <a:spcPct val="100000"/>
              </a:lnSpc>
              <a:spcBef>
                <a:spcPts val="0"/>
              </a:spcBef>
              <a:spcAft>
                <a:spcPts val="0"/>
              </a:spcAft>
              <a:buClr>
                <a:srgbClr val="FBEEC9"/>
              </a:buClr>
              <a:buSzPts val="500"/>
              <a:buFont typeface="Consolas"/>
              <a:buNone/>
            </a:pPr>
            <a:r>
              <a:rPr lang="en-US" sz="2000" b="1" i="0" u="none" strike="noStrike" cap="none">
                <a:solidFill>
                  <a:srgbClr val="FBEEC9"/>
                </a:solidFill>
                <a:latin typeface="Consolas"/>
                <a:ea typeface="Consolas"/>
                <a:cs typeface="Consolas"/>
                <a:sym typeface="Consolas"/>
              </a:rPr>
              <a:t>!null // true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7"/>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300">
                <a:latin typeface="Lato"/>
                <a:ea typeface="Lato"/>
                <a:cs typeface="Lato"/>
                <a:sym typeface="Lato"/>
              </a:rPr>
              <a:t>48</a:t>
            </a:fld>
            <a:endParaRPr sz="1300">
              <a:latin typeface="Lato"/>
              <a:ea typeface="Lato"/>
              <a:cs typeface="Lato"/>
              <a:sym typeface="Lato"/>
            </a:endParaRPr>
          </a:p>
        </p:txBody>
      </p:sp>
      <p:sp>
        <p:nvSpPr>
          <p:cNvPr id="471" name="Google Shape;471;p57"/>
          <p:cNvSpPr txBox="1">
            <a:spLocks noGrp="1"/>
          </p:cNvSpPr>
          <p:nvPr>
            <p:ph type="body" idx="1"/>
          </p:nvPr>
        </p:nvSpPr>
        <p:spPr>
          <a:xfrm>
            <a:off x="1730000" y="1610876"/>
            <a:ext cx="9385200" cy="4360800"/>
          </a:xfrm>
          <a:prstGeom prst="rect">
            <a:avLst/>
          </a:prstGeom>
          <a:noFill/>
          <a:ln>
            <a:noFill/>
          </a:ln>
        </p:spPr>
        <p:txBody>
          <a:bodyPr spcFirstLastPara="1" wrap="square" lIns="91425" tIns="45700" rIns="91425" bIns="45700" anchor="t" anchorCtr="0">
            <a:noAutofit/>
          </a:bodyPr>
          <a:lstStyle/>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JavaScript dynamic data types </a:t>
            </a:r>
            <a:endParaRPr sz="2400" dirty="0"/>
          </a:p>
          <a:p>
            <a:pPr marL="914400" marR="0" lvl="1"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Number, String, Boolean, Undefined, Null</a:t>
            </a:r>
            <a:endParaRPr sz="2400" dirty="0"/>
          </a:p>
          <a:p>
            <a:pPr marL="914400" marR="0" lvl="1"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Local and Global variables</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Operators (same as in C#, Java and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Expressions (same as in C#, Java and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If-else statements (same as in C#, Java and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Switch-case statement (similar to Java / C#)</a:t>
            </a:r>
            <a:endParaRPr sz="2400" dirty="0"/>
          </a:p>
          <a:p>
            <a:pPr marL="457200" marR="0" lvl="0" indent="-425450" algn="l" rtl="0">
              <a:lnSpc>
                <a:spcPct val="150000"/>
              </a:lnSpc>
              <a:spcBef>
                <a:spcPts val="0"/>
              </a:spcBef>
              <a:spcAft>
                <a:spcPts val="0"/>
              </a:spcAft>
              <a:buClr>
                <a:schemeClr val="lt1"/>
              </a:buClr>
              <a:buSzPts val="3100"/>
              <a:buFont typeface="Questrial"/>
              <a:buChar char="●"/>
            </a:pPr>
            <a:r>
              <a:rPr lang="en-US" sz="2400" b="0" i="0" u="none" strike="noStrike" cap="none" dirty="0">
                <a:solidFill>
                  <a:schemeClr val="lt1"/>
                </a:solidFill>
                <a:latin typeface="Questrial"/>
                <a:ea typeface="Questrial"/>
                <a:cs typeface="Questrial"/>
                <a:sym typeface="Questrial"/>
              </a:rPr>
              <a:t>False-like Conditions</a:t>
            </a:r>
            <a:endParaRPr sz="2400" dirty="0"/>
          </a:p>
          <a:p>
            <a:pPr marL="914400" marR="0" lvl="1" indent="-425450" algn="l" rtl="0">
              <a:lnSpc>
                <a:spcPct val="150000"/>
              </a:lnSpc>
              <a:spcBef>
                <a:spcPts val="0"/>
              </a:spcBef>
              <a:spcAft>
                <a:spcPts val="0"/>
              </a:spcAft>
              <a:buClr>
                <a:schemeClr val="lt1"/>
              </a:buClr>
              <a:buSzPts val="3100"/>
              <a:buFont typeface="Questrial"/>
              <a:buChar char="○"/>
            </a:pPr>
            <a:r>
              <a:rPr lang="en-US" sz="2400" b="0" i="0" u="none" strike="noStrike" cap="none" dirty="0" err="1">
                <a:solidFill>
                  <a:schemeClr val="lt1"/>
                </a:solidFill>
                <a:latin typeface="Questrial"/>
                <a:ea typeface="Questrial"/>
                <a:cs typeface="Questrial"/>
                <a:sym typeface="Questrial"/>
              </a:rPr>
              <a:t>Falsy</a:t>
            </a:r>
            <a:r>
              <a:rPr lang="en-US" sz="2400" b="0" i="0" u="none" strike="noStrike" cap="none" dirty="0">
                <a:solidFill>
                  <a:schemeClr val="lt1"/>
                </a:solidFill>
                <a:latin typeface="Questrial"/>
                <a:ea typeface="Questrial"/>
                <a:cs typeface="Questrial"/>
                <a:sym typeface="Questrial"/>
              </a:rPr>
              <a:t>/Truthy conditions</a:t>
            </a:r>
            <a:endParaRPr sz="2400" dirty="0"/>
          </a:p>
        </p:txBody>
      </p:sp>
      <p:sp>
        <p:nvSpPr>
          <p:cNvPr id="472" name="Google Shape;472;p5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SUMMARY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JAVASCRIPT DATA TYPES</a:t>
            </a:r>
            <a:endParaRPr/>
          </a:p>
        </p:txBody>
      </p:sp>
      <p:sp>
        <p:nvSpPr>
          <p:cNvPr id="173" name="Google Shape;173;p18"/>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JavaScript is a </a:t>
            </a:r>
            <a:r>
              <a:rPr lang="en-US" sz="2400" b="0" i="0" u="none" strike="noStrike" cap="none">
                <a:solidFill>
                  <a:srgbClr val="21FFFE"/>
                </a:solidFill>
                <a:latin typeface="Questrial"/>
                <a:ea typeface="Questrial"/>
                <a:cs typeface="Questrial"/>
                <a:sym typeface="Questrial"/>
              </a:rPr>
              <a:t>typeless </a:t>
            </a:r>
            <a:r>
              <a:rPr lang="en-US" sz="2400" b="0" i="0" u="none" strike="noStrike" cap="none">
                <a:solidFill>
                  <a:schemeClr val="lt1"/>
                </a:solidFill>
                <a:latin typeface="Questrial"/>
                <a:ea typeface="Questrial"/>
                <a:cs typeface="Questrial"/>
                <a:sym typeface="Questrial"/>
              </a:rPr>
              <a:t>language</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variable types are not explicitly defined</a:t>
            </a:r>
            <a:endParaRPr/>
          </a:p>
          <a:p>
            <a:pPr marL="685800" marR="0" lvl="1" indent="-228600" algn="l" rtl="0">
              <a:lnSpc>
                <a:spcPct val="12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type of a variable can be changed at runtime</a:t>
            </a:r>
            <a:endParaRPr/>
          </a:p>
          <a:p>
            <a:pPr marL="228600" marR="0" lvl="0" indent="-228600" algn="l" rtl="0">
              <a:lnSpc>
                <a:spcPct val="12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Variables in JS are declared with the keyword </a:t>
            </a:r>
            <a:r>
              <a:rPr lang="en-US" sz="2400" b="1" i="0" u="none" strike="noStrike" cap="none">
                <a:solidFill>
                  <a:srgbClr val="21FFFE"/>
                </a:solidFill>
                <a:latin typeface="Consolas"/>
                <a:ea typeface="Consolas"/>
                <a:cs typeface="Consolas"/>
                <a:sym typeface="Consolas"/>
              </a:rPr>
              <a:t>var</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174" name="Google Shape;174;p18"/>
          <p:cNvSpPr/>
          <p:nvPr/>
        </p:nvSpPr>
        <p:spPr>
          <a:xfrm>
            <a:off x="911224" y="4343400"/>
            <a:ext cx="10363200" cy="1852814"/>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var count = 5; </a:t>
            </a:r>
            <a:r>
              <a:rPr lang="en-US" sz="2600" b="1" i="0" u="none" strike="noStrike" cap="none">
                <a:solidFill>
                  <a:srgbClr val="21FFFE"/>
                </a:solidFill>
                <a:latin typeface="Consolas"/>
                <a:ea typeface="Consolas"/>
                <a:cs typeface="Consolas"/>
                <a:sym typeface="Consolas"/>
              </a:rPr>
              <a:t>// variable holds an integer value</a:t>
            </a:r>
            <a:endParaRPr/>
          </a:p>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count = 'hello'; </a:t>
            </a:r>
            <a:r>
              <a:rPr lang="en-US" sz="2600" b="1" i="0" u="none" strike="noStrike" cap="none">
                <a:solidFill>
                  <a:srgbClr val="21FFFE"/>
                </a:solidFill>
                <a:latin typeface="Consolas"/>
                <a:ea typeface="Consolas"/>
                <a:cs typeface="Consolas"/>
                <a:sym typeface="Consolas"/>
              </a:rPr>
              <a:t>// the same variable now holds a string</a:t>
            </a:r>
            <a:endParaRPr/>
          </a:p>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var name = 'John Smith'; </a:t>
            </a:r>
            <a:r>
              <a:rPr lang="en-US" sz="2600" b="1" i="0" u="none" strike="noStrike" cap="none">
                <a:solidFill>
                  <a:srgbClr val="21FFFE"/>
                </a:solidFill>
                <a:latin typeface="Consolas"/>
                <a:ea typeface="Consolas"/>
                <a:cs typeface="Consolas"/>
                <a:sym typeface="Consolas"/>
              </a:rPr>
              <a:t>// variable holds a string</a:t>
            </a:r>
            <a:endParaRPr/>
          </a:p>
          <a:p>
            <a:pPr marL="0" marR="0" lvl="0" indent="0" algn="l" rtl="0">
              <a:lnSpc>
                <a:spcPct val="110000"/>
              </a:lnSpc>
              <a:spcBef>
                <a:spcPts val="0"/>
              </a:spcBef>
              <a:spcAft>
                <a:spcPts val="0"/>
              </a:spcAft>
              <a:buClr>
                <a:srgbClr val="FBEEC9"/>
              </a:buClr>
              <a:buSzPts val="650"/>
              <a:buFont typeface="Consolas"/>
              <a:buNone/>
            </a:pPr>
            <a:r>
              <a:rPr lang="en-US" sz="2600" b="1" i="0" u="none" strike="noStrike" cap="none">
                <a:solidFill>
                  <a:srgbClr val="FBEEC9"/>
                </a:solidFill>
                <a:latin typeface="Consolas"/>
                <a:ea typeface="Consolas"/>
                <a:cs typeface="Consolas"/>
                <a:sym typeface="Consolas"/>
              </a:rPr>
              <a:t>var mark = 5.25; </a:t>
            </a:r>
            <a:r>
              <a:rPr lang="en-US" sz="2600" b="1" i="0" u="none" strike="noStrike" cap="none">
                <a:solidFill>
                  <a:srgbClr val="21FFFE"/>
                </a:solidFill>
                <a:latin typeface="Consolas"/>
                <a:ea typeface="Consolas"/>
                <a:cs typeface="Consolas"/>
                <a:sym typeface="Consolas"/>
              </a:rPr>
              <a:t>// mark holds a floating-point number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INTEGER NUMBERS</a:t>
            </a:r>
            <a:endParaRPr/>
          </a:p>
        </p:txBody>
      </p:sp>
      <p:sp>
        <p:nvSpPr>
          <p:cNvPr id="180" name="Google Shape;180;p19"/>
          <p:cNvSpPr txBox="1">
            <a:spLocks noGrp="1"/>
          </p:cNvSpPr>
          <p:nvPr>
            <p:ph type="body" idx="1"/>
          </p:nvPr>
        </p:nvSpPr>
        <p:spPr>
          <a:xfrm>
            <a:off x="1730000" y="1592026"/>
            <a:ext cx="9385200" cy="4379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21FFFE"/>
              </a:buClr>
              <a:buSzPts val="4000"/>
              <a:buFont typeface="Arial"/>
              <a:buChar char="•"/>
            </a:pPr>
            <a:r>
              <a:rPr lang="en-US" sz="3200" b="0" i="0" u="none" strike="noStrike" cap="none">
                <a:solidFill>
                  <a:srgbClr val="21FFFE"/>
                </a:solidFill>
                <a:latin typeface="Questrial"/>
                <a:ea typeface="Questrial"/>
                <a:cs typeface="Questrial"/>
                <a:sym typeface="Questrial"/>
              </a:rPr>
              <a:t>Integer types </a:t>
            </a:r>
            <a:r>
              <a:rPr lang="en-US" sz="3200" b="0" i="0" u="none" strike="noStrike" cap="none">
                <a:solidFill>
                  <a:schemeClr val="lt1"/>
                </a:solidFill>
                <a:latin typeface="Questrial"/>
                <a:ea typeface="Questrial"/>
                <a:cs typeface="Questrial"/>
                <a:sym typeface="Questrial"/>
              </a:rPr>
              <a:t>represent whole numbers</a:t>
            </a:r>
            <a:endParaRPr/>
          </a:p>
          <a:p>
            <a:pPr marL="228600" marR="0" lvl="0" indent="-228600" algn="l" rtl="0">
              <a:lnSpc>
                <a:spcPct val="100000"/>
              </a:lnSpc>
              <a:spcBef>
                <a:spcPts val="1000"/>
              </a:spcBef>
              <a:spcAft>
                <a:spcPts val="0"/>
              </a:spcAft>
              <a:buClr>
                <a:schemeClr val="lt1"/>
              </a:buClr>
              <a:buSzPts val="4000"/>
              <a:buFont typeface="Arial"/>
              <a:buChar char="•"/>
            </a:pPr>
            <a:r>
              <a:rPr lang="en-US" sz="3200" b="0" i="0" u="none" strike="noStrike" cap="none">
                <a:solidFill>
                  <a:schemeClr val="lt1"/>
                </a:solidFill>
                <a:latin typeface="Questrial"/>
                <a:ea typeface="Questrial"/>
                <a:cs typeface="Questrial"/>
                <a:sym typeface="Questrial"/>
              </a:rPr>
              <a:t>In JavaScript integer numbers are in the range from</a:t>
            </a:r>
            <a:br>
              <a:rPr lang="en-US" sz="3200" b="0" i="0" u="none" strike="noStrike" cap="none">
                <a:solidFill>
                  <a:schemeClr val="lt1"/>
                </a:solidFill>
                <a:latin typeface="Questrial"/>
                <a:ea typeface="Questrial"/>
                <a:cs typeface="Questrial"/>
                <a:sym typeface="Questrial"/>
              </a:rPr>
            </a:br>
            <a:r>
              <a:rPr lang="en-US" sz="3200" b="1" i="0" u="none" strike="noStrike" cap="none">
                <a:solidFill>
                  <a:srgbClr val="21FFFE"/>
                </a:solidFill>
                <a:latin typeface="Consolas"/>
                <a:ea typeface="Consolas"/>
                <a:cs typeface="Consolas"/>
                <a:sym typeface="Consolas"/>
              </a:rPr>
              <a:t>-9007199254740992</a:t>
            </a:r>
            <a:r>
              <a:rPr lang="en-US" sz="3200" b="0" i="0" u="none" strike="noStrike" cap="none">
                <a:solidFill>
                  <a:srgbClr val="DEEBF4"/>
                </a:solidFill>
                <a:latin typeface="Questrial"/>
                <a:ea typeface="Questrial"/>
                <a:cs typeface="Questrial"/>
                <a:sym typeface="Questrial"/>
              </a:rPr>
              <a:t> </a:t>
            </a:r>
            <a:r>
              <a:rPr lang="en-US" sz="3200" b="0" i="0" u="none" strike="noStrike" cap="none">
                <a:solidFill>
                  <a:schemeClr val="lt1"/>
                </a:solidFill>
                <a:latin typeface="Questrial"/>
                <a:ea typeface="Questrial"/>
                <a:cs typeface="Questrial"/>
                <a:sym typeface="Questrial"/>
              </a:rPr>
              <a:t>to</a:t>
            </a:r>
            <a:r>
              <a:rPr lang="en-US" sz="3200" b="0" i="0" u="none" strike="noStrike" cap="none">
                <a:solidFill>
                  <a:srgbClr val="DEEBF4"/>
                </a:solidFill>
                <a:latin typeface="Questrial"/>
                <a:ea typeface="Questrial"/>
                <a:cs typeface="Questrial"/>
                <a:sym typeface="Questrial"/>
              </a:rPr>
              <a:t> </a:t>
            </a:r>
            <a:r>
              <a:rPr lang="en-US" sz="3200" b="1" i="0" u="none" strike="noStrike" cap="none">
                <a:solidFill>
                  <a:srgbClr val="21FFFE"/>
                </a:solidFill>
                <a:latin typeface="Consolas"/>
                <a:ea typeface="Consolas"/>
                <a:cs typeface="Consolas"/>
                <a:sym typeface="Consolas"/>
              </a:rPr>
              <a:t>9007199254740992</a:t>
            </a:r>
            <a:endParaRPr/>
          </a:p>
          <a:p>
            <a:pPr marL="304747" marR="0" lvl="1" indent="-304747" algn="l" rtl="0">
              <a:lnSpc>
                <a:spcPct val="100000"/>
              </a:lnSpc>
              <a:spcBef>
                <a:spcPts val="500"/>
              </a:spcBef>
              <a:spcAft>
                <a:spcPts val="0"/>
              </a:spcAft>
              <a:buClr>
                <a:srgbClr val="F2B254"/>
              </a:buClr>
              <a:buSzPts val="2000"/>
              <a:buFont typeface="Arial"/>
              <a:buChar char="•"/>
            </a:pPr>
            <a:r>
              <a:rPr lang="en-US" sz="2000" b="0" i="0" u="none" strike="noStrike" cap="none">
                <a:solidFill>
                  <a:schemeClr val="lt1"/>
                </a:solidFill>
                <a:latin typeface="Questrial"/>
                <a:ea typeface="Questrial"/>
                <a:cs typeface="Questrial"/>
                <a:sym typeface="Questrial"/>
              </a:rPr>
              <a:t>The underlying type is a 64-bit floating-point number (IEEE-</a:t>
            </a:r>
            <a:r>
              <a:rPr lang="en-US" sz="2000" b="0" i="0" u="none" strike="noStrike" cap="none">
                <a:solidFill>
                  <a:schemeClr val="lt1"/>
                </a:solidFill>
                <a:latin typeface="Consolas"/>
                <a:ea typeface="Consolas"/>
                <a:cs typeface="Consolas"/>
                <a:sym typeface="Consolas"/>
              </a:rPr>
              <a:t>754</a:t>
            </a:r>
            <a:r>
              <a:rPr lang="en-US" sz="2000" b="0" i="0" u="none" strike="noStrike" cap="none">
                <a:solidFill>
                  <a:schemeClr val="lt1"/>
                </a:solidFill>
                <a:latin typeface="Questrial"/>
                <a:ea typeface="Questrial"/>
                <a:cs typeface="Questrial"/>
                <a:sym typeface="Questrial"/>
              </a:rPr>
              <a:t>)</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181" name="Google Shape;181;p19"/>
          <p:cNvSpPr/>
          <p:nvPr/>
        </p:nvSpPr>
        <p:spPr>
          <a:xfrm>
            <a:off x="1573665" y="4556053"/>
            <a:ext cx="8458500" cy="1785000"/>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maxInteger = 9007199254740992;</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minInteger = -9007199254740992;</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a = 5, b = 3;</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sum = a + b; </a:t>
            </a:r>
            <a:r>
              <a:rPr lang="en-US" sz="1800" b="1" i="0" u="none" strike="noStrike" cap="none">
                <a:solidFill>
                  <a:srgbClr val="21FFFE"/>
                </a:solidFill>
                <a:latin typeface="Consolas"/>
                <a:ea typeface="Consolas"/>
                <a:cs typeface="Consolas"/>
                <a:sym typeface="Consolas"/>
              </a:rPr>
              <a:t>// 8</a:t>
            </a:r>
            <a:endParaRPr/>
          </a:p>
          <a:p>
            <a:pPr marL="0" marR="0" lvl="0" indent="0" algn="l" rtl="0">
              <a:lnSpc>
                <a:spcPct val="100000"/>
              </a:lnSpc>
              <a:spcBef>
                <a:spcPts val="60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div = a / 0; </a:t>
            </a:r>
            <a:r>
              <a:rPr lang="en-US" sz="1800" b="1" i="0" u="none" strike="noStrike" cap="none">
                <a:solidFill>
                  <a:srgbClr val="21FFFE"/>
                </a:solidFill>
                <a:latin typeface="Consolas"/>
                <a:ea typeface="Consolas"/>
                <a:cs typeface="Consolas"/>
                <a:sym typeface="Consolas"/>
              </a:rPr>
              <a:t>// Infinity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FLOATING-POINT NUMBERS</a:t>
            </a:r>
            <a:endParaRPr/>
          </a:p>
        </p:txBody>
      </p:sp>
      <p:sp>
        <p:nvSpPr>
          <p:cNvPr id="187" name="Google Shape;187;p20"/>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Floating-point types represent real numbers, e.g. </a:t>
            </a:r>
            <a:r>
              <a:rPr lang="en-US" sz="2400" b="1" i="0" u="none" strike="noStrike" cap="none">
                <a:solidFill>
                  <a:srgbClr val="21FFFE"/>
                </a:solidFill>
                <a:latin typeface="Consolas"/>
                <a:ea typeface="Consolas"/>
                <a:cs typeface="Consolas"/>
                <a:sym typeface="Consolas"/>
              </a:rPr>
              <a:t>3.75</a:t>
            </a:r>
            <a:endParaRPr/>
          </a:p>
          <a:p>
            <a:pPr marL="228600" marR="0" lvl="0" indent="-228600" algn="l" rtl="0">
              <a:lnSpc>
                <a:spcPct val="10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In JavaScript the floating-point numbers are </a:t>
            </a:r>
            <a:r>
              <a:rPr lang="en-US" sz="2400" b="0" i="0" u="none" strike="noStrike" cap="none">
                <a:solidFill>
                  <a:srgbClr val="21FFFE"/>
                </a:solidFill>
                <a:latin typeface="Questrial"/>
                <a:ea typeface="Questrial"/>
                <a:cs typeface="Questrial"/>
                <a:sym typeface="Questrial"/>
              </a:rPr>
              <a:t>64-bit</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Stored in the IEEE-754 format</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Have ranged from </a:t>
            </a:r>
            <a:r>
              <a:rPr lang="en-US" sz="2000" b="1" i="0" u="none" strike="noStrike" cap="none">
                <a:solidFill>
                  <a:srgbClr val="21FFFE"/>
                </a:solidFill>
                <a:latin typeface="Consolas"/>
                <a:ea typeface="Consolas"/>
                <a:cs typeface="Consolas"/>
                <a:sym typeface="Consolas"/>
              </a:rPr>
              <a:t>-1.79e+308</a:t>
            </a:r>
            <a:r>
              <a:rPr lang="en-US" sz="2000" b="0" i="0" u="none" strike="noStrike" cap="none">
                <a:solidFill>
                  <a:schemeClr val="lt1"/>
                </a:solidFill>
                <a:latin typeface="Questrial"/>
                <a:ea typeface="Questrial"/>
                <a:cs typeface="Questrial"/>
                <a:sym typeface="Questrial"/>
              </a:rPr>
              <a:t> to </a:t>
            </a:r>
            <a:r>
              <a:rPr lang="en-US" sz="2000" b="1" i="0" u="none" strike="noStrike" cap="none">
                <a:solidFill>
                  <a:srgbClr val="21FFFE"/>
                </a:solidFill>
                <a:latin typeface="Consolas"/>
                <a:ea typeface="Consolas"/>
                <a:cs typeface="Consolas"/>
                <a:sym typeface="Consolas"/>
              </a:rPr>
              <a:t>1.79e+308</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Have precision of 15-16 digits</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The smallest positive number is </a:t>
            </a:r>
            <a:r>
              <a:rPr lang="en-US" sz="2000" b="1" i="0" u="none" strike="noStrike" cap="none">
                <a:solidFill>
                  <a:srgbClr val="21FFFE"/>
                </a:solidFill>
                <a:latin typeface="Consolas"/>
                <a:ea typeface="Consolas"/>
                <a:cs typeface="Consolas"/>
                <a:sym typeface="Consolas"/>
              </a:rPr>
              <a:t>5.0e-324</a:t>
            </a:r>
            <a:endParaRPr/>
          </a:p>
          <a:p>
            <a:pPr marL="228600" marR="0" lvl="0" indent="-228600" algn="l" rtl="0">
              <a:lnSpc>
                <a:spcPct val="100000"/>
              </a:lnSpc>
              <a:spcBef>
                <a:spcPts val="100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Can behave abnormally in the calculations</a:t>
            </a:r>
            <a:endParaRPr/>
          </a:p>
          <a:p>
            <a:pPr marL="685800" marR="0" lvl="1" indent="-228600" algn="l" rtl="0">
              <a:lnSpc>
                <a:spcPct val="10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E.g. </a:t>
            </a:r>
            <a:r>
              <a:rPr lang="en-US" sz="2000" b="1" i="0" u="none" strike="noStrike" cap="none">
                <a:solidFill>
                  <a:srgbClr val="21FFFE"/>
                </a:solidFill>
                <a:latin typeface="Questrial"/>
                <a:ea typeface="Questrial"/>
                <a:cs typeface="Questrial"/>
                <a:sym typeface="Questrial"/>
              </a:rPr>
              <a:t>0.1 + 0.2 = 0.30000000000000004</a:t>
            </a:r>
            <a:endParaRPr/>
          </a:p>
          <a:p>
            <a:pPr marL="228600" marR="0" lvl="0" indent="-228600" algn="l" rtl="0">
              <a:lnSpc>
                <a:spcPct val="11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FLOATING-POINT NUMBERS – EXAMPLE</a:t>
            </a:r>
            <a:endParaRPr/>
          </a:p>
        </p:txBody>
      </p:sp>
      <p:sp>
        <p:nvSpPr>
          <p:cNvPr id="193" name="Google Shape;193;p21"/>
          <p:cNvSpPr txBox="1">
            <a:spLocks noGrp="1"/>
          </p:cNvSpPr>
          <p:nvPr>
            <p:ph type="body" idx="1"/>
          </p:nvPr>
        </p:nvSpPr>
        <p:spPr>
          <a:xfrm>
            <a:off x="1730000" y="1592025"/>
            <a:ext cx="9385200" cy="5021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5000"/>
              </a:lnSpc>
              <a:spcBef>
                <a:spcPts val="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var PI = </a:t>
            </a:r>
            <a:r>
              <a:rPr lang="en-US" sz="2040" b="1" i="0" u="none" strike="noStrike" cap="none" dirty="0" err="1">
                <a:solidFill>
                  <a:srgbClr val="FBEEDC"/>
                </a:solidFill>
                <a:latin typeface="Consolas"/>
                <a:ea typeface="Consolas"/>
                <a:cs typeface="Consolas"/>
                <a:sym typeface="Consolas"/>
              </a:rPr>
              <a:t>Math.PI</a:t>
            </a:r>
            <a:r>
              <a:rPr lang="en-US" sz="2040" b="1" i="0" u="none" strike="noStrike" cap="none" dirty="0">
                <a:solidFill>
                  <a:srgbClr val="FBEEDC"/>
                </a:solidFill>
                <a:latin typeface="Consolas"/>
                <a:ea typeface="Consolas"/>
                <a:cs typeface="Consolas"/>
                <a:sym typeface="Consolas"/>
              </a:rPr>
              <a:t>, </a:t>
            </a:r>
            <a:r>
              <a:rPr lang="en-US" sz="2040" b="1" i="0" u="none" strike="noStrike" cap="none" dirty="0">
                <a:solidFill>
                  <a:srgbClr val="21FFFE"/>
                </a:solidFill>
                <a:latin typeface="Consolas"/>
                <a:ea typeface="Consolas"/>
                <a:cs typeface="Consolas"/>
                <a:sym typeface="Consolas"/>
              </a:rPr>
              <a:t>// 3.141592653589793</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a:t>
            </a:r>
            <a:r>
              <a:rPr lang="en-US" sz="2040" b="1" i="0" u="none" strike="noStrike" cap="none" dirty="0" err="1">
                <a:solidFill>
                  <a:srgbClr val="FBEEDC"/>
                </a:solidFill>
                <a:latin typeface="Consolas"/>
                <a:ea typeface="Consolas"/>
                <a:cs typeface="Consolas"/>
                <a:sym typeface="Consolas"/>
              </a:rPr>
              <a:t>minValue</a:t>
            </a:r>
            <a:r>
              <a:rPr lang="en-US" sz="2040" b="1" i="0" u="none" strike="noStrike" cap="none" dirty="0">
                <a:solidFill>
                  <a:srgbClr val="FBEEDC"/>
                </a:solidFill>
                <a:latin typeface="Consolas"/>
                <a:ea typeface="Consolas"/>
                <a:cs typeface="Consolas"/>
                <a:sym typeface="Consolas"/>
              </a:rPr>
              <a:t> = </a:t>
            </a:r>
            <a:r>
              <a:rPr lang="en-US" sz="2040" b="1" i="0" u="none" strike="noStrike" cap="none" dirty="0" err="1">
                <a:solidFill>
                  <a:srgbClr val="FBEEDC"/>
                </a:solidFill>
                <a:latin typeface="Consolas"/>
                <a:ea typeface="Consolas"/>
                <a:cs typeface="Consolas"/>
                <a:sym typeface="Consolas"/>
              </a:rPr>
              <a:t>Number.MIN_VALUE</a:t>
            </a:r>
            <a:r>
              <a:rPr lang="en-US" sz="2040" b="1" i="0" u="none" strike="noStrike" cap="none" dirty="0">
                <a:solidFill>
                  <a:srgbClr val="FBEEDC"/>
                </a:solidFill>
                <a:latin typeface="Consolas"/>
                <a:ea typeface="Consolas"/>
                <a:cs typeface="Consolas"/>
                <a:sym typeface="Consolas"/>
              </a:rPr>
              <a:t>, </a:t>
            </a:r>
            <a:r>
              <a:rPr lang="en-US" sz="2040" b="1" i="0" u="none" strike="noStrike" cap="none" dirty="0">
                <a:solidFill>
                  <a:srgbClr val="21FFFE"/>
                </a:solidFill>
                <a:latin typeface="Consolas"/>
                <a:ea typeface="Consolas"/>
                <a:cs typeface="Consolas"/>
                <a:sym typeface="Consolas"/>
              </a:rPr>
              <a:t>// 5e-324</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a:t>
            </a:r>
            <a:r>
              <a:rPr lang="en-US" sz="2040" b="1" i="0" u="none" strike="noStrike" cap="none" dirty="0" err="1">
                <a:solidFill>
                  <a:srgbClr val="FBEEDC"/>
                </a:solidFill>
                <a:latin typeface="Consolas"/>
                <a:ea typeface="Consolas"/>
                <a:cs typeface="Consolas"/>
                <a:sym typeface="Consolas"/>
              </a:rPr>
              <a:t>maxValue</a:t>
            </a:r>
            <a:r>
              <a:rPr lang="en-US" sz="2040" b="1" i="0" u="none" strike="noStrike" cap="none" dirty="0">
                <a:solidFill>
                  <a:srgbClr val="FBEEDC"/>
                </a:solidFill>
                <a:latin typeface="Consolas"/>
                <a:ea typeface="Consolas"/>
                <a:cs typeface="Consolas"/>
                <a:sym typeface="Consolas"/>
              </a:rPr>
              <a:t> = </a:t>
            </a:r>
            <a:r>
              <a:rPr lang="en-US" sz="2040" b="1" i="0" u="none" strike="noStrike" cap="none" dirty="0" err="1">
                <a:solidFill>
                  <a:srgbClr val="FBEEDC"/>
                </a:solidFill>
                <a:latin typeface="Consolas"/>
                <a:ea typeface="Consolas"/>
                <a:cs typeface="Consolas"/>
                <a:sym typeface="Consolas"/>
              </a:rPr>
              <a:t>Number.MAX_VALUE</a:t>
            </a:r>
            <a:r>
              <a:rPr lang="en-US" sz="2040" b="1" i="0" u="none" strike="noStrike" cap="none" dirty="0">
                <a:solidFill>
                  <a:srgbClr val="FBEEDC"/>
                </a:solidFill>
                <a:latin typeface="Consolas"/>
                <a:ea typeface="Consolas"/>
                <a:cs typeface="Consolas"/>
                <a:sym typeface="Consolas"/>
              </a:rPr>
              <a:t>, </a:t>
            </a:r>
            <a:r>
              <a:rPr lang="en-US" sz="2040" b="1" i="0" u="none" strike="noStrike" cap="none" dirty="0">
                <a:solidFill>
                  <a:srgbClr val="21FFFE"/>
                </a:solidFill>
                <a:latin typeface="Consolas"/>
                <a:ea typeface="Consolas"/>
                <a:cs typeface="Consolas"/>
                <a:sym typeface="Consolas"/>
              </a:rPr>
              <a:t>// 1.79e+308</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div0 = PI / 0, </a:t>
            </a:r>
            <a:r>
              <a:rPr lang="en-US" sz="2040" b="1" i="0" u="none" strike="noStrike" cap="none" dirty="0">
                <a:solidFill>
                  <a:srgbClr val="21FFFE"/>
                </a:solidFill>
                <a:latin typeface="Consolas"/>
                <a:ea typeface="Consolas"/>
                <a:cs typeface="Consolas"/>
                <a:sym typeface="Consolas"/>
              </a:rPr>
              <a:t>// Infinity</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divMinus0 = -PI / 0, </a:t>
            </a:r>
            <a:r>
              <a:rPr lang="en-US" sz="2040" b="1" i="0" u="none" strike="noStrike" cap="none" dirty="0">
                <a:solidFill>
                  <a:srgbClr val="21FFFE"/>
                </a:solidFill>
                <a:latin typeface="Consolas"/>
                <a:ea typeface="Consolas"/>
                <a:cs typeface="Consolas"/>
                <a:sym typeface="Consolas"/>
              </a:rPr>
              <a:t>// -Infinity</a:t>
            </a:r>
            <a:endParaRPr dirty="0"/>
          </a:p>
          <a:p>
            <a:pPr marL="228600" marR="0" lvl="0" indent="-228600" algn="l" rtl="0">
              <a:lnSpc>
                <a:spcPct val="85000"/>
              </a:lnSpc>
              <a:spcBef>
                <a:spcPts val="6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unknown = div0 / divMinus0, </a:t>
            </a:r>
            <a:r>
              <a:rPr lang="en-US" sz="2040" b="1" i="0" u="none" strike="noStrike" cap="none" dirty="0">
                <a:solidFill>
                  <a:srgbClr val="21FFFE"/>
                </a:solidFill>
                <a:latin typeface="Consolas"/>
                <a:ea typeface="Consolas"/>
                <a:cs typeface="Consolas"/>
                <a:sym typeface="Consolas"/>
              </a:rPr>
              <a:t>// </a:t>
            </a:r>
            <a:r>
              <a:rPr lang="en-US" sz="2040" b="1" i="0" u="none" strike="noStrike" cap="none" dirty="0" err="1">
                <a:solidFill>
                  <a:srgbClr val="21FFFE"/>
                </a:solidFill>
                <a:latin typeface="Consolas"/>
                <a:ea typeface="Consolas"/>
                <a:cs typeface="Consolas"/>
                <a:sym typeface="Consolas"/>
              </a:rPr>
              <a:t>NaN</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a = 0.1,</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b = 0.2,</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sum = 0.3,</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equal = (</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 sum); </a:t>
            </a:r>
            <a:r>
              <a:rPr lang="en-US" sz="2040" b="1" i="0" u="none" strike="noStrike" cap="none" dirty="0">
                <a:solidFill>
                  <a:srgbClr val="21FFFE"/>
                </a:solidFill>
                <a:latin typeface="Consolas"/>
                <a:ea typeface="Consolas"/>
                <a:cs typeface="Consolas"/>
                <a:sym typeface="Consolas"/>
              </a:rPr>
              <a:t>// false!!!</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console.log('</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 '+ (</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 ', sum = ' + sum + ',</a:t>
            </a:r>
            <a:endParaRPr dirty="0"/>
          </a:p>
          <a:p>
            <a:pPr marL="228600" marR="0" lvl="0" indent="-228600" algn="l" rtl="0">
              <a:lnSpc>
                <a:spcPct val="85000"/>
              </a:lnSpc>
              <a:spcBef>
                <a:spcPts val="1000"/>
              </a:spcBef>
              <a:spcAft>
                <a:spcPts val="0"/>
              </a:spcAft>
              <a:buClr>
                <a:srgbClr val="BFD8EA"/>
              </a:buClr>
              <a:buSzPts val="1457"/>
              <a:buFont typeface="Arial"/>
              <a:buChar char="•"/>
            </a:pPr>
            <a:r>
              <a:rPr lang="en-US" sz="2040" b="1" i="0" u="none" strike="noStrike" cap="none" dirty="0">
                <a:solidFill>
                  <a:srgbClr val="FBEEDC"/>
                </a:solidFill>
                <a:latin typeface="Consolas"/>
                <a:ea typeface="Consolas"/>
                <a:cs typeface="Consolas"/>
                <a:sym typeface="Consolas"/>
              </a:rPr>
              <a:t>  sum == </a:t>
            </a:r>
            <a:r>
              <a:rPr lang="en-US" sz="2040" b="1" i="0" u="none" strike="noStrike" cap="none" dirty="0" err="1">
                <a:solidFill>
                  <a:srgbClr val="FBEEDC"/>
                </a:solidFill>
                <a:latin typeface="Consolas"/>
                <a:ea typeface="Consolas"/>
                <a:cs typeface="Consolas"/>
                <a:sym typeface="Consolas"/>
              </a:rPr>
              <a:t>a+b</a:t>
            </a:r>
            <a:r>
              <a:rPr lang="en-US" sz="2040" b="1" i="0" u="none" strike="noStrike" cap="none" dirty="0">
                <a:solidFill>
                  <a:srgbClr val="FBEEDC"/>
                </a:solidFill>
                <a:latin typeface="Consolas"/>
                <a:ea typeface="Consolas"/>
                <a:cs typeface="Consolas"/>
                <a:sym typeface="Consolas"/>
              </a:rPr>
              <a:t>? is ' + equal);</a:t>
            </a:r>
            <a:endParaRPr dirty="0"/>
          </a:p>
          <a:p>
            <a:pPr marL="228600" marR="0" lvl="0" indent="-228600" algn="l" rtl="0">
              <a:lnSpc>
                <a:spcPct val="100000"/>
              </a:lnSpc>
              <a:spcBef>
                <a:spcPts val="1000"/>
              </a:spcBef>
              <a:spcAft>
                <a:spcPts val="0"/>
              </a:spcAft>
              <a:buClr>
                <a:schemeClr val="lt1"/>
              </a:buClr>
              <a:buSzPts val="2601"/>
              <a:buFont typeface="Arial"/>
              <a:buNone/>
            </a:pPr>
            <a:endParaRPr sz="2040" b="0" i="0" u="none" strike="noStrike" cap="none" dirty="0">
              <a:solidFill>
                <a:schemeClr val="lt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900"/>
              <a:buFont typeface="Questrial"/>
              <a:buNone/>
            </a:pPr>
            <a:r>
              <a:rPr lang="en-US" sz="3600" b="0" i="0" u="none" strike="noStrike" cap="none">
                <a:solidFill>
                  <a:schemeClr val="lt1"/>
                </a:solidFill>
                <a:latin typeface="Questrial"/>
                <a:ea typeface="Questrial"/>
                <a:cs typeface="Questrial"/>
                <a:sym typeface="Questrial"/>
              </a:rPr>
              <a:t>NUMBERS IN JAVASCRIPT</a:t>
            </a:r>
            <a:endParaRPr/>
          </a:p>
        </p:txBody>
      </p:sp>
      <p:sp>
        <p:nvSpPr>
          <p:cNvPr id="199" name="Google Shape;199;p22"/>
          <p:cNvSpPr txBox="1">
            <a:spLocks noGrp="1"/>
          </p:cNvSpPr>
          <p:nvPr>
            <p:ph type="body" idx="1"/>
          </p:nvPr>
        </p:nvSpPr>
        <p:spPr>
          <a:xfrm>
            <a:off x="1730000" y="2090067"/>
            <a:ext cx="9385200" cy="38817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ts val="3000"/>
              <a:buFont typeface="Arial"/>
              <a:buChar char="•"/>
            </a:pPr>
            <a:r>
              <a:rPr lang="en-US" sz="2400" b="0" i="0" u="none" strike="noStrike" cap="none">
                <a:solidFill>
                  <a:schemeClr val="lt1"/>
                </a:solidFill>
                <a:latin typeface="Questrial"/>
                <a:ea typeface="Questrial"/>
                <a:cs typeface="Questrial"/>
                <a:sym typeface="Questrial"/>
              </a:rPr>
              <a:t>All numbers in JavaScript are stored internally as double-precision floating-point numbers (64-bit)</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According to the </a:t>
            </a:r>
            <a:r>
              <a:rPr lang="en-US" sz="2000" b="0" i="0" u="sng" strike="noStrike" cap="none">
                <a:solidFill>
                  <a:schemeClr val="hlink"/>
                </a:solidFill>
                <a:latin typeface="Questrial"/>
                <a:ea typeface="Questrial"/>
                <a:cs typeface="Questrial"/>
                <a:sym typeface="Questrial"/>
                <a:hlinkClick r:id="rId3"/>
              </a:rPr>
              <a:t>IEEE-</a:t>
            </a:r>
            <a:r>
              <a:rPr lang="en-US" sz="2000" b="0" i="0" u="sng" strike="noStrike" cap="none">
                <a:solidFill>
                  <a:schemeClr val="hlink"/>
                </a:solidFill>
                <a:latin typeface="Consolas"/>
                <a:ea typeface="Consolas"/>
                <a:cs typeface="Consolas"/>
                <a:sym typeface="Consolas"/>
                <a:hlinkClick r:id="rId3"/>
              </a:rPr>
              <a:t>754</a:t>
            </a:r>
            <a:r>
              <a:rPr lang="en-US" sz="2000" b="0" i="0" u="none" strike="noStrike" cap="none">
                <a:solidFill>
                  <a:schemeClr val="lt1"/>
                </a:solidFill>
                <a:latin typeface="Questrial"/>
                <a:ea typeface="Questrial"/>
                <a:cs typeface="Questrial"/>
                <a:sym typeface="Questrial"/>
              </a:rPr>
              <a:t> standard</a:t>
            </a:r>
            <a:endParaRPr/>
          </a:p>
          <a:p>
            <a:pPr marL="685800" marR="0" lvl="1" indent="-228600" algn="l" rtl="0">
              <a:lnSpc>
                <a:spcPct val="110000"/>
              </a:lnSpc>
              <a:spcBef>
                <a:spcPts val="500"/>
              </a:spcBef>
              <a:spcAft>
                <a:spcPts val="0"/>
              </a:spcAft>
              <a:buClr>
                <a:schemeClr val="lt1"/>
              </a:buClr>
              <a:buSzPts val="2500"/>
              <a:buFont typeface="Arial"/>
              <a:buChar char="•"/>
            </a:pPr>
            <a:r>
              <a:rPr lang="en-US" sz="2000" b="0" i="0" u="none" strike="noStrike" cap="none">
                <a:solidFill>
                  <a:schemeClr val="lt1"/>
                </a:solidFill>
                <a:latin typeface="Questrial"/>
                <a:ea typeface="Questrial"/>
                <a:cs typeface="Questrial"/>
                <a:sym typeface="Questrial"/>
              </a:rPr>
              <a:t>Can be wrapped as objects of type </a:t>
            </a:r>
            <a:r>
              <a:rPr lang="en-US" sz="2000" b="0" i="0" u="sng" strike="noStrike" cap="none">
                <a:solidFill>
                  <a:schemeClr val="hlink"/>
                </a:solidFill>
                <a:latin typeface="Questrial"/>
                <a:ea typeface="Questrial"/>
                <a:cs typeface="Questrial"/>
                <a:sym typeface="Questrial"/>
                <a:hlinkClick r:id="rId4"/>
              </a:rPr>
              <a:t>Number</a:t>
            </a:r>
            <a:endParaRPr/>
          </a:p>
          <a:p>
            <a:pPr marL="228600" marR="0" lvl="0" indent="-228600" algn="l" rtl="0">
              <a:lnSpc>
                <a:spcPct val="120000"/>
              </a:lnSpc>
              <a:spcBef>
                <a:spcPts val="1000"/>
              </a:spcBef>
              <a:spcAft>
                <a:spcPts val="0"/>
              </a:spcAft>
              <a:buClr>
                <a:schemeClr val="lt1"/>
              </a:buClr>
              <a:buSzPts val="3000"/>
              <a:buFont typeface="Arial"/>
              <a:buNone/>
            </a:pPr>
            <a:endParaRPr sz="2400" b="0" i="0" u="none" strike="noStrike" cap="none">
              <a:solidFill>
                <a:schemeClr val="lt1"/>
              </a:solidFill>
              <a:latin typeface="Questrial"/>
              <a:ea typeface="Questrial"/>
              <a:cs typeface="Questrial"/>
              <a:sym typeface="Questrial"/>
            </a:endParaRPr>
          </a:p>
        </p:txBody>
      </p:sp>
      <p:sp>
        <p:nvSpPr>
          <p:cNvPr id="200" name="Google Shape;200;p22"/>
          <p:cNvSpPr/>
          <p:nvPr/>
        </p:nvSpPr>
        <p:spPr>
          <a:xfrm>
            <a:off x="1419087" y="4175373"/>
            <a:ext cx="8978947" cy="1615827"/>
          </a:xfrm>
          <a:prstGeom prst="rect">
            <a:avLst/>
          </a:prstGeom>
          <a:solidFill>
            <a:srgbClr val="BFD8EA">
              <a:alpha val="14509"/>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value = 5;</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 = 3.14159;</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 = new Number(100); </a:t>
            </a:r>
            <a:r>
              <a:rPr lang="en-US" sz="1800" b="1" i="0" u="none" strike="noStrike" cap="none">
                <a:solidFill>
                  <a:srgbClr val="21FFFE"/>
                </a:solidFill>
                <a:latin typeface="Consolas"/>
                <a:ea typeface="Consolas"/>
                <a:cs typeface="Consolas"/>
                <a:sym typeface="Consolas"/>
              </a:rPr>
              <a:t>// Number { 100 }</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value = value + 1; </a:t>
            </a:r>
            <a:r>
              <a:rPr lang="en-US" sz="1800" b="1" i="0" u="none" strike="noStrike" cap="none">
                <a:solidFill>
                  <a:srgbClr val="21FFFE"/>
                </a:solidFill>
                <a:latin typeface="Consolas"/>
                <a:ea typeface="Consolas"/>
                <a:cs typeface="Consolas"/>
                <a:sym typeface="Consolas"/>
              </a:rPr>
              <a:t>// 101</a:t>
            </a:r>
            <a:endParaRPr/>
          </a:p>
          <a:p>
            <a:pPr marL="0" marR="0" lvl="0" indent="0" algn="l" rtl="0">
              <a:lnSpc>
                <a:spcPct val="110000"/>
              </a:lnSpc>
              <a:spcBef>
                <a:spcPts val="0"/>
              </a:spcBef>
              <a:spcAft>
                <a:spcPts val="0"/>
              </a:spcAft>
              <a:buClr>
                <a:srgbClr val="FBEEDC"/>
              </a:buClr>
              <a:buSzPts val="450"/>
              <a:buFont typeface="Consolas"/>
              <a:buNone/>
            </a:pPr>
            <a:r>
              <a:rPr lang="en-US" sz="1800" b="1" i="0" u="none" strike="noStrike" cap="none">
                <a:solidFill>
                  <a:srgbClr val="FBEEDC"/>
                </a:solidFill>
                <a:latin typeface="Consolas"/>
                <a:ea typeface="Consolas"/>
                <a:cs typeface="Consolas"/>
                <a:sym typeface="Consolas"/>
              </a:rPr>
              <a:t>var biggestNum = Number.MAX_VALUE;</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3295</Words>
  <Application>Microsoft Office PowerPoint</Application>
  <PresentationFormat>Widescreen</PresentationFormat>
  <Paragraphs>528</Paragraphs>
  <Slides>48</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Consolas</vt:lpstr>
      <vt:lpstr>Arial</vt:lpstr>
      <vt:lpstr>Montserrat</vt:lpstr>
      <vt:lpstr>Calibri</vt:lpstr>
      <vt:lpstr>Lato</vt:lpstr>
      <vt:lpstr>Questrial</vt:lpstr>
      <vt:lpstr>Focus</vt:lpstr>
      <vt:lpstr>JAVASCRIPT SYNTAX </vt:lpstr>
      <vt:lpstr>TABLE OF CONTENTS</vt:lpstr>
      <vt:lpstr>DATA TYPES IN JAVASCRIPT</vt:lpstr>
      <vt:lpstr>WHAT IS A DATA TYPE?</vt:lpstr>
      <vt:lpstr>JAVASCRIPT DATA TYPES</vt:lpstr>
      <vt:lpstr>INTEGER NUMBERS</vt:lpstr>
      <vt:lpstr>FLOATING-POINT NUMBERS</vt:lpstr>
      <vt:lpstr>FLOATING-POINT NUMBERS – EXAMPLE</vt:lpstr>
      <vt:lpstr>NUMBERS IN JAVASCRIPT</vt:lpstr>
      <vt:lpstr>NUMBERS CONVERSION</vt:lpstr>
      <vt:lpstr>NUMBER PARSING/CONVERSION </vt:lpstr>
      <vt:lpstr>THE BOOLEAN DATA TYPE</vt:lpstr>
      <vt:lpstr>THE STRING DATA TYPE</vt:lpstr>
      <vt:lpstr>Get Element By Id</vt:lpstr>
      <vt:lpstr>getElementById</vt:lpstr>
      <vt:lpstr>querySelector </vt:lpstr>
      <vt:lpstr>Get Input Text value</vt:lpstr>
      <vt:lpstr>DATA TYPES IN JAVASCRIPT</vt:lpstr>
      <vt:lpstr>UNDEFINED AND NULL VALUES</vt:lpstr>
      <vt:lpstr>CHECKING THE TYPE OF A VARIABLE</vt:lpstr>
      <vt:lpstr>WHAT IS A VARIABLE?</vt:lpstr>
      <vt:lpstr>VARIABLE CHARACTERISTICS</vt:lpstr>
      <vt:lpstr>DECLARING VARIABLES</vt:lpstr>
      <vt:lpstr>IDENTIFIERS</vt:lpstr>
      <vt:lpstr>IDENTIFIERS – EXAMPLES</vt:lpstr>
      <vt:lpstr>ASSIGNING VALUES</vt:lpstr>
      <vt:lpstr>LOCAL AND GLOBAL VARIABLES</vt:lpstr>
      <vt:lpstr>VARIABLES IN JAVASCRIPT</vt:lpstr>
      <vt:lpstr>UNRESOLVABLE VARIABLES – EXAMPLES</vt:lpstr>
      <vt:lpstr>JAVASCRIPT STRICT SYNTAX</vt:lpstr>
      <vt:lpstr>OPERATORS IN JAVASCRIPT</vt:lpstr>
      <vt:lpstr>ARITHMETIC OPERATORS</vt:lpstr>
      <vt:lpstr>LOGICAL OPERATORS</vt:lpstr>
      <vt:lpstr>COMPARISON OPERATORS</vt:lpstr>
      <vt:lpstr>ASSIGNMENT OPERATORS</vt:lpstr>
      <vt:lpstr>OTHER OPERATORS</vt:lpstr>
      <vt:lpstr>OTHER OPERATORS (2)</vt:lpstr>
      <vt:lpstr>OPERATORS IN JAVASCRIPT</vt:lpstr>
      <vt:lpstr>OTHER OPERATORS (3)</vt:lpstr>
      <vt:lpstr>EXPRESSIONS</vt:lpstr>
      <vt:lpstr>CONDITIONAL STATEMENTS: IF-ELSE</vt:lpstr>
      <vt:lpstr>THE SWITCH-CASE STATEMENT</vt:lpstr>
      <vt:lpstr>HOW SWITCH-CASE WORKS?</vt:lpstr>
      <vt:lpstr>FALSE-LIKE CONDITIONS</vt:lpstr>
      <vt:lpstr>TRUTHY VALUES IN CONDITIONS</vt:lpstr>
      <vt:lpstr>FALSY VALUES IN CONDITIONS</vt:lpstr>
      <vt:lpstr>UNEXPECTED / STRANGE BEHAVIOR IN JAVASCRIPT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SYNTAX </dc:title>
  <cp:lastModifiedBy>Pravoslav Milenkov</cp:lastModifiedBy>
  <cp:revision>7</cp:revision>
  <dcterms:modified xsi:type="dcterms:W3CDTF">2022-10-25T15:06:39Z</dcterms:modified>
</cp:coreProperties>
</file>