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embeddedFontLst>
    <p:embeddedFont>
      <p:font typeface="Montserrat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Questrial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ato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55" Type="http://schemas.openxmlformats.org/officeDocument/2006/relationships/font" Target="fonts/Lato-italic.fntdata"/><Relationship Id="rId10" Type="http://schemas.openxmlformats.org/officeDocument/2006/relationships/slide" Target="slides/slide6.xml"/><Relationship Id="rId54" Type="http://schemas.openxmlformats.org/officeDocument/2006/relationships/font" Target="fonts/Lato-bold.fntdata"/><Relationship Id="rId13" Type="http://schemas.openxmlformats.org/officeDocument/2006/relationships/slide" Target="slides/slide9.xml"/><Relationship Id="rId57" Type="http://schemas.openxmlformats.org/officeDocument/2006/relationships/font" Target="fonts/Questrial-regular.fntdata"/><Relationship Id="rId12" Type="http://schemas.openxmlformats.org/officeDocument/2006/relationships/slide" Target="slides/slide8.xml"/><Relationship Id="rId56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5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5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6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8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9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0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1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2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5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/>
          </a:p>
        </p:txBody>
      </p:sp>
      <p:sp>
        <p:nvSpPr>
          <p:cNvPr id="453" name="Google Shape;453;p45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6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4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10276321" y="5883273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javascriptweblog.wordpress.com/2010/08/16/understanding-undefined-and-preventing-referenceerror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tfjs.com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n.wikipedia.org/wiki/IEEE_floating_point" TargetMode="External"/><Relationship Id="rId4" Type="http://schemas.openxmlformats.org/officeDocument/2006/relationships/hyperlink" Target="http://en.wikipedia.org/wiki/IEEE_floating_point" TargetMode="External"/><Relationship Id="rId5" Type="http://schemas.openxmlformats.org/officeDocument/2006/relationships/hyperlink" Target="https://developer.mozilla.org/en-US/docs/Web/JavaScript/Reference/Global_Objects/Numb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SYNTAX </a:t>
            </a:r>
            <a:endParaRPr/>
          </a:p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4716200" y="4329458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DATA TYPES, VARIABLES, OPERATORS, EXPRESSIONS, CONDITIONAL STATEMENTS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NUMBERS CONVERSION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730000" y="1893475"/>
            <a:ext cx="93852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Convert </a:t>
            </a:r>
            <a:r>
              <a:rPr b="0" i="0" lang="en-US" sz="2220" u="none" cap="none" strike="noStrike">
                <a:solidFill>
                  <a:srgbClr val="DEEBF4"/>
                </a:solidFill>
                <a:latin typeface="Questrial"/>
                <a:ea typeface="Questrial"/>
                <a:cs typeface="Questrial"/>
                <a:sym typeface="Questrial"/>
              </a:rPr>
              <a:t>floating-point </a:t>
            </a: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</a:t>
            </a:r>
            <a:r>
              <a:rPr b="0" i="0" lang="en-US" sz="2220" u="none" cap="none" strike="noStrike">
                <a:solidFill>
                  <a:srgbClr val="DEEBF4"/>
                </a:solidFill>
                <a:latin typeface="Questrial"/>
                <a:ea typeface="Questrial"/>
                <a:cs typeface="Questrial"/>
                <a:sym typeface="Questrial"/>
              </a:rPr>
              <a:t>integer</a:t>
            </a: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DEEBF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Convert</a:t>
            </a:r>
            <a:r>
              <a:rPr b="0" i="0" lang="en-US" sz="2220" u="none" cap="none" strike="noStrike">
                <a:solidFill>
                  <a:srgbClr val="DEEBF4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</a:t>
            </a:r>
            <a:r>
              <a:rPr b="0" i="0" lang="en-US" sz="2220" u="none" cap="none" strike="noStrike">
                <a:solidFill>
                  <a:srgbClr val="DEEBF4"/>
                </a:solidFill>
                <a:latin typeface="Questrial"/>
                <a:ea typeface="Questrial"/>
                <a:cs typeface="Questrial"/>
                <a:sym typeface="Questrial"/>
              </a:rPr>
              <a:t>integer</a:t>
            </a: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number with rounding (up to half values)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Convert to integer number with rounding  (full integer values)</a:t>
            </a:r>
            <a:b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DEEBF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1572189" y="2472818"/>
            <a:ext cx="9047700" cy="8709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valueDouble = 8.75;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valueInt =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Math.floor</a:t>
            </a: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(valueDouble);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8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1525551" y="3866592"/>
            <a:ext cx="9652800" cy="8709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valueDouble = 8.75;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valueInt =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Math.round</a:t>
            </a: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(valueDouble);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9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1570601" y="5338925"/>
            <a:ext cx="9153249" cy="1294329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valueDouble = 8.75;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valueInt =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Math.floor</a:t>
            </a: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(valueDouble);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8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valueDouble = 8.75;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valueInt =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Math.ceil</a:t>
            </a: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(valueDouble);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NUMBER PARSING/CONVERSION 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Convert string to integer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Convert string to float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141412" y="2856410"/>
            <a:ext cx="10512423" cy="871008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str = '1234';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i =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Number(str)</a:t>
            </a: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+ 1;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1235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1141412" y="4645871"/>
            <a:ext cx="10512423" cy="871008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str = '1234.5';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i =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Number(str)</a:t>
            </a:r>
            <a:r>
              <a:rPr b="1" i="0" lang="en-US" sz="23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+ 1;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1235.5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BOOLEAN DATA TYPE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730000" y="1931175"/>
            <a:ext cx="93852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0" i="0" lang="en-US" sz="2400" u="none" cap="none" strike="noStrike">
                <a:solidFill>
                  <a:srgbClr val="DEEBF4"/>
                </a:solidFill>
                <a:latin typeface="Questrial"/>
                <a:ea typeface="Questrial"/>
                <a:cs typeface="Questrial"/>
                <a:sym typeface="Questrial"/>
              </a:rPr>
              <a:t>Boolean data type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Has two possible values: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000" u="none" cap="none" strike="noStrike">
                <a:solidFill>
                  <a:srgbClr val="C2E19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useful in logical expressions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of Boolean variables: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1141412" y="4269989"/>
            <a:ext cx="10061578" cy="2215991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a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b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greaterAB = (a &gt;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console.log(greaterAB);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equalA1 = (a ==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console.log(equalA1);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STRING DATA TYPE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730000" y="1592025"/>
            <a:ext cx="9385200" cy="4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 cap="none" strike="noStrike">
                <a:solidFill>
                  <a:srgbClr val="DEEBF4"/>
                </a:solidFill>
                <a:latin typeface="Questrial"/>
                <a:ea typeface="Questrial"/>
                <a:cs typeface="Questrial"/>
                <a:sym typeface="Questrial"/>
              </a:rPr>
              <a:t> data type r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epresents a sequence of characters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Strings are enclosed in quotes: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Both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and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work correctly</a:t>
            </a:r>
            <a:endParaRPr/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Best practices suggest using single quotes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Strings can be concatenated (joined together)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the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operator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587" lvl="1" marL="37788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141412" y="3896462"/>
            <a:ext cx="10061700" cy="4647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s = 'Welcome to JavaScript';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1141412" y="5705907"/>
            <a:ext cx="10061700" cy="4647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name = ‘John' + ' ' + ‘Smith';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TYPES IN JAVASCRIPT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Exercise 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simple HTML form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Define or allow user to enter several numeric variables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Perform different math calculations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Round up the result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Parse input (text to </a:t>
            </a: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number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Ask user to enter 2 numeric values, compare values and display bigger number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UNDEFINED AND NULL VALUES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730000" y="1743901"/>
            <a:ext cx="93852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JS there is a special value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 means the </a:t>
            </a: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variable has not been defined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(no such variable exist in the current context)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FFFE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Undefined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different than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Null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means that an object exists and is empty (has no value)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1141412" y="4245644"/>
            <a:ext cx="10214100" cy="21084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x = 5;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x = undefined;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alert(x); </a:t>
            </a:r>
            <a:r>
              <a:rPr b="1" i="0" lang="en-US" sz="22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x = null;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alert(x); </a:t>
            </a:r>
            <a:r>
              <a:rPr b="1" i="0" lang="en-US" sz="22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null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CHECKING THE TYPE OF A VARIABLE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variable type can be checked at runtime: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1311523" y="2764963"/>
            <a:ext cx="9565775" cy="3584185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x = 5;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console.log(typeof(x));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number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console.log(x);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5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x = new Number(5);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console.log(typeof(x));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console.log(x);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Number {[[PrimitiveValue]]: 5}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x = null;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console.log(typeof(x));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x = undefined;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console.log(typeof(x));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IS A VARIABLE?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variable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a: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Placeholder of information that can be changed at run-time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piece of computer memory holding some value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Variables allow you to: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Store information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Retrieve the stored information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Change the stored information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VARIABLE CHARACTERISTICS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1918400" y="1743900"/>
            <a:ext cx="93852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variable has: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Type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(of stored data)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Value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Example: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Name: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Type: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Value: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3688580" y="3945244"/>
            <a:ext cx="5163300" cy="4647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counter = 5;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DECLARING VARIABLES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declaring a variable we: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Specify its </a:t>
            </a: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name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(called identifier)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type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inferred by the value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Give it an </a:t>
            </a:r>
            <a:r>
              <a:rPr b="0" i="0" lang="en-US" sz="2000" u="none" cap="none" strike="noStrike">
                <a:solidFill>
                  <a:srgbClr val="DEEBF4"/>
                </a:solidFill>
                <a:latin typeface="Questrial"/>
                <a:ea typeface="Questrial"/>
                <a:cs typeface="Questrial"/>
                <a:sym typeface="Questrial"/>
              </a:rPr>
              <a:t>initial </a:t>
            </a: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value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Example: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1141412" y="5339246"/>
            <a:ext cx="10385400" cy="12096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height = 200;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str = "Hello";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obj = { name : 'Peter', age : 19 };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 OF CONTENTS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1175" lvl="0" marL="511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Types in JavaScript</a:t>
            </a:r>
            <a:endParaRPr/>
          </a:p>
          <a:p>
            <a:pPr indent="-523821" lvl="1" marL="81592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Object, Number, Boolean, String</a:t>
            </a:r>
            <a:endParaRPr/>
          </a:p>
          <a:p>
            <a:pPr indent="-511175" lvl="0" marL="5111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est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Declaring and Using Variables</a:t>
            </a:r>
            <a:endParaRPr/>
          </a:p>
          <a:p>
            <a:pPr indent="-511175" lvl="0" marL="5111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est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Operators, Expressions, Statements</a:t>
            </a:r>
            <a:endParaRPr/>
          </a:p>
          <a:p>
            <a:pPr indent="-511175" lvl="0" marL="5111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est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Conditional Statements</a:t>
            </a:r>
            <a:endParaRPr/>
          </a:p>
          <a:p>
            <a:pPr indent="-523821" lvl="1" marL="81592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25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If-else, switch-case</a:t>
            </a:r>
            <a:endParaRPr/>
          </a:p>
          <a:p>
            <a:pPr indent="-511175" lvl="0" marL="5111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est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False-like Conditions</a:t>
            </a:r>
            <a:endParaRPr/>
          </a:p>
          <a:p>
            <a:pPr indent="-523821" lvl="1" marL="81592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Falsy/Truthy conditions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Identifiers may consist of: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2E19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C2E191"/>
                </a:solidFill>
                <a:latin typeface="Questrial"/>
                <a:ea typeface="Questrial"/>
                <a:cs typeface="Questrial"/>
                <a:sym typeface="Questrial"/>
              </a:rPr>
              <a:t>Letters </a:t>
            </a: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(Unicode), </a:t>
            </a:r>
            <a:r>
              <a:rPr b="0" i="0" lang="en-US" sz="1700" u="none" cap="none" strike="noStrike">
                <a:solidFill>
                  <a:srgbClr val="C2E191"/>
                </a:solidFill>
                <a:latin typeface="Questrial"/>
                <a:ea typeface="Questrial"/>
                <a:cs typeface="Questrial"/>
                <a:sym typeface="Questrial"/>
              </a:rPr>
              <a:t>digits</a:t>
            </a: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[</a:t>
            </a:r>
            <a:r>
              <a:rPr b="1" i="0" lang="en-US" sz="17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-</a:t>
            </a:r>
            <a:r>
              <a:rPr b="1" i="0" lang="en-US" sz="17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], </a:t>
            </a:r>
            <a:r>
              <a:rPr b="0" i="0" lang="en-US" sz="1700" u="none" cap="none" strike="noStrike">
                <a:solidFill>
                  <a:srgbClr val="C2E191"/>
                </a:solidFill>
                <a:latin typeface="Questrial"/>
                <a:ea typeface="Questrial"/>
                <a:cs typeface="Questrial"/>
                <a:sym typeface="Questrial"/>
              </a:rPr>
              <a:t>underscore</a:t>
            </a: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'</a:t>
            </a:r>
            <a:r>
              <a:rPr b="1" i="0" lang="en-US" sz="17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0" i="0" lang="en-US" sz="1700" u="none" cap="none" strike="noStrike">
                <a:solidFill>
                  <a:srgbClr val="DEEBF4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0" i="0" lang="en-US" sz="1700" u="none" cap="none" strike="noStrike">
                <a:solidFill>
                  <a:srgbClr val="C2E191"/>
                </a:solidFill>
                <a:latin typeface="Questrial"/>
                <a:ea typeface="Questrial"/>
                <a:cs typeface="Questrial"/>
                <a:sym typeface="Questrial"/>
              </a:rPr>
              <a:t>dollar</a:t>
            </a: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'</a:t>
            </a:r>
            <a:r>
              <a:rPr b="1" i="0" lang="en-US" sz="17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'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Cannot start with a digit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Cannot be a JavaScript keyword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Identifiers in JavaScript are </a:t>
            </a:r>
            <a:r>
              <a:rPr b="0" i="0" lang="en-US" sz="204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case-sensitive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Identifiers should have a descriptive name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Only Latin letters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Variable names: use </a:t>
            </a:r>
            <a:r>
              <a:rPr b="1" i="0" lang="en-US" sz="204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camelCase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Function names :use </a:t>
            </a:r>
            <a:r>
              <a:rPr b="1" i="0" lang="en-US" sz="204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camelCase</a:t>
            </a:r>
            <a:endParaRPr/>
          </a:p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IDENTIFIERS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1730000" y="1252900"/>
            <a:ext cx="9385200" cy="4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Examples of correct identifiers: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Examples of incorrect identifiers:</a:t>
            </a:r>
            <a:endParaRPr/>
          </a:p>
        </p:txBody>
      </p:sp>
      <p:sp>
        <p:nvSpPr>
          <p:cNvPr id="286" name="Google Shape;286;p34"/>
          <p:cNvSpPr txBox="1"/>
          <p:nvPr>
            <p:ph type="title"/>
          </p:nvPr>
        </p:nvSpPr>
        <p:spPr>
          <a:xfrm>
            <a:off x="1730000" y="167025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IDENTIFIERS – EXAMPLES</a:t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1021670" y="5554992"/>
            <a:ext cx="10671300" cy="5847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new = 5; </a:t>
            </a:r>
            <a:r>
              <a:rPr b="1" i="0" lang="en-US" sz="1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new is a keyword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2Pac = 2; </a:t>
            </a:r>
            <a:r>
              <a:rPr b="1" i="0" lang="en-US" sz="1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Cannot begin with a digit</a:t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1021670" y="2004165"/>
            <a:ext cx="10671175" cy="2800766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New = 2; </a:t>
            </a:r>
            <a:r>
              <a:rPr b="1" i="0" lang="en-US" sz="1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Here N is capital, so it's not a JS keyword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_2Pac = 2; </a:t>
            </a:r>
            <a:r>
              <a:rPr b="1" i="0" lang="en-US" sz="1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This identifier begins with 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BEEC9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поздрав = 'Hello'; </a:t>
            </a:r>
            <a:r>
              <a:rPr b="1" i="0" lang="en-US" sz="1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Unicode symbols used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FFFE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The following is more appropriate: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greeting = 'Hello';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BEEC9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n = 100; </a:t>
            </a:r>
            <a:r>
              <a:rPr b="1" i="0" lang="en-US" sz="1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Undescriptive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numberOfClients = 100; </a:t>
            </a:r>
            <a:r>
              <a:rPr b="1" i="0" lang="en-US" sz="1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Descriptive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FFFE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Overdescriptive identifier: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numberOfPrivateClientOfTheFirm = 100;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operator is used to assign a value to a variable:</a:t>
            </a:r>
            <a:endParaRPr/>
          </a:p>
        </p:txBody>
      </p:sp>
      <p:sp>
        <p:nvSpPr>
          <p:cNvPr id="296" name="Google Shape;296;p3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ASSIGNING VALUES</a:t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1141412" y="2893380"/>
            <a:ext cx="10282233" cy="28377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FFF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Assign a value to a variable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firstValue = 5;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1FFF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Using an already declared variable: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secondValue = firstValue;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1FFF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The following cascade calling assigns 3 to firstValue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FFF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and then firstValue to thirdValue, so both variables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FFF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have the value 3 as a result: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thirdValue = firstValue = 3;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Avoid this!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1730000" y="1535525"/>
            <a:ext cx="93852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Local variables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Declared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with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the keyword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Global variables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Declared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without</a:t>
            </a: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keyword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Stored as properties of the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object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1FF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global variables is </a:t>
            </a: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very bad practice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!</a:t>
            </a:r>
            <a:endParaRPr/>
          </a:p>
        </p:txBody>
      </p:sp>
      <p:sp>
        <p:nvSpPr>
          <p:cNvPr id="304" name="Google Shape;304;p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LOCAL AND GLOBAL VARIABLES</a:t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1369238" y="2592750"/>
            <a:ext cx="9453600" cy="8373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a = 5; </a:t>
            </a:r>
            <a:r>
              <a:rPr b="1" i="0" lang="en-US" sz="22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a is local in the current scope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a = 'alabala'; </a:t>
            </a:r>
            <a:r>
              <a:rPr b="1" i="0" lang="en-US" sz="22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the same a is referenced here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1369213" y="5734373"/>
            <a:ext cx="9453600" cy="4647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a = 5; </a:t>
            </a:r>
            <a:r>
              <a:rPr b="1" i="0" lang="en-US" sz="22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the same as window.a = 5;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1121025" y="1743900"/>
            <a:ext cx="99942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variable in JavaScript can be: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unresolvable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null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local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global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Read more here: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http://javascriptweblog.wordpress.com/2010/08/16/understanding-undefined-and-preventing-referenceerrors/</a:t>
            </a:r>
            <a:endParaRPr sz="800"/>
          </a:p>
        </p:txBody>
      </p:sp>
      <p:sp>
        <p:nvSpPr>
          <p:cNvPr id="313" name="Google Shape;313;p3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VARIABLES IN JAVASCRIPT</a:t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3498941" y="2593144"/>
            <a:ext cx="8267400" cy="3969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console.log(asfd);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ReferenceError</a:t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3498941" y="3078664"/>
            <a:ext cx="8267400" cy="3969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p = undefined; console.log(p);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3498941" y="3555578"/>
            <a:ext cx="8267400" cy="3969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p = null; console.log(p);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null</a:t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3498941" y="4071457"/>
            <a:ext cx="8267400" cy="3969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localVar = 5; console.log(localVar);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5</a:t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498941" y="4609107"/>
            <a:ext cx="8267400" cy="3969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globalVar = 5; console.log(globalVar);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1730000" y="1582626"/>
            <a:ext cx="93852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this code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secondVar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is 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unresolvable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this code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is 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(instead of unresolvable):</a:t>
            </a:r>
            <a:endParaRPr/>
          </a:p>
        </p:txBody>
      </p:sp>
      <p:sp>
        <p:nvSpPr>
          <p:cNvPr id="325" name="Google Shape;325;p3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UNRESOLVABLE VARIABLES – EXAMPLES</a:t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1141411" y="2286338"/>
            <a:ext cx="11034600" cy="12603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firstVar = 10;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console.log(firstVar);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console.log(secondVar);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ReferenceError: secondVar is not defined</a:t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1141398" y="4499501"/>
            <a:ext cx="11034600" cy="16497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console.log(p);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p = undefined;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console.log(p); </a:t>
            </a: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FFFE"/>
              </a:buClr>
              <a:buSzPts val="575"/>
              <a:buFont typeface="Consolas"/>
              <a:buNone/>
            </a:pPr>
            <a:r>
              <a:rPr b="1" i="0" lang="en-US" sz="23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p is now undefined, it is resolvable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9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 is recommended to enable the "</a:t>
            </a:r>
            <a:r>
              <a:rPr b="1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strict syntax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Converts global variables usage to runtime errors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Disables some of the "bad" JavaScript features</a:t>
            </a:r>
            <a:endParaRPr/>
          </a:p>
        </p:txBody>
      </p:sp>
      <p:sp>
        <p:nvSpPr>
          <p:cNvPr id="334" name="Google Shape;334;p3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STRICT SYNTAX</a:t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1141412" y="3929396"/>
            <a:ext cx="10591800" cy="22251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FFF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"use strict";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local = 5;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Local variables will work in strict mode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global = 10;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Uncaught ReferenceError: x is not defined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FFF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This code will not be executed, because of the error above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console.log(5 * 5);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OPERATORS IN JAVASCRIPT</a:t>
            </a:r>
            <a:endParaRPr/>
          </a:p>
        </p:txBody>
      </p:sp>
      <p:sp>
        <p:nvSpPr>
          <p:cNvPr id="341" name="Google Shape;341;p4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Arithmetic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Logical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Comparison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Assignment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Arithmetic operators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are the same as in math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division operator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returns number or 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Infinity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or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NaN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Remainder operator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returns the remainder from division of numbers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Even on real (floating-point) numbers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 5.3 % 3 → 2.3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operator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/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increments / decrement a variable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Prefix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vs. postfix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/>
          </a:p>
        </p:txBody>
      </p:sp>
      <p:sp>
        <p:nvSpPr>
          <p:cNvPr id="348" name="Google Shape;348;p4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ARITHMETIC OPERATORS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Logical 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||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operator returns the first "true" value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Logical 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&amp;&amp;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operator returns the first "false" value</a:t>
            </a:r>
            <a:endParaRPr/>
          </a:p>
        </p:txBody>
      </p:sp>
      <p:sp>
        <p:nvSpPr>
          <p:cNvPr id="355" name="Google Shape;355;p4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LOGICAL OPERATORS</a:t>
            </a:r>
            <a:endParaRPr/>
          </a:p>
        </p:txBody>
      </p:sp>
      <p:sp>
        <p:nvSpPr>
          <p:cNvPr id="356" name="Google Shape;356;p42"/>
          <p:cNvSpPr/>
          <p:nvPr/>
        </p:nvSpPr>
        <p:spPr>
          <a:xfrm>
            <a:off x="1141412" y="2872291"/>
            <a:ext cx="10236336" cy="759182"/>
          </a:xfrm>
          <a:prstGeom prst="rect">
            <a:avLst/>
          </a:prstGeom>
          <a:solidFill>
            <a:srgbClr val="BFD8EA">
              <a:alpha val="24313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foo = false || 0 || '' || 4 || 'foo' || true;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console.log(foo); </a:t>
            </a:r>
            <a:r>
              <a:rPr b="1" i="0" lang="en-US" sz="18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// Logs 4, because its the first true value in the expression</a:t>
            </a:r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1141412" y="4618360"/>
            <a:ext cx="10236336" cy="759182"/>
          </a:xfrm>
          <a:prstGeom prst="rect">
            <a:avLst/>
          </a:prstGeom>
          <a:solidFill>
            <a:srgbClr val="BFD8EA">
              <a:alpha val="24313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foo = true &amp;&amp; 'foo' &amp;&amp; '' &amp;&amp; 4 &amp;&amp; 'foo' &amp;&amp; true;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console.log(foo); </a:t>
            </a:r>
            <a:r>
              <a:rPr b="1" i="0" lang="en-US" sz="18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// Logs '' an empty string, because its the first false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TYPES IN JAVASCRIPT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Numbers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Strings and characters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Boolean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Variables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Defined, undefined, null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1730000" y="1743900"/>
            <a:ext cx="93852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099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Comparison operators are used to compare variables</a:t>
            </a:r>
            <a:endParaRPr/>
          </a:p>
          <a:p>
            <a:pPr indent="-1651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75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20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20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20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20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20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2000" u="none" cap="none" strike="noStrike">
                <a:solidFill>
                  <a:srgbClr val="DEEB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2000" u="none" cap="none" strike="noStrike">
                <a:solidFill>
                  <a:srgbClr val="DEEB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!==</a:t>
            </a:r>
            <a:endParaRPr/>
          </a:p>
          <a:p>
            <a:pPr indent="-165099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22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means "equal after type conversion"</a:t>
            </a:r>
            <a:endParaRPr/>
          </a:p>
          <a:p>
            <a:pPr indent="-165099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22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means "equal and of the same type"</a:t>
            </a:r>
            <a:endParaRPr/>
          </a:p>
        </p:txBody>
      </p:sp>
      <p:sp>
        <p:nvSpPr>
          <p:cNvPr id="364" name="Google Shape;364;p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COMPARISON OPERATORS</a:t>
            </a:r>
            <a:endParaRPr/>
          </a:p>
        </p:txBody>
      </p:sp>
      <p:sp>
        <p:nvSpPr>
          <p:cNvPr id="365" name="Google Shape;365;p43"/>
          <p:cNvSpPr/>
          <p:nvPr/>
        </p:nvSpPr>
        <p:spPr>
          <a:xfrm>
            <a:off x="1474424" y="4068800"/>
            <a:ext cx="9240000" cy="2580300"/>
          </a:xfrm>
          <a:prstGeom prst="rect">
            <a:avLst/>
          </a:prstGeom>
          <a:solidFill>
            <a:srgbClr val="BFD8EA">
              <a:alpha val="24705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a = 5;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b = 4;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console.log(a &gt;= b); // True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console.log(a != b); // True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console.log(a == b); // False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1200"/>
              </a:spcBef>
              <a:spcAft>
                <a:spcPts val="0"/>
              </a:spcAft>
              <a:buClr>
                <a:srgbClr val="F8DC9E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console.log(0 == ""); // True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00"/>
              <a:buFont typeface="Consolas"/>
              <a:buNone/>
            </a:pPr>
            <a:r>
              <a:rPr b="1" i="0" lang="en-US" sz="16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console.log(0 === ""); // False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4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76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Assignment operators are used to assign a value to a variable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1877"/>
              <a:buFont typeface="Arial"/>
              <a:buChar char="•"/>
            </a:pPr>
            <a:r>
              <a:rPr b="1" i="0" lang="en-US" sz="15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155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5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155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5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155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5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|=</a:t>
            </a: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n-US" sz="155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...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6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Assignment operators example: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6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6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6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6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Variables, with no value assigned, are </a:t>
            </a:r>
            <a:r>
              <a:rPr b="0" i="0" lang="en-US" sz="1860" u="none" cap="none" strike="noStrike">
                <a:solidFill>
                  <a:srgbClr val="F8DC9E"/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65"/>
              <a:buFont typeface="Arial"/>
              <a:buNone/>
            </a:pPr>
            <a:br>
              <a:rPr b="0" i="0" lang="en-US" sz="18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/>
          </a:p>
        </p:txBody>
      </p:sp>
      <p:sp>
        <p:nvSpPr>
          <p:cNvPr id="372" name="Google Shape;372;p4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ASSIGNMENT OPERATORS</a:t>
            </a:r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1195487" y="3430778"/>
            <a:ext cx="9906000" cy="1200300"/>
          </a:xfrm>
          <a:prstGeom prst="rect">
            <a:avLst/>
          </a:prstGeom>
          <a:solidFill>
            <a:srgbClr val="BFD8EA">
              <a:alpha val="24313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y =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console.log(y *= 2); //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z = y = 3; // y=3 and z=3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console.log(z += 2); // 5</a:t>
            </a:r>
            <a:endParaRPr/>
          </a:p>
        </p:txBody>
      </p:sp>
      <p:sp>
        <p:nvSpPr>
          <p:cNvPr id="374" name="Google Shape;374;p44"/>
          <p:cNvSpPr/>
          <p:nvPr/>
        </p:nvSpPr>
        <p:spPr>
          <a:xfrm>
            <a:off x="1195487" y="5274542"/>
            <a:ext cx="9906000" cy="759300"/>
          </a:xfrm>
          <a:prstGeom prst="rect">
            <a:avLst/>
          </a:prstGeom>
          <a:solidFill>
            <a:srgbClr val="BFD8EA">
              <a:alpha val="24313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foo;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console.log(foo); // Logs undefined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45"/>
          <p:cNvSpPr txBox="1"/>
          <p:nvPr>
            <p:ph idx="1" type="body"/>
          </p:nvPr>
        </p:nvSpPr>
        <p:spPr>
          <a:xfrm>
            <a:off x="1730000" y="1639126"/>
            <a:ext cx="9385200" cy="43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String concatenation operator </a:t>
            </a:r>
            <a:r>
              <a:rPr b="1" i="0" lang="en-US" sz="222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222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used to concatenate strings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the second operand is not a string, it is converted to string automatically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Member access operator</a:t>
            </a:r>
            <a:r>
              <a:rPr b="0" i="0" lang="en-US" sz="222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22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22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used to access object members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Square brackets</a:t>
            </a:r>
            <a:r>
              <a:rPr b="0" i="0" lang="en-US" sz="222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22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0" i="0" lang="en-US" sz="222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are used with arrays to access element by index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Parentheses</a:t>
            </a:r>
            <a:r>
              <a:rPr b="0" i="0" lang="en-US" sz="222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22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222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are used to override the default operator precedence</a:t>
            </a:r>
            <a:b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/>
          </a:p>
        </p:txBody>
      </p:sp>
      <p:sp>
        <p:nvSpPr>
          <p:cNvPr id="381" name="Google Shape;381;p4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OTHER OPERATORS</a:t>
            </a:r>
            <a:endParaRPr/>
          </a:p>
        </p:txBody>
      </p:sp>
      <p:sp>
        <p:nvSpPr>
          <p:cNvPr id="382" name="Google Shape;382;p45"/>
          <p:cNvSpPr/>
          <p:nvPr/>
        </p:nvSpPr>
        <p:spPr>
          <a:xfrm>
            <a:off x="1143000" y="4868824"/>
            <a:ext cx="9906000" cy="1637700"/>
          </a:xfrm>
          <a:prstGeom prst="rect">
            <a:avLst/>
          </a:prstGeom>
          <a:solidFill>
            <a:srgbClr val="BFD8EA">
              <a:alpha val="24313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output = "The number is : ";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number = 5;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console.log(output + number);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// The number is : 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Conditional operator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has the form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DEEB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(if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is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then the result is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else the result is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operator is used to create new objects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operator returns the type of the object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FFFE"/>
              </a:buClr>
              <a:buSzPts val="3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operator references the current context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 JavaScript the value of </a:t>
            </a:r>
            <a:r>
              <a:rPr b="1" i="0" lang="en-US" sz="20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depends on how the function is invoked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9" name="Google Shape;389;p4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OTHER OPERATORS (2)</a:t>
            </a:r>
            <a:endParaRPr/>
          </a:p>
        </p:txBody>
      </p:sp>
      <p:sp>
        <p:nvSpPr>
          <p:cNvPr id="390" name="Google Shape;390;p46"/>
          <p:cNvSpPr/>
          <p:nvPr/>
        </p:nvSpPr>
        <p:spPr>
          <a:xfrm>
            <a:off x="1141412" y="2678103"/>
            <a:ext cx="10279500" cy="515100"/>
          </a:xfrm>
          <a:prstGeom prst="rect">
            <a:avLst/>
          </a:prstGeom>
          <a:solidFill>
            <a:srgbClr val="BFD8EA">
              <a:alpha val="24313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108000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b ? x : 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OPERATORS IN JAVASCRIPT</a:t>
            </a:r>
            <a:endParaRPr/>
          </a:p>
        </p:txBody>
      </p:sp>
      <p:sp>
        <p:nvSpPr>
          <p:cNvPr id="396" name="Google Shape;396;p47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Exercise 2: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simple form allowing entering 3 values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Define array and add these values as first 3 elements of the array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Define additional variable X with value 10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the operator </a:t>
            </a:r>
            <a:r>
              <a:rPr b="1" i="0" lang="en-US" sz="20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b ? x : y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to compare X to each of the values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in the console the result of each operation as a sentence</a:t>
            </a:r>
            <a:endParaRPr/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Comparing 5 and 6 we found out the 6 is greater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48"/>
          <p:cNvSpPr txBox="1"/>
          <p:nvPr>
            <p:ph type="title"/>
          </p:nvPr>
        </p:nvSpPr>
        <p:spPr>
          <a:xfrm>
            <a:off x="1701725" y="421375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OTHER OPERATORS (3)</a:t>
            </a:r>
            <a:endParaRPr/>
          </a:p>
        </p:txBody>
      </p:sp>
      <p:sp>
        <p:nvSpPr>
          <p:cNvPr id="403" name="Google Shape;403;p48"/>
          <p:cNvSpPr/>
          <p:nvPr/>
        </p:nvSpPr>
        <p:spPr>
          <a:xfrm>
            <a:off x="1701737" y="1640277"/>
            <a:ext cx="10001100" cy="4926900"/>
          </a:xfrm>
          <a:prstGeom prst="rect">
            <a:avLst/>
          </a:prstGeom>
          <a:solidFill>
            <a:srgbClr val="BFD8EA">
              <a:alpha val="24313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obj = {};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obj.name = "SoftUni";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obj.age = 2;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console.log(obj); // Object {name: "SoftUni", age: 2}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F8DC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a = 6;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b = 4;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console.log(a &gt; b ? "a &gt; b" : "b &gt;= a"); // a&gt;b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c = b = 3; // b=3; followed by c=3;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console.log(c); // 3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console.log((a+b)/2); // 4.5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console.log(typeof(a)); // number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475"/>
              <a:buFont typeface="Consolas"/>
              <a:buNone/>
            </a:pPr>
            <a:r>
              <a:rPr b="1" i="0" lang="en-US" sz="19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console.log(typeof([])); // object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1730000" y="1743901"/>
            <a:ext cx="93852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FFFE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Expressions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are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Sequences of operators, literals and variables that are evaluated to some value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Examples:</a:t>
            </a:r>
            <a:endParaRPr/>
          </a:p>
        </p:txBody>
      </p:sp>
      <p:sp>
        <p:nvSpPr>
          <p:cNvPr id="410" name="Google Shape;410;p4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EXPRESSIONS</a:t>
            </a:r>
            <a:endParaRPr/>
          </a:p>
        </p:txBody>
      </p:sp>
      <p:sp>
        <p:nvSpPr>
          <p:cNvPr id="411" name="Google Shape;411;p49"/>
          <p:cNvSpPr/>
          <p:nvPr/>
        </p:nvSpPr>
        <p:spPr>
          <a:xfrm>
            <a:off x="1065212" y="3719446"/>
            <a:ext cx="10058398" cy="2092881"/>
          </a:xfrm>
          <a:prstGeom prst="rect">
            <a:avLst/>
          </a:prstGeom>
          <a:solidFill>
            <a:srgbClr val="BFD8EA">
              <a:alpha val="24313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r = (150-20) / 2 + 5; // r=70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8DC9E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calculation of circle area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surface = Math.PI * r * 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8DC9E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calculation of circle perimeter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C9E"/>
              </a:buClr>
              <a:buSzPts val="550"/>
              <a:buFont typeface="Consolas"/>
              <a:buNone/>
            </a:pPr>
            <a:r>
              <a:rPr b="1" i="0" lang="en-US" sz="2200" u="none" cap="none" strike="noStrike">
                <a:solidFill>
                  <a:srgbClr val="F8DC9E"/>
                </a:solidFill>
                <a:latin typeface="Consolas"/>
                <a:ea typeface="Consolas"/>
                <a:cs typeface="Consolas"/>
                <a:sym typeface="Consolas"/>
              </a:rPr>
              <a:t>var perimeter = 2 * Math.PI * r;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5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implements the classical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/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statements: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8" name="Google Shape;418;p5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CONDITIONAL STATEMENTS: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endParaRPr/>
          </a:p>
        </p:txBody>
      </p:sp>
      <p:sp>
        <p:nvSpPr>
          <p:cNvPr id="419" name="Google Shape;419;p50"/>
          <p:cNvSpPr/>
          <p:nvPr/>
        </p:nvSpPr>
        <p:spPr>
          <a:xfrm>
            <a:off x="1141412" y="2852725"/>
            <a:ext cx="10588623" cy="2335235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44000" spcFirstLastPara="1" rIns="144000" wrap="square" tIns="72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var number = 5;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if (number % 2 == 0) 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console.log("This number is even.");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console.log("This number is odd.");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Selects for execution a statement from a list depending on the value of the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expression </a:t>
            </a:r>
            <a:endParaRPr/>
          </a:p>
        </p:txBody>
      </p:sp>
      <p:sp>
        <p:nvSpPr>
          <p:cNvPr id="426" name="Google Shape;426;p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SWITCH-CASE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STATEMENT</a:t>
            </a:r>
            <a:endParaRPr/>
          </a:p>
        </p:txBody>
      </p:sp>
      <p:sp>
        <p:nvSpPr>
          <p:cNvPr id="427" name="Google Shape;427;p51"/>
          <p:cNvSpPr/>
          <p:nvPr/>
        </p:nvSpPr>
        <p:spPr>
          <a:xfrm>
            <a:off x="1335880" y="3234477"/>
            <a:ext cx="9520200" cy="2862299"/>
          </a:xfrm>
          <a:prstGeom prst="rect">
            <a:avLst/>
          </a:prstGeom>
          <a:solidFill>
            <a:srgbClr val="BFD8EA">
              <a:alpha val="24313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switch (day) {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	case 1: console.log('Monday'); break;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	case 2: console.log('Tuesday'); break;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	case 3: console.log('Wednesday'); break;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	case 4: console.log('Thursday'); break;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	case 5: console.log('Friday'); break;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	case 6: console.log('Saturday'); break;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	case 7: console.log('Sunday'); break;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	default: console.log('Error!'); break;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2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2925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expression is evaluated</a:t>
            </a:r>
            <a:endParaRPr/>
          </a:p>
          <a:p>
            <a:pPr indent="-542925" lvl="0" marL="5429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one of the constants specified in a case label is equal to the expression</a:t>
            </a:r>
            <a:endParaRPr/>
          </a:p>
          <a:p>
            <a:pPr indent="-334963" lvl="1" marL="6270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statement that corresponds to that case is executed</a:t>
            </a:r>
            <a:endParaRPr/>
          </a:p>
          <a:p>
            <a:pPr indent="-542925" lvl="0" marL="5429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no case is equal to the expression</a:t>
            </a:r>
            <a:endParaRPr/>
          </a:p>
          <a:p>
            <a:pPr indent="-334963" lvl="1" marL="6270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there is default case, it is executed</a:t>
            </a:r>
            <a:endParaRPr/>
          </a:p>
          <a:p>
            <a:pPr indent="-334963" lvl="1" marL="6270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Otherwise the control is transferred to the end point of the switch statement</a:t>
            </a:r>
            <a:endParaRPr/>
          </a:p>
          <a:p>
            <a:pPr indent="-512817" lvl="0" marL="51281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est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statement exits the switch-case statement</a:t>
            </a:r>
            <a:endParaRPr/>
          </a:p>
        </p:txBody>
      </p:sp>
      <p:sp>
        <p:nvSpPr>
          <p:cNvPr id="434" name="Google Shape;434;p5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HOW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SWITCH-CASE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WORKS?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IS A DATA TYPE?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data type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a domain of values of similar characteristics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Defines the type of information stored in the computer memory (in a variable)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Examples: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Positive integers: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0" i="0" lang="en-US" sz="2000" u="none" cap="none" strike="noStrike">
                <a:solidFill>
                  <a:srgbClr val="DEEBF4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Alphabetical characters: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0" i="0" lang="en-US" sz="2000" u="none" cap="none" strike="noStrike">
                <a:solidFill>
                  <a:srgbClr val="DEEBF4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Dates from the calendar: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1-Nov-2014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3-Sep-2006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0" i="0" lang="en-US" sz="2000" u="none" cap="none" strike="noStrike">
                <a:solidFill>
                  <a:srgbClr val="DEEBF4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Values converted to </a:t>
            </a:r>
            <a:r>
              <a:rPr b="1" i="0" lang="en-US" sz="222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false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FFFE"/>
              </a:buClr>
              <a:buSzPts val="2252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 (zero)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FFFE"/>
              </a:buClr>
              <a:buSzPts val="2252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 (zero as string)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FFFE"/>
              </a:buClr>
              <a:buSzPts val="2252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 (empty string)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FFFE"/>
              </a:buClr>
              <a:buSzPts val="2252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 (empty array)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Values converted to </a:t>
            </a:r>
            <a:r>
              <a:rPr b="1" i="0" lang="en-US" sz="222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true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FFFE"/>
              </a:buClr>
              <a:buSzPts val="2252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(one)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FFFE"/>
              </a:buClr>
              <a:buSzPts val="2252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(one as string)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FFFE"/>
              </a:buClr>
              <a:buSzPts val="2252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!0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i="0" lang="en-US" sz="185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(the opposite of </a:t>
            </a:r>
            <a:r>
              <a:rPr b="1" i="0" lang="en-US" sz="185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</p:txBody>
      </p:sp>
      <p:sp>
        <p:nvSpPr>
          <p:cNvPr id="441" name="Google Shape;441;p5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FALSE-LIKE CONDITIONS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5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Values evaluated as truthy in conditions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 // Truthy!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{}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// Truthy!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// Truthy!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"some string"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// Truthy!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3.14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// Truthy!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new Date()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// Truthy!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8" name="Google Shape;448;p5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TRUTHY VALUES IN CONDITIONS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456;p55"/>
          <p:cNvSpPr txBox="1"/>
          <p:nvPr>
            <p:ph idx="1" type="body"/>
          </p:nvPr>
        </p:nvSpPr>
        <p:spPr>
          <a:xfrm>
            <a:off x="1730000" y="212301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Values evaluated as falsy in conditions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 // Falsy.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// Falsy.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undefined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// Falsy.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NaN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// Falsy.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0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// Falsy.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FFFE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""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// Falsy.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7" name="Google Shape;457;p5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FALSY VALUES IN CONDITIONS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is rich of unexpected (for some people) behavior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Learn more at WTF JS: </a:t>
            </a:r>
            <a:r>
              <a:rPr b="0" i="0" lang="en-US" sz="204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http://wtfjs.com</a:t>
            </a:r>
            <a:endParaRPr/>
          </a:p>
        </p:txBody>
      </p:sp>
      <p:sp>
        <p:nvSpPr>
          <p:cNvPr id="464" name="Google Shape;464;p5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UNEXPECTED / STRANGE BEHAVIOR IN JAVASCRIPT</a:t>
            </a:r>
            <a:endParaRPr/>
          </a:p>
        </p:txBody>
      </p:sp>
      <p:sp>
        <p:nvSpPr>
          <p:cNvPr id="465" name="Google Shape;465;p56"/>
          <p:cNvSpPr/>
          <p:nvPr/>
        </p:nvSpPr>
        <p:spPr>
          <a:xfrm>
            <a:off x="1295203" y="2838925"/>
            <a:ext cx="8345400" cy="2616000"/>
          </a:xfrm>
          <a:prstGeom prst="rect">
            <a:avLst/>
          </a:prstGeom>
          <a:solidFill>
            <a:srgbClr val="BFD8EA">
              <a:alpha val="24313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"0" == false // true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if ("0") console.log(true); // true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[] == false // true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if ([]) console.log(true); // true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null == false // false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500"/>
              <a:buFont typeface="Consolas"/>
              <a:buNone/>
            </a:pPr>
            <a:r>
              <a:rPr b="1" i="0" lang="en-US" sz="20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!null // true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1730000" y="1610876"/>
            <a:ext cx="9385200" cy="4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Questrial"/>
              <a:buChar char="●"/>
            </a:pPr>
            <a:r>
              <a:rPr b="0" i="0" lang="en-US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dynamic data types </a:t>
            </a:r>
            <a:endParaRPr sz="3100"/>
          </a:p>
          <a:p>
            <a:pPr indent="-4254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Questrial"/>
              <a:buChar char="○"/>
            </a:pPr>
            <a:r>
              <a:rPr b="0" i="0" lang="en-US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Number, String, Boolean, Undefined, Null</a:t>
            </a:r>
            <a:endParaRPr sz="3100"/>
          </a:p>
          <a:p>
            <a:pPr indent="-4254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Questrial"/>
              <a:buChar char="○"/>
            </a:pPr>
            <a:r>
              <a:rPr b="0" i="0" lang="en-US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Local and Global variables</a:t>
            </a:r>
            <a:endParaRPr sz="3100"/>
          </a:p>
          <a:p>
            <a:pPr indent="-4254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Questrial"/>
              <a:buChar char="●"/>
            </a:pPr>
            <a:r>
              <a:rPr b="0" i="0" lang="en-US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Operators (same as in C#, Java and C++)</a:t>
            </a:r>
            <a:endParaRPr sz="3100"/>
          </a:p>
          <a:p>
            <a:pPr indent="-4254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Questrial"/>
              <a:buChar char="●"/>
            </a:pPr>
            <a:r>
              <a:rPr b="0" i="0" lang="en-US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Expressions (same as in C#, Java and C++)</a:t>
            </a:r>
            <a:endParaRPr sz="3100"/>
          </a:p>
          <a:p>
            <a:pPr indent="-4254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Questrial"/>
              <a:buChar char="●"/>
            </a:pPr>
            <a:r>
              <a:rPr b="0" i="0" lang="en-US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If-else statements (same as in C#, Java and C++)</a:t>
            </a:r>
            <a:endParaRPr sz="3100"/>
          </a:p>
          <a:p>
            <a:pPr indent="-4254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Questrial"/>
              <a:buChar char="●"/>
            </a:pPr>
            <a:r>
              <a:rPr b="0" i="0" lang="en-US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Switch-case statement (similar to Java / C#)</a:t>
            </a:r>
            <a:endParaRPr sz="3100"/>
          </a:p>
          <a:p>
            <a:pPr indent="-4254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Questrial"/>
              <a:buChar char="●"/>
            </a:pPr>
            <a:r>
              <a:rPr b="0" i="0" lang="en-US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False-like Conditions</a:t>
            </a:r>
            <a:endParaRPr sz="3100"/>
          </a:p>
          <a:p>
            <a:pPr indent="-4254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Questrial"/>
              <a:buChar char="○"/>
            </a:pPr>
            <a:r>
              <a:rPr b="0" i="0" lang="en-US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Falsy/Truthy conditions</a:t>
            </a:r>
            <a:endParaRPr sz="3100"/>
          </a:p>
        </p:txBody>
      </p:sp>
      <p:sp>
        <p:nvSpPr>
          <p:cNvPr id="472" name="Google Shape;472;p5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DATA TYPES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is a 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typeless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language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variable types are not explicitly defined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type of a variable can be changed at runtime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Variables in JS are declared with the keyword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911224" y="4343400"/>
            <a:ext cx="10363200" cy="1852814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650"/>
              <a:buFont typeface="Consolas"/>
              <a:buNone/>
            </a:pPr>
            <a:r>
              <a:rPr b="1" i="0" lang="en-US" sz="2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count = 5; </a:t>
            </a:r>
            <a:r>
              <a:rPr b="1" i="0" lang="en-US" sz="2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variable holds an integer value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650"/>
              <a:buFont typeface="Consolas"/>
              <a:buNone/>
            </a:pPr>
            <a:r>
              <a:rPr b="1" i="0" lang="en-US" sz="2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count = 'hello'; </a:t>
            </a:r>
            <a:r>
              <a:rPr b="1" i="0" lang="en-US" sz="2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the same variable now holds a string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650"/>
              <a:buFont typeface="Consolas"/>
              <a:buNone/>
            </a:pPr>
            <a:r>
              <a:rPr b="1" i="0" lang="en-US" sz="2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name = 'John Smith'; </a:t>
            </a:r>
            <a:r>
              <a:rPr b="1" i="0" lang="en-US" sz="2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variable holds a string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C9"/>
              </a:buClr>
              <a:buSzPts val="650"/>
              <a:buFont typeface="Consolas"/>
              <a:buNone/>
            </a:pPr>
            <a:r>
              <a:rPr b="1" i="0" lang="en-US" sz="26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var mark = 5.25; </a:t>
            </a:r>
            <a:r>
              <a:rPr b="1" i="0" lang="en-US" sz="26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mark holds a floating-point number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INTEGER NUMBERS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730000" y="1592026"/>
            <a:ext cx="9385200" cy="4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FFFE"/>
              </a:buClr>
              <a:buSzPts val="4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Integer types </a:t>
            </a: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represent whole numbers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JavaScript integer numbers are in the range from</a:t>
            </a:r>
            <a:b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32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-9007199254740992</a:t>
            </a:r>
            <a:r>
              <a:rPr b="0" i="0" lang="en-US" sz="3200" u="none" cap="none" strike="noStrike">
                <a:solidFill>
                  <a:srgbClr val="DEEBF4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</a:t>
            </a:r>
            <a:r>
              <a:rPr b="0" i="0" lang="en-US" sz="3200" u="none" cap="none" strike="noStrike">
                <a:solidFill>
                  <a:srgbClr val="DEEBF4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32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9007199254740992</a:t>
            </a:r>
            <a:endParaRPr/>
          </a:p>
          <a:p>
            <a:pPr indent="-304747" lvl="1" marL="30474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underlying type is a 64-bit floating-point number (IEEE-</a:t>
            </a: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754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573665" y="4556053"/>
            <a:ext cx="8458500" cy="1785000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maxInteger = 9007199254740992;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minInteger = -9007199254740992;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a = 5, b =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sum = a + b;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div = a / 0;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Infinity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FLOATING-POINT NUMBERS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Floating-point types represent real numbers, e.g. </a:t>
            </a:r>
            <a:r>
              <a:rPr b="1" i="0" lang="en-US" sz="24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3.75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JavaScript the floating-point numbers are </a:t>
            </a:r>
            <a:r>
              <a:rPr b="0" i="0" lang="en-US" sz="24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64-bit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Stored in the IEEE-754 format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Have ranged from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-1.79e+308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to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1.79e+308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Have precision of 15-16 digits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smallest positive number is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5.0e-324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behave abnormally in the calculations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 </a:t>
            </a:r>
            <a:r>
              <a:rPr b="1" i="0" lang="en-US" sz="2000" u="none" cap="none" strike="noStrike">
                <a:solidFill>
                  <a:srgbClr val="21FFFE"/>
                </a:solidFill>
                <a:latin typeface="Questrial"/>
                <a:ea typeface="Questrial"/>
                <a:cs typeface="Questrial"/>
                <a:sym typeface="Questrial"/>
              </a:rPr>
              <a:t>0.1 + 0.2 = 0.30000000000000004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FLOATING-POINT NUMBERS – EXAMPLE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730000" y="1592025"/>
            <a:ext cx="93852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PI = Math.PI, </a:t>
            </a:r>
            <a:r>
              <a:rPr b="1" i="0" lang="en-US" sz="204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3.141592653589793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minValue = Number.MIN_VALUE, </a:t>
            </a:r>
            <a:r>
              <a:rPr b="1" i="0" lang="en-US" sz="204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5e-324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maxValue = Number.MAX_VALUE, </a:t>
            </a:r>
            <a:r>
              <a:rPr b="1" i="0" lang="en-US" sz="204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1.79e+308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div0 = PI / 0, </a:t>
            </a:r>
            <a:r>
              <a:rPr b="1" i="0" lang="en-US" sz="204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Infinity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divMinus0 = -PI / 0, </a:t>
            </a:r>
            <a:r>
              <a:rPr b="1" i="0" lang="en-US" sz="204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-Infinity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unknown = div0 / divMinus0, </a:t>
            </a:r>
            <a:r>
              <a:rPr b="1" i="0" lang="en-US" sz="204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NaN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a = 0.1,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b = 0.2,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sum = 0.3,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equal = (a+b == sum); </a:t>
            </a:r>
            <a:r>
              <a:rPr b="1" i="0" lang="en-US" sz="204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false!!!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console.log('a+b = '+ (a+b) + ', sum = ' + sum + ',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BFD8EA"/>
              </a:buClr>
              <a:buSzPts val="1457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sum == a+b? is ' + equal);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1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NUMBERS IN JAVASCRIPT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 numbers in JavaScript are stored internally as double-precision floating-point numbers (64-bit)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According to the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IEEE-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754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standard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be wrapped as objects of type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Number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1419087" y="4175373"/>
            <a:ext cx="8978947" cy="1615827"/>
          </a:xfrm>
          <a:prstGeom prst="rect">
            <a:avLst/>
          </a:prstGeom>
          <a:solidFill>
            <a:srgbClr val="BFD8EA">
              <a:alpha val="14509"/>
            </a:srgbClr>
          </a:solidFill>
          <a:ln cap="flat" cmpd="sng" w="12700">
            <a:solidFill>
              <a:srgbClr val="A0C5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value = 5;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value = 3.14159;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value = new Number(100);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Number { 100 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value = value + 1; </a:t>
            </a:r>
            <a:r>
              <a:rPr b="1" i="0" lang="en-US" sz="1800" u="none" cap="none" strike="noStrike">
                <a:solidFill>
                  <a:srgbClr val="21FFFE"/>
                </a:solidFill>
                <a:latin typeface="Consolas"/>
                <a:ea typeface="Consolas"/>
                <a:cs typeface="Consolas"/>
                <a:sym typeface="Consolas"/>
              </a:rPr>
              <a:t>// 101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ts val="450"/>
              <a:buFont typeface="Consolas"/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biggestNum = Number.MAX_VALUE;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