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6858000" cx="12192000"/>
  <p:notesSz cx="6858000" cy="9144000"/>
  <p:embeddedFontLst>
    <p:embeddedFont>
      <p:font typeface="Montserrat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  <p:embeddedFont>
      <p:font typeface="Questrial"/>
      <p:regular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font" Target="fonts/Questrial-regular.fntdata"/><Relationship Id="rId13" Type="http://schemas.openxmlformats.org/officeDocument/2006/relationships/font" Target="fonts/Montserrat-regular.fntdata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Montserrat-italic.fntdata"/><Relationship Id="rId14" Type="http://schemas.openxmlformats.org/officeDocument/2006/relationships/font" Target="fonts/Montserrat-bold.fntdata"/><Relationship Id="rId17" Type="http://schemas.openxmlformats.org/officeDocument/2006/relationships/font" Target="fonts/Lato-regular.fntdata"/><Relationship Id="rId16" Type="http://schemas.openxmlformats.org/officeDocument/2006/relationships/font" Target="fonts/Montserrat-boldItalic.fntdata"/><Relationship Id="rId5" Type="http://schemas.openxmlformats.org/officeDocument/2006/relationships/slide" Target="slides/slide1.xml"/><Relationship Id="rId19" Type="http://schemas.openxmlformats.org/officeDocument/2006/relationships/font" Target="fonts/Lato-italic.fntdata"/><Relationship Id="rId6" Type="http://schemas.openxmlformats.org/officeDocument/2006/relationships/slide" Target="slides/slide2.xml"/><Relationship Id="rId18" Type="http://schemas.openxmlformats.org/officeDocument/2006/relationships/font" Target="fonts/Lato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399" cy="308609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fld id="{00000000-1234-1234-1234-123412341234}" type="slidenum">
              <a:rPr b="0" i="0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p7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0ee9cd64e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0ee9cd64e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g20ee9cd64e_0_0:notes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fld id="{00000000-1234-1234-1234-123412341234}" type="slidenum">
              <a:rPr lang="en-GB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0ee9cd64e_0_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0ee9cd64e_0_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g20ee9cd64e_0_9:notes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fld id="{00000000-1234-1234-1234-123412341234}" type="slidenum">
              <a:rPr lang="en-GB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0ee9cd64e_0_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0ee9cd64e_0_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g20ee9cd64e_0_15:notes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fld id="{00000000-1234-1234-1234-123412341234}" type="slidenum">
              <a:rPr lang="en-GB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0ee9cd64e_0_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0ee9cd64e_0_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g20ee9cd64e_0_21:notes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fld id="{00000000-1234-1234-1234-123412341234}" type="slidenum">
              <a:rPr lang="en-GB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0ee9cd64e_0_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0ee9cd64e_0_3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g20ee9cd64e_0_31:notes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fld id="{00000000-1234-1234-1234-123412341234}" type="slidenum">
              <a:rPr lang="en-GB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0ee9cd64e_0_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0ee9cd64e_0_4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g20ee9cd64e_0_44:notes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fld id="{00000000-1234-1234-1234-123412341234}" type="slidenum">
              <a:rPr lang="en-GB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/>
          <p:nvPr/>
        </p:nvSpPr>
        <p:spPr>
          <a:xfrm rot="5400000">
            <a:off x="10000500" y="673"/>
            <a:ext cx="2191500" cy="21915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" name="Google Shape;15;p2"/>
          <p:cNvGrpSpPr/>
          <p:nvPr/>
        </p:nvGrpSpPr>
        <p:grpSpPr>
          <a:xfrm>
            <a:off x="0" y="654"/>
            <a:ext cx="6871435" cy="6845694"/>
            <a:chOff x="0" y="75"/>
            <a:chExt cx="5153705" cy="5152950"/>
          </a:xfrm>
        </p:grpSpPr>
        <p:sp>
          <p:nvSpPr>
            <p:cNvPr id="16" name="Google Shape;16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" name="Google Shape;20;p2"/>
          <p:cNvSpPr txBox="1"/>
          <p:nvPr>
            <p:ph type="ctrTitle"/>
          </p:nvPr>
        </p:nvSpPr>
        <p:spPr>
          <a:xfrm>
            <a:off x="4716200" y="2104533"/>
            <a:ext cx="6690000" cy="2105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/>
        </p:txBody>
      </p:sp>
      <p:sp>
        <p:nvSpPr>
          <p:cNvPr id="21" name="Google Shape;21;p2"/>
          <p:cNvSpPr txBox="1"/>
          <p:nvPr>
            <p:ph idx="1" type="subTitle"/>
          </p:nvPr>
        </p:nvSpPr>
        <p:spPr>
          <a:xfrm>
            <a:off x="6778600" y="5233233"/>
            <a:ext cx="4627500" cy="67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  <p:sp>
        <p:nvSpPr>
          <p:cNvPr id="22" name="Google Shape;22;p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oogle Shape;110;p11"/>
          <p:cNvGrpSpPr/>
          <p:nvPr/>
        </p:nvGrpSpPr>
        <p:grpSpPr>
          <a:xfrm>
            <a:off x="5875053" y="0"/>
            <a:ext cx="6316642" cy="6857248"/>
            <a:chOff x="4406400" y="0"/>
            <a:chExt cx="4737600" cy="5143065"/>
          </a:xfrm>
        </p:grpSpPr>
        <p:sp>
          <p:nvSpPr>
            <p:cNvPr id="111" name="Google Shape;111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9" name="Google Shape;129;p11"/>
          <p:cNvSpPr txBox="1"/>
          <p:nvPr>
            <p:ph hasCustomPrompt="1" type="title"/>
          </p:nvPr>
        </p:nvSpPr>
        <p:spPr>
          <a:xfrm>
            <a:off x="1098467" y="1712900"/>
            <a:ext cx="6368100" cy="1734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1pPr>
            <a:lvl2pPr lvl="1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2pPr>
            <a:lvl3pPr lvl="2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3pPr>
            <a:lvl4pPr lvl="3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4pPr>
            <a:lvl5pPr lvl="4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5pPr>
            <a:lvl6pPr lvl="5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6pPr>
            <a:lvl7pPr lvl="6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7pPr>
            <a:lvl8pPr lvl="7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8pPr>
            <a:lvl9pPr lvl="8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9pPr>
          </a:lstStyle>
          <a:p>
            <a:r>
              <a:t>xx%</a:t>
            </a:r>
          </a:p>
        </p:txBody>
      </p:sp>
      <p:sp>
        <p:nvSpPr>
          <p:cNvPr id="130" name="Google Shape;130;p11"/>
          <p:cNvSpPr txBox="1"/>
          <p:nvPr>
            <p:ph idx="1" type="body"/>
          </p:nvPr>
        </p:nvSpPr>
        <p:spPr>
          <a:xfrm>
            <a:off x="1098467" y="3524166"/>
            <a:ext cx="6368100" cy="1625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131" name="Google Shape;131;p1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3"/>
          <p:cNvGrpSpPr/>
          <p:nvPr/>
        </p:nvGrpSpPr>
        <p:grpSpPr>
          <a:xfrm>
            <a:off x="5875053" y="0"/>
            <a:ext cx="6316642" cy="6857248"/>
            <a:chOff x="4406400" y="0"/>
            <a:chExt cx="4737600" cy="5143065"/>
          </a:xfrm>
        </p:grpSpPr>
        <p:sp>
          <p:nvSpPr>
            <p:cNvPr id="25" name="Google Shape;25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3" name="Google Shape;43;p3"/>
          <p:cNvSpPr txBox="1"/>
          <p:nvPr>
            <p:ph type="title"/>
          </p:nvPr>
        </p:nvSpPr>
        <p:spPr>
          <a:xfrm>
            <a:off x="1098467" y="2737333"/>
            <a:ext cx="6116100" cy="1531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44" name="Google Shape;44;p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oogle Shape;46;p4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47" name="Google Shape;47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" name="Google Shape;49;p4"/>
          <p:cNvSpPr txBox="1"/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50" name="Google Shape;50;p4"/>
          <p:cNvSpPr txBox="1"/>
          <p:nvPr>
            <p:ph idx="1" type="body"/>
          </p:nvPr>
        </p:nvSpPr>
        <p:spPr>
          <a:xfrm>
            <a:off x="1730000" y="2090067"/>
            <a:ext cx="9385200" cy="3881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51" name="Google Shape;51;p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oogle Shape;53;p5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54" name="Google Shape;54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" name="Google Shape;56;p5"/>
          <p:cNvSpPr txBox="1"/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57" name="Google Shape;57;p5"/>
          <p:cNvSpPr txBox="1"/>
          <p:nvPr>
            <p:ph idx="1" type="body"/>
          </p:nvPr>
        </p:nvSpPr>
        <p:spPr>
          <a:xfrm>
            <a:off x="1730000" y="2090067"/>
            <a:ext cx="4537500" cy="3881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58" name="Google Shape;58;p5"/>
          <p:cNvSpPr txBox="1"/>
          <p:nvPr>
            <p:ph idx="2" type="body"/>
          </p:nvPr>
        </p:nvSpPr>
        <p:spPr>
          <a:xfrm>
            <a:off x="6577628" y="2090067"/>
            <a:ext cx="4537500" cy="3881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59" name="Google Shape;59;p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oogle Shape;61;p6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62" name="Google Shape;62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4" name="Google Shape;64;p6"/>
          <p:cNvSpPr txBox="1"/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65" name="Google Shape;65;p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oogle Shape;67;p7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68" name="Google Shape;68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0" name="Google Shape;70;p7"/>
          <p:cNvSpPr txBox="1"/>
          <p:nvPr>
            <p:ph type="title"/>
          </p:nvPr>
        </p:nvSpPr>
        <p:spPr>
          <a:xfrm>
            <a:off x="1730000" y="525000"/>
            <a:ext cx="5065200" cy="1990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71" name="Google Shape;71;p7"/>
          <p:cNvSpPr txBox="1"/>
          <p:nvPr>
            <p:ph idx="1" type="body"/>
          </p:nvPr>
        </p:nvSpPr>
        <p:spPr>
          <a:xfrm>
            <a:off x="1730000" y="2630067"/>
            <a:ext cx="5065200" cy="3221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72" name="Google Shape;72;p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8"/>
          <p:cNvGrpSpPr/>
          <p:nvPr/>
        </p:nvGrpSpPr>
        <p:grpSpPr>
          <a:xfrm>
            <a:off x="5875053" y="0"/>
            <a:ext cx="6316642" cy="6857829"/>
            <a:chOff x="4406400" y="0"/>
            <a:chExt cx="4737600" cy="5143500"/>
          </a:xfrm>
        </p:grpSpPr>
        <p:sp>
          <p:nvSpPr>
            <p:cNvPr id="75" name="Google Shape;75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098467" y="1155700"/>
            <a:ext cx="6116100" cy="469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oogle Shape;96;p9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97" name="Google Shape;97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9" name="Google Shape;99;p9"/>
          <p:cNvSpPr txBox="1"/>
          <p:nvPr>
            <p:ph type="title"/>
          </p:nvPr>
        </p:nvSpPr>
        <p:spPr>
          <a:xfrm>
            <a:off x="1730000" y="2211100"/>
            <a:ext cx="4048500" cy="2335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1730000" y="4717333"/>
            <a:ext cx="4048500" cy="67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6197600" y="2262133"/>
            <a:ext cx="4902300" cy="3129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oogle Shape;104;p10"/>
          <p:cNvGrpSpPr/>
          <p:nvPr/>
        </p:nvGrpSpPr>
        <p:grpSpPr>
          <a:xfrm>
            <a:off x="0" y="5504636"/>
            <a:ext cx="931877" cy="912853"/>
            <a:chOff x="0" y="3785672"/>
            <a:chExt cx="698925" cy="684657"/>
          </a:xfrm>
        </p:grpSpPr>
        <p:sp>
          <p:nvSpPr>
            <p:cNvPr id="105" name="Google Shape;105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1083633" y="5740500"/>
            <a:ext cx="9248100" cy="6984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ato"/>
              <a:buChar char="●"/>
              <a:defRPr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23850" lvl="1" marL="914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23850" lvl="2" marL="1371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■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23850" lvl="3" marL="18288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23850" lvl="4" marL="22860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23850" lvl="5" marL="27432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■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23850" lvl="6" marL="3200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23850" lvl="7" marL="3657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23850" lvl="8" marL="411480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1500"/>
              <a:buFont typeface="Lato"/>
              <a:buChar char="■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w3schools.com/js/js_math.asp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w3schools.com/js/js_date_methods.asp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3"/>
          <p:cNvSpPr txBox="1"/>
          <p:nvPr>
            <p:ph type="ctrTitle"/>
          </p:nvPr>
        </p:nvSpPr>
        <p:spPr>
          <a:xfrm>
            <a:off x="3947328" y="992775"/>
            <a:ext cx="7829100" cy="27369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</a:pPr>
            <a:r>
              <a:rPr b="0" i="0" lang="en-GB" sz="4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JAVASCRIPT </a:t>
            </a:r>
            <a:r>
              <a:rPr lang="en-GB"/>
              <a:t>BASICS</a:t>
            </a:r>
            <a:endParaRPr/>
          </a:p>
        </p:txBody>
      </p:sp>
      <p:sp>
        <p:nvSpPr>
          <p:cNvPr id="139" name="Google Shape;139;p13"/>
          <p:cNvSpPr txBox="1"/>
          <p:nvPr>
            <p:ph idx="1" type="subTitle"/>
          </p:nvPr>
        </p:nvSpPr>
        <p:spPr>
          <a:xfrm>
            <a:off x="3947250" y="3852000"/>
            <a:ext cx="7829100" cy="10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</a:pPr>
            <a:r>
              <a:rPr b="0" i="0" lang="en-GB" sz="2000" u="none" cap="none" strike="noStrik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rPr>
              <a:t>WORKING IN CLASS - Tips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4"/>
          <p:cNvSpPr txBox="1"/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</a:pPr>
            <a:r>
              <a:rPr lang="en-GB"/>
              <a:t>TIP</a:t>
            </a:r>
            <a:r>
              <a:rPr b="0" i="0" lang="en-GB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 1: WORKING ENVIRONMENT</a:t>
            </a:r>
            <a:endParaRPr/>
          </a:p>
        </p:txBody>
      </p:sp>
      <p:sp>
        <p:nvSpPr>
          <p:cNvPr id="145" name="Google Shape;145;p14"/>
          <p:cNvSpPr txBox="1"/>
          <p:nvPr>
            <p:ph idx="1" type="body"/>
          </p:nvPr>
        </p:nvSpPr>
        <p:spPr>
          <a:xfrm>
            <a:off x="1730000" y="1379575"/>
            <a:ext cx="9385200" cy="45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2286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GB" sz="2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Please create a simple HTML page (task01.html) containing the following elements:</a:t>
            </a:r>
            <a:endParaRPr sz="1500"/>
          </a:p>
          <a:p>
            <a:pPr indent="-304784" lvl="0" marL="609585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-"/>
            </a:pPr>
            <a:r>
              <a:rPr b="0" i="0" lang="en-GB" sz="2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html</a:t>
            </a:r>
            <a:endParaRPr sz="1500"/>
          </a:p>
          <a:p>
            <a:pPr indent="-304784" lvl="0" marL="609585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-"/>
            </a:pPr>
            <a:r>
              <a:rPr b="0" i="0" lang="en-GB" sz="2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head</a:t>
            </a:r>
            <a:endParaRPr sz="1500"/>
          </a:p>
          <a:p>
            <a:pPr indent="-304784" lvl="0" marL="609585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-"/>
            </a:pPr>
            <a:r>
              <a:rPr b="0" i="0" lang="en-GB" sz="2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body</a:t>
            </a:r>
            <a:endParaRPr sz="1500"/>
          </a:p>
          <a:p>
            <a:pPr indent="-304784" lvl="0" marL="609585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-"/>
            </a:pPr>
            <a:r>
              <a:rPr b="0" i="0" lang="en-GB" sz="2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“condition” div</a:t>
            </a:r>
            <a:endParaRPr sz="1500"/>
          </a:p>
          <a:p>
            <a:pPr indent="-304769" lvl="1" marL="121917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Arial"/>
              <a:buChar char="-"/>
            </a:pPr>
            <a:r>
              <a:rPr b="0" i="0" lang="en-GB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text box</a:t>
            </a:r>
            <a:endParaRPr sz="1300"/>
          </a:p>
          <a:p>
            <a:pPr indent="-304769" lvl="1" marL="121917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Arial"/>
              <a:buChar char="-"/>
            </a:pPr>
            <a:r>
              <a:rPr b="0" i="0" lang="en-GB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button</a:t>
            </a:r>
            <a:endParaRPr sz="1300"/>
          </a:p>
          <a:p>
            <a:pPr indent="-304784" lvl="0" marL="609585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-"/>
            </a:pPr>
            <a:r>
              <a:rPr b="0" i="0" lang="en-GB" sz="2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“results” div</a:t>
            </a:r>
            <a:endParaRPr sz="1500"/>
          </a:p>
          <a:p>
            <a:pPr indent="-304784" lvl="0" marL="609585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-"/>
            </a:pPr>
            <a:r>
              <a:rPr b="0" i="0" lang="en-GB" sz="2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JavaScript function triggered when the button is clicked</a:t>
            </a:r>
            <a:endParaRPr sz="1500"/>
          </a:p>
          <a:p>
            <a:pPr indent="-304769" lvl="1" marL="121917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Arial"/>
              <a:buChar char="-"/>
            </a:pPr>
            <a:r>
              <a:rPr b="0" i="0" lang="en-GB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use GetElementById to display a “Hello JavaScript” text in the “results” div</a:t>
            </a:r>
            <a:endParaRPr sz="1300"/>
          </a:p>
        </p:txBody>
      </p:sp>
    </p:spTree>
  </p:cSld>
  <p:clrMapOvr>
    <a:masterClrMapping/>
  </p:clrMapOvr>
  <p:transition spd="slow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5"/>
          <p:cNvSpPr txBox="1"/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TIP 2: Access Element by ID</a:t>
            </a:r>
            <a:endParaRPr/>
          </a:p>
        </p:txBody>
      </p:sp>
      <p:sp>
        <p:nvSpPr>
          <p:cNvPr id="152" name="Google Shape;152;p15"/>
          <p:cNvSpPr txBox="1"/>
          <p:nvPr>
            <p:ph idx="1" type="body"/>
          </p:nvPr>
        </p:nvSpPr>
        <p:spPr>
          <a:xfrm>
            <a:off x="1730000" y="2090067"/>
            <a:ext cx="9385200" cy="3881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1. </a:t>
            </a:r>
            <a:r>
              <a:rPr lang="en-GB"/>
              <a:t>Get or set content of the HTML element</a:t>
            </a:r>
            <a:endParaRPr/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rPr lang="en-GB"/>
              <a:t>document.getElementById("someElementID").innerHTML</a:t>
            </a:r>
            <a:endParaRPr/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rPr lang="en-GB"/>
              <a:t>2. Get or Set value of INPUT element</a:t>
            </a:r>
            <a:endParaRPr/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rPr lang="en-GB"/>
              <a:t>var x = document.forms["myForm"]["fname"].value;</a:t>
            </a:r>
            <a:endParaRPr/>
          </a:p>
          <a:p>
            <a:pPr indent="0" lvl="0" marL="0" rtl="0" algn="l"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document.forms["myForm"]["fname"].value = x;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6"/>
          <p:cNvSpPr txBox="1"/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TIP 3: Display information in the console</a:t>
            </a:r>
            <a:endParaRPr/>
          </a:p>
        </p:txBody>
      </p:sp>
      <p:sp>
        <p:nvSpPr>
          <p:cNvPr id="159" name="Google Shape;159;p16"/>
          <p:cNvSpPr txBox="1"/>
          <p:nvPr>
            <p:ph idx="1" type="body"/>
          </p:nvPr>
        </p:nvSpPr>
        <p:spPr>
          <a:xfrm>
            <a:off x="1730000" y="1326400"/>
            <a:ext cx="9385200" cy="5156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-GB"/>
              <a:t>Display object</a:t>
            </a:r>
            <a:endParaRPr/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rPr lang="en-GB"/>
              <a:t>var x1 = document.forms["myForm"]["fname"];</a:t>
            </a:r>
            <a:endParaRPr/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rPr lang="en-GB"/>
              <a:t>console.log(x1);</a:t>
            </a:r>
            <a:endParaRPr/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var x2 = document.forms["myForm"]["fname"].value;</a:t>
            </a:r>
            <a:endParaRPr/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rPr lang="en-GB"/>
              <a:t>console.log(x2);</a:t>
            </a:r>
            <a:endParaRPr/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rPr lang="en-GB"/>
              <a:t>var x3 = document.forms["someDivElement"].innerHtml;</a:t>
            </a:r>
            <a:endParaRPr/>
          </a:p>
          <a:p>
            <a:pPr indent="0" lvl="0" marL="0" rtl="0" algn="l"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console.log(x3);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7"/>
          <p:cNvSpPr txBox="1"/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TIP 4: Other options to display information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7"/>
          <p:cNvSpPr txBox="1"/>
          <p:nvPr>
            <p:ph idx="1" type="body"/>
          </p:nvPr>
        </p:nvSpPr>
        <p:spPr>
          <a:xfrm>
            <a:off x="1730000" y="1366277"/>
            <a:ext cx="9385200" cy="4605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1. Using alerts</a:t>
            </a:r>
            <a:endParaRPr/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rPr lang="en-GB"/>
              <a:t>alert(“some message”);</a:t>
            </a:r>
            <a:endParaRPr/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rPr lang="en-GB"/>
              <a:t>alert(document.getElementById("someElementID").innerHTML);</a:t>
            </a:r>
            <a:endParaRPr/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rPr lang="en-GB"/>
              <a:t>alert(document.getElementById("someElementID"));</a:t>
            </a:r>
            <a:endParaRPr/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rPr lang="en-GB"/>
              <a:t>2. Display info as HTML</a:t>
            </a:r>
            <a:endParaRPr/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rPr lang="en-GB"/>
              <a:t>document.getElementById("someElementID").innerHTML = “some string”;</a:t>
            </a:r>
            <a:endParaRPr/>
          </a:p>
          <a:p>
            <a:pPr indent="0" lvl="0" marL="0" rtl="0" algn="l"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document.getElementById("someElementID").value = “some value”;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8"/>
          <p:cNvSpPr txBox="1"/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TIP 5: JavaScript functions</a:t>
            </a:r>
            <a:endParaRPr/>
          </a:p>
        </p:txBody>
      </p:sp>
      <p:sp>
        <p:nvSpPr>
          <p:cNvPr id="173" name="Google Shape;173;p18"/>
          <p:cNvSpPr txBox="1"/>
          <p:nvPr>
            <p:ph idx="1" type="body"/>
          </p:nvPr>
        </p:nvSpPr>
        <p:spPr>
          <a:xfrm>
            <a:off x="1730000" y="1273250"/>
            <a:ext cx="9385200" cy="5249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1. How to define JavaScript function</a:t>
            </a:r>
            <a:endParaRPr/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function functionName(parameters) {</a:t>
            </a:r>
            <a:endParaRPr/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  code to be executed</a:t>
            </a:r>
            <a:endParaRPr/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rPr lang="en-GB"/>
              <a:t>} </a:t>
            </a:r>
            <a:endParaRPr/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rPr lang="en-GB"/>
              <a:t>2. How to execute JavaScript function</a:t>
            </a:r>
            <a:endParaRPr/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function myFunction(a, b) {</a:t>
            </a:r>
            <a:endParaRPr/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	return a * b;</a:t>
            </a:r>
            <a:endParaRPr/>
          </a:p>
          <a:p>
            <a:pPr indent="0" lvl="0" marL="0" rtl="0" algn="l">
              <a:spcBef>
                <a:spcPts val="2100"/>
              </a:spcBef>
              <a:spcAft>
                <a:spcPts val="2100"/>
              </a:spcAft>
              <a:buNone/>
            </a:pPr>
            <a:r>
              <a:rPr lang="en-GB"/>
              <a:t>}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9"/>
          <p:cNvSpPr txBox="1"/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TIP 6: Common JavaScript objects - Math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9"/>
          <p:cNvSpPr txBox="1"/>
          <p:nvPr>
            <p:ph idx="1" type="body"/>
          </p:nvPr>
        </p:nvSpPr>
        <p:spPr>
          <a:xfrm>
            <a:off x="1730000" y="2090067"/>
            <a:ext cx="9385200" cy="3881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1. Math</a:t>
            </a:r>
            <a:endParaRPr/>
          </a:p>
          <a:p>
            <a:pPr indent="-336550" lvl="0" marL="914400" rtl="0" algn="l">
              <a:spcBef>
                <a:spcPts val="2100"/>
              </a:spcBef>
              <a:spcAft>
                <a:spcPts val="0"/>
              </a:spcAft>
              <a:buSzPts val="1700"/>
              <a:buChar char="●"/>
            </a:pPr>
            <a:r>
              <a:rPr lang="en-GB"/>
              <a:t>Math.PI</a:t>
            </a:r>
            <a:endParaRPr/>
          </a:p>
          <a:p>
            <a:pPr indent="-336550" lvl="0" marL="9144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/>
              <a:t>Math.round(4.7);    	// returns 5</a:t>
            </a:r>
            <a:endParaRPr/>
          </a:p>
          <a:p>
            <a:pPr indent="-336550" lvl="0" marL="9144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/>
              <a:t>Math.round(4.4);    	// returns 4</a:t>
            </a:r>
            <a:endParaRPr/>
          </a:p>
          <a:p>
            <a:pPr indent="-336550" lvl="0" marL="9144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/>
              <a:t>Math.ceil(4.4);     		// returns 5</a:t>
            </a:r>
            <a:endParaRPr/>
          </a:p>
          <a:p>
            <a:pPr indent="-336550" lvl="0" marL="9144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/>
              <a:t>Math.random();   	       // returns a random number  between 0 and 1</a:t>
            </a:r>
            <a:endParaRPr/>
          </a:p>
          <a:p>
            <a:pPr indent="457200" lvl="0" marL="0" rtl="0" algn="l">
              <a:spcBef>
                <a:spcPts val="2100"/>
              </a:spcBef>
              <a:spcAft>
                <a:spcPts val="210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https://www.w3schools.com/js/js_math.asp</a:t>
            </a:r>
            <a:r>
              <a:rPr lang="en-GB"/>
              <a:t>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0"/>
          <p:cNvSpPr txBox="1"/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TIP 7: Common JavaScript objects - Dates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0"/>
          <p:cNvSpPr txBox="1"/>
          <p:nvPr>
            <p:ph idx="1" type="body"/>
          </p:nvPr>
        </p:nvSpPr>
        <p:spPr>
          <a:xfrm>
            <a:off x="1730000" y="1406150"/>
            <a:ext cx="9385200" cy="5170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1. Display current date</a:t>
            </a:r>
            <a:endParaRPr/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document.getElementById("demo").innerHTML = Date();</a:t>
            </a:r>
            <a:endParaRPr/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rPr lang="en-GB"/>
              <a:t>2. Create and use date object</a:t>
            </a:r>
            <a:endParaRPr/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var d = new Date(99, 5, 24);</a:t>
            </a:r>
            <a:endParaRPr/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document.getElementById("demo").innerHTML = d;</a:t>
            </a:r>
            <a:endParaRPr/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rPr lang="en-GB"/>
              <a:t>3. More functions</a:t>
            </a:r>
            <a:endParaRPr/>
          </a:p>
          <a:p>
            <a:pPr indent="0" lvl="0" marL="0" rtl="0" algn="l">
              <a:spcBef>
                <a:spcPts val="2100"/>
              </a:spcBef>
              <a:spcAft>
                <a:spcPts val="210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https://www.w3schools.com/js/js_date_methods.asp</a:t>
            </a:r>
            <a:r>
              <a:rPr lang="en-GB"/>
              <a:t>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