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Consolas" panose="020B0609020204030204" pitchFamily="49" charset="0"/>
      <p:regular r:id="rId64"/>
      <p:bold r:id="rId65"/>
      <p:italic r:id="rId66"/>
      <p:boldItalic r:id="rId67"/>
    </p:embeddedFont>
    <p:embeddedFont>
      <p:font typeface="Lato" panose="020F0502020204030203" pitchFamily="34" charset="0"/>
      <p:regular r:id="rId68"/>
      <p:bold r:id="rId69"/>
      <p:italic r:id="rId70"/>
      <p:boldItalic r:id="rId71"/>
    </p:embeddedFont>
    <p:embeddedFont>
      <p:font typeface="Montserrat" panose="020B0604020202020204" charset="-52"/>
      <p:regular r:id="rId72"/>
      <p:bold r:id="rId73"/>
      <p:italic r:id="rId74"/>
      <p:boldItalic r:id="rId75"/>
    </p:embeddedFont>
    <p:embeddedFont>
      <p:font typeface="Questrial" panose="020B0604020202020204"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19" name="Google Shape;219;p14: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0" name="Google Shape;220;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11</a:t>
            </a:fld>
            <a:r>
              <a:rPr lang="en-GB" sz="1800">
                <a:solidFill>
                  <a:schemeClr val="dk1"/>
                </a:solidFill>
                <a:latin typeface="Arial"/>
                <a:ea typeface="Arial"/>
                <a:cs typeface="Arial"/>
                <a:sym typeface="Arial"/>
              </a:rPr>
              <a:t>##</a:t>
            </a:r>
            <a:endParaRPr/>
          </a:p>
        </p:txBody>
      </p:sp>
      <p:sp>
        <p:nvSpPr>
          <p:cNvPr id="221" name="Google Shape;221;p1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28" name="Google Shape;228;p15: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9" name="Google Shape;229;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12</a:t>
            </a:fld>
            <a:r>
              <a:rPr lang="en-GB" sz="1800">
                <a:solidFill>
                  <a:schemeClr val="dk1"/>
                </a:solidFill>
                <a:latin typeface="Arial"/>
                <a:ea typeface="Arial"/>
                <a:cs typeface="Arial"/>
                <a:sym typeface="Arial"/>
              </a:rPr>
              <a:t>##</a:t>
            </a:r>
            <a:endParaRPr/>
          </a:p>
        </p:txBody>
      </p:sp>
      <p:sp>
        <p:nvSpPr>
          <p:cNvPr id="230" name="Google Shape;230;p1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1" name="Google Shape;251;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58" name="Google Shape;258;p19: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59" name="Google Shape;259;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16</a:t>
            </a:fld>
            <a:r>
              <a:rPr lang="en-GB" sz="1800">
                <a:solidFill>
                  <a:schemeClr val="dk1"/>
                </a:solidFill>
                <a:latin typeface="Arial"/>
                <a:ea typeface="Arial"/>
                <a:cs typeface="Arial"/>
                <a:sym typeface="Arial"/>
              </a:rPr>
              <a:t>##</a:t>
            </a:r>
            <a:endParaRPr/>
          </a:p>
        </p:txBody>
      </p:sp>
      <p:sp>
        <p:nvSpPr>
          <p:cNvPr id="260" name="Google Shape;260;p19: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a:solidFill>
                  <a:schemeClr val="dk1"/>
                </a:solidFill>
                <a:latin typeface="Arial"/>
                <a:ea typeface="Arial"/>
                <a:cs typeface="Arial"/>
                <a:sym typeface="Arial"/>
              </a:rPr>
              <a:t>*</a:t>
            </a:r>
            <a:endParaRPr/>
          </a:p>
        </p:txBody>
      </p:sp>
      <p:sp>
        <p:nvSpPr>
          <p:cNvPr id="144" name="Google Shape;144;p5: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45" name="Google Shape;145;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a:t>
            </a:fld>
            <a:r>
              <a:rPr lang="en-GB" sz="1800">
                <a:solidFill>
                  <a:schemeClr val="dk1"/>
                </a:solidFill>
                <a:latin typeface="Arial"/>
                <a:ea typeface="Arial"/>
                <a:cs typeface="Arial"/>
                <a:sym typeface="Arial"/>
              </a:rPr>
              <a:t>##</a:t>
            </a:r>
            <a:endParaRPr/>
          </a:p>
        </p:txBody>
      </p:sp>
      <p:sp>
        <p:nvSpPr>
          <p:cNvPr id="146" name="Google Shape;146;p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297" name="Google Shape;297;p24: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3"/>
              </a:rPr>
              <a:t>http://softuni.org</a:t>
            </a: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4"/>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298" name="Google Shape;298;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21</a:t>
            </a:fld>
            <a:endParaRPr sz="18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313" name="Google Shape;313;p26: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3"/>
              </a:rPr>
              <a:t>http://softuni.org</a:t>
            </a: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4"/>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314" name="Google Shape;314;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23</a:t>
            </a:fld>
            <a:endParaRPr sz="18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364" name="Google Shape;364;p32: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365" name="Google Shape;365;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29</a:t>
            </a:fld>
            <a:r>
              <a:rPr lang="en-GB" sz="1800">
                <a:solidFill>
                  <a:schemeClr val="dk1"/>
                </a:solidFill>
                <a:latin typeface="Arial"/>
                <a:ea typeface="Arial"/>
                <a:cs typeface="Arial"/>
                <a:sym typeface="Arial"/>
              </a:rPr>
              <a:t>##</a:t>
            </a:r>
            <a:endParaRPr/>
          </a:p>
        </p:txBody>
      </p:sp>
      <p:sp>
        <p:nvSpPr>
          <p:cNvPr id="366" name="Google Shape;366;p3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162" name="Google Shape;162;p7: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63" name="Google Shape;163;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4</a:t>
            </a:fld>
            <a:r>
              <a:rPr lang="en-GB" sz="1800">
                <a:solidFill>
                  <a:schemeClr val="dk1"/>
                </a:solidFill>
                <a:latin typeface="Arial"/>
                <a:ea typeface="Arial"/>
                <a:cs typeface="Arial"/>
                <a:sym typeface="Arial"/>
              </a:rPr>
              <a:t>##</a:t>
            </a:r>
            <a:endParaRPr/>
          </a:p>
        </p:txBody>
      </p:sp>
      <p:sp>
        <p:nvSpPr>
          <p:cNvPr id="164" name="Google Shape;164;p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5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5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5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5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5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5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5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4" name="Google Shape;584;p5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5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185" name="Google Shape;185;p10: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86" name="Google Shape;18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7</a:t>
            </a:fld>
            <a:r>
              <a:rPr lang="en-GB" sz="1800">
                <a:solidFill>
                  <a:schemeClr val="dk1"/>
                </a:solidFill>
                <a:latin typeface="Arial"/>
                <a:ea typeface="Arial"/>
                <a:cs typeface="Arial"/>
                <a:sym typeface="Arial"/>
              </a:rPr>
              <a:t>##</a:t>
            </a:r>
            <a:endParaRPr/>
          </a:p>
        </p:txBody>
      </p:sp>
      <p:sp>
        <p:nvSpPr>
          <p:cNvPr id="187" name="Google Shape;187;p1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56060" y="463888"/>
            <a:ext cx="7429500" cy="11088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2700"/>
              <a:buFont typeface="Questrial"/>
              <a:buNone/>
              <a:defRPr sz="27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2" name="Google Shape;132;p13"/>
          <p:cNvSpPr txBox="1">
            <a:spLocks noGrp="1"/>
          </p:cNvSpPr>
          <p:nvPr>
            <p:ph type="body" idx="1"/>
          </p:nvPr>
        </p:nvSpPr>
        <p:spPr>
          <a:xfrm>
            <a:off x="856060" y="1687115"/>
            <a:ext cx="7429500" cy="2656200"/>
          </a:xfrm>
          <a:prstGeom prst="rect">
            <a:avLst/>
          </a:prstGeom>
          <a:noFill/>
          <a:ln>
            <a:noFill/>
          </a:ln>
        </p:spPr>
        <p:txBody>
          <a:bodyPr spcFirstLastPara="1" wrap="square" lIns="91425" tIns="91425" rIns="91425" bIns="91425" anchor="t" anchorCtr="0">
            <a:noAutofit/>
          </a:bodyPr>
          <a:lstStyle>
            <a:lvl1pPr marL="457200" marR="0" lvl="0" indent="-371475" algn="l" rtl="0">
              <a:lnSpc>
                <a:spcPct val="120000"/>
              </a:lnSpc>
              <a:spcBef>
                <a:spcPts val="75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1pPr>
            <a:lvl2pPr marL="914400" marR="0" lvl="1" indent="-347662" algn="l" rtl="0">
              <a:lnSpc>
                <a:spcPct val="120000"/>
              </a:lnSpc>
              <a:spcBef>
                <a:spcPts val="1600"/>
              </a:spcBef>
              <a:spcAft>
                <a:spcPts val="0"/>
              </a:spcAft>
              <a:buClr>
                <a:schemeClr val="lt1"/>
              </a:buClr>
              <a:buSzPts val="1875"/>
              <a:buFont typeface="Arial"/>
              <a:buChar char="•"/>
              <a:defRPr sz="1500" b="0" i="0" u="none" strike="noStrike" cap="none">
                <a:solidFill>
                  <a:schemeClr val="lt1"/>
                </a:solidFill>
                <a:latin typeface="Questrial"/>
                <a:ea typeface="Questrial"/>
                <a:cs typeface="Questrial"/>
                <a:sym typeface="Questrial"/>
              </a:defRPr>
            </a:lvl2pPr>
            <a:lvl3pPr marL="1371600" marR="0" lvl="2" indent="-335756" algn="l" rtl="0">
              <a:lnSpc>
                <a:spcPct val="120000"/>
              </a:lnSpc>
              <a:spcBef>
                <a:spcPts val="1600"/>
              </a:spcBef>
              <a:spcAft>
                <a:spcPts val="0"/>
              </a:spcAft>
              <a:buClr>
                <a:schemeClr val="lt1"/>
              </a:buClr>
              <a:buSzPts val="1688"/>
              <a:buFont typeface="Arial"/>
              <a:buChar char="•"/>
              <a:defRPr sz="1350" b="0" i="0" u="none" strike="noStrike" cap="none">
                <a:solidFill>
                  <a:schemeClr val="lt1"/>
                </a:solidFill>
                <a:latin typeface="Questrial"/>
                <a:ea typeface="Questrial"/>
                <a:cs typeface="Questrial"/>
                <a:sym typeface="Questrial"/>
              </a:defRPr>
            </a:lvl3pPr>
            <a:lvl4pPr marL="1828800" marR="0" lvl="3" indent="-323850" algn="l" rtl="0">
              <a:lnSpc>
                <a:spcPct val="120000"/>
              </a:lnSpc>
              <a:spcBef>
                <a:spcPts val="1600"/>
              </a:spcBef>
              <a:spcAft>
                <a:spcPts val="0"/>
              </a:spcAft>
              <a:buClr>
                <a:schemeClr val="lt1"/>
              </a:buClr>
              <a:buSzPts val="1500"/>
              <a:buFont typeface="Arial"/>
              <a:buChar char="•"/>
              <a:defRPr sz="1200" b="0" i="0" u="none" strike="noStrike" cap="none">
                <a:solidFill>
                  <a:schemeClr val="lt1"/>
                </a:solidFill>
                <a:latin typeface="Questrial"/>
                <a:ea typeface="Questrial"/>
                <a:cs typeface="Questrial"/>
                <a:sym typeface="Questrial"/>
              </a:defRPr>
            </a:lvl4pPr>
            <a:lvl5pPr marL="2286000" marR="0" lvl="4" indent="-323850" algn="l" rtl="0">
              <a:lnSpc>
                <a:spcPct val="120000"/>
              </a:lnSpc>
              <a:spcBef>
                <a:spcPts val="1600"/>
              </a:spcBef>
              <a:spcAft>
                <a:spcPts val="0"/>
              </a:spcAft>
              <a:buClr>
                <a:schemeClr val="lt1"/>
              </a:buClr>
              <a:buSzPts val="1500"/>
              <a:buFont typeface="Arial"/>
              <a:buChar char="•"/>
              <a:defRPr sz="1200" b="0" i="0" u="none" strike="noStrike" cap="none">
                <a:solidFill>
                  <a:schemeClr val="lt1"/>
                </a:solidFill>
                <a:latin typeface="Questrial"/>
                <a:ea typeface="Questrial"/>
                <a:cs typeface="Questrial"/>
                <a:sym typeface="Questrial"/>
              </a:defRPr>
            </a:lvl5pPr>
            <a:lvl6pPr marL="2743200" marR="0" lvl="5"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6pPr>
            <a:lvl7pPr marL="3200400" marR="0" lvl="6"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7pPr>
            <a:lvl8pPr marL="3657600" marR="0" lvl="7"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8pPr>
            <a:lvl9pPr marL="4114800" marR="0" lvl="8" indent="-311943" algn="l" rtl="0">
              <a:lnSpc>
                <a:spcPct val="120000"/>
              </a:lnSpc>
              <a:spcBef>
                <a:spcPts val="1600"/>
              </a:spcBef>
              <a:spcAft>
                <a:spcPts val="160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9pPr>
          </a:lstStyle>
          <a:p>
            <a:endParaRPr/>
          </a:p>
        </p:txBody>
      </p:sp>
      <p:sp>
        <p:nvSpPr>
          <p:cNvPr id="133" name="Google Shape;133;p13"/>
          <p:cNvSpPr txBox="1">
            <a:spLocks noGrp="1"/>
          </p:cNvSpPr>
          <p:nvPr>
            <p:ph type="dt" idx="10"/>
          </p:nvPr>
        </p:nvSpPr>
        <p:spPr>
          <a:xfrm>
            <a:off x="5592691" y="4412457"/>
            <a:ext cx="2057400" cy="2739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788"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4" name="Google Shape;134;p13"/>
          <p:cNvSpPr txBox="1">
            <a:spLocks noGrp="1"/>
          </p:cNvSpPr>
          <p:nvPr>
            <p:ph type="ftr" idx="11"/>
          </p:nvPr>
        </p:nvSpPr>
        <p:spPr>
          <a:xfrm>
            <a:off x="856059" y="4412457"/>
            <a:ext cx="4679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788"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5" name="Google Shape;135;p13"/>
          <p:cNvSpPr txBox="1">
            <a:spLocks noGrp="1"/>
          </p:cNvSpPr>
          <p:nvPr>
            <p:ph type="sldNum" idx="12"/>
          </p:nvPr>
        </p:nvSpPr>
        <p:spPr>
          <a:xfrm>
            <a:off x="7707241" y="4412456"/>
            <a:ext cx="578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1pPr>
            <a:lvl2pPr marL="0" marR="0" lvl="1"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2pPr>
            <a:lvl3pPr marL="0" marR="0" lvl="2"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3pPr>
            <a:lvl4pPr marL="0" marR="0" lvl="3"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4pPr>
            <a:lvl5pPr marL="0" marR="0" lvl="4"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5pPr>
            <a:lvl6pPr marL="0" marR="0" lvl="5"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6pPr>
            <a:lvl7pPr marL="0" marR="0" lvl="6"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7pPr>
            <a:lvl8pPr marL="0" marR="0" lvl="7"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8pPr>
            <a:lvl9pPr marL="0" marR="0" lvl="8"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rgbClr val="000000"/>
              </a:buClr>
              <a:buSzPts val="943"/>
              <a:buFont typeface="Arial"/>
              <a:buNone/>
            </a:pPr>
            <a:r>
              <a:rPr lang="en-GB" sz="3600" b="0" i="0" u="none" strike="noStrike" cap="none">
                <a:solidFill>
                  <a:schemeClr val="lt1"/>
                </a:solidFill>
                <a:latin typeface="Questrial"/>
                <a:ea typeface="Questrial"/>
                <a:cs typeface="Questrial"/>
                <a:sym typeface="Questrial"/>
              </a:rPr>
              <a:t>FUNCTIONS AND OBJECTS</a:t>
            </a:r>
            <a:endParaRPr/>
          </a:p>
        </p:txBody>
      </p:sp>
      <p:sp>
        <p:nvSpPr>
          <p:cNvPr id="141" name="Google Shape;141;p1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ctrTitle"/>
          </p:nvPr>
        </p:nvSpPr>
        <p:spPr>
          <a:xfrm>
            <a:off x="2960501" y="1629775"/>
            <a:ext cx="49062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FUNCTIONS WITH PARAMETERS</a:t>
            </a:r>
            <a:endParaRPr sz="3600" b="0" i="0" u="none" strike="noStrike" cap="none">
              <a:solidFill>
                <a:schemeClr val="lt1"/>
              </a:solidFill>
              <a:latin typeface="Questrial"/>
              <a:ea typeface="Questrial"/>
              <a:cs typeface="Questrial"/>
              <a:sym typeface="Questrial"/>
            </a:endParaRPr>
          </a:p>
        </p:txBody>
      </p:sp>
      <p:sp>
        <p:nvSpPr>
          <p:cNvPr id="216" name="Google Shape;216;p23"/>
          <p:cNvSpPr txBox="1">
            <a:spLocks noGrp="1"/>
          </p:cNvSpPr>
          <p:nvPr>
            <p:ph type="subTitle" idx="1"/>
          </p:nvPr>
        </p:nvSpPr>
        <p:spPr>
          <a:xfrm>
            <a:off x="3020301" y="2245225"/>
            <a:ext cx="4846500" cy="5394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1" i="0" u="none" strike="noStrike" cap="none">
                <a:solidFill>
                  <a:schemeClr val="lt2"/>
                </a:solidFill>
                <a:latin typeface="Questrial"/>
                <a:ea typeface="Questrial"/>
                <a:cs typeface="Questrial"/>
                <a:sym typeface="Questrial"/>
              </a:rPr>
              <a:t>PASSING PARAMETERS AND RETURNING VALUES</a:t>
            </a:r>
            <a:endParaRPr sz="1500" b="1"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PARAMETERS</a:t>
            </a:r>
            <a:endParaRPr sz="2700" b="0" i="0" u="none" strike="noStrike" cap="none">
              <a:solidFill>
                <a:schemeClr val="lt1"/>
              </a:solidFill>
              <a:latin typeface="Questrial"/>
              <a:ea typeface="Questrial"/>
              <a:cs typeface="Questrial"/>
              <a:sym typeface="Questrial"/>
            </a:endParaRPr>
          </a:p>
        </p:txBody>
      </p:sp>
      <p:sp>
        <p:nvSpPr>
          <p:cNvPr id="225" name="Google Shape;225;p24"/>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pass information to a function, you can use </a:t>
            </a:r>
            <a:r>
              <a:rPr lang="en-GB" sz="1800" b="0" i="0" u="none" strike="noStrike" cap="none">
                <a:solidFill>
                  <a:srgbClr val="21FFFE"/>
                </a:solidFill>
                <a:latin typeface="Questrial"/>
                <a:ea typeface="Questrial"/>
                <a:cs typeface="Questrial"/>
                <a:sym typeface="Questrial"/>
              </a:rPr>
              <a:t>parameters</a:t>
            </a:r>
            <a:endParaRPr/>
          </a:p>
          <a:p>
            <a:pPr marL="514350" marR="0" lvl="1" indent="-171450" algn="l" rtl="0">
              <a:lnSpc>
                <a:spcPct val="100000"/>
              </a:lnSpc>
              <a:spcBef>
                <a:spcPts val="375"/>
              </a:spcBef>
              <a:spcAft>
                <a:spcPts val="0"/>
              </a:spcAft>
              <a:buClr>
                <a:srgbClr val="21FFFE"/>
              </a:buClr>
              <a:buSzPts val="1875"/>
              <a:buFont typeface="Arial"/>
              <a:buChar char="•"/>
            </a:pPr>
            <a:r>
              <a:rPr lang="en-GB" sz="1500" b="0" i="0" u="none" strike="noStrike" cap="none">
                <a:solidFill>
                  <a:srgbClr val="21FFFE"/>
                </a:solidFill>
                <a:latin typeface="Questrial"/>
                <a:ea typeface="Questrial"/>
                <a:cs typeface="Questrial"/>
                <a:sym typeface="Questrial"/>
              </a:rPr>
              <a:t>Parameters </a:t>
            </a:r>
            <a:r>
              <a:rPr lang="en-GB" sz="1500" b="0" i="0" u="none" strike="noStrike" cap="none">
                <a:solidFill>
                  <a:schemeClr val="lt1"/>
                </a:solidFill>
                <a:latin typeface="Questrial"/>
                <a:ea typeface="Questrial"/>
                <a:cs typeface="Questrial"/>
                <a:sym typeface="Questrial"/>
              </a:rPr>
              <a:t>accept input data in the function</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Each parameter has a </a:t>
            </a:r>
            <a:r>
              <a:rPr lang="en-GB" sz="1500" b="0" i="0" u="none" strike="noStrike" cap="none">
                <a:solidFill>
                  <a:srgbClr val="21FFFE"/>
                </a:solidFill>
                <a:latin typeface="Questrial"/>
                <a:ea typeface="Questrial"/>
                <a:cs typeface="Questrial"/>
                <a:sym typeface="Questrial"/>
              </a:rPr>
              <a:t>name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You can pass </a:t>
            </a:r>
            <a:r>
              <a:rPr lang="en-GB" sz="1500" b="0" i="0" u="none" strike="noStrike" cap="none">
                <a:solidFill>
                  <a:srgbClr val="21FFFE"/>
                </a:solidFill>
                <a:latin typeface="Questrial"/>
                <a:ea typeface="Questrial"/>
                <a:cs typeface="Questrial"/>
                <a:sym typeface="Questrial"/>
              </a:rPr>
              <a:t>zero</a:t>
            </a:r>
            <a:r>
              <a:rPr lang="en-GB" sz="1500" b="0" i="0" u="none" strike="noStrike" cap="none">
                <a:solidFill>
                  <a:schemeClr val="lt1"/>
                </a:solidFill>
                <a:latin typeface="Questrial"/>
                <a:ea typeface="Questrial"/>
                <a:cs typeface="Questrial"/>
                <a:sym typeface="Questrial"/>
              </a:rPr>
              <a:t> or </a:t>
            </a:r>
            <a:r>
              <a:rPr lang="en-GB" sz="1500" b="0" i="0" u="none" strike="noStrike" cap="none">
                <a:solidFill>
                  <a:srgbClr val="21FFFE"/>
                </a:solidFill>
                <a:latin typeface="Questrial"/>
                <a:ea typeface="Questrial"/>
                <a:cs typeface="Questrial"/>
                <a:sym typeface="Questrial"/>
              </a:rPr>
              <a:t>several</a:t>
            </a:r>
            <a:r>
              <a:rPr lang="en-GB" sz="1500" b="0" i="0" u="none" strike="noStrike" cap="none">
                <a:solidFill>
                  <a:schemeClr val="lt1"/>
                </a:solidFill>
                <a:latin typeface="Questrial"/>
                <a:ea typeface="Questrial"/>
                <a:cs typeface="Questrial"/>
                <a:sym typeface="Questrial"/>
              </a:rPr>
              <a:t> input values</a:t>
            </a:r>
            <a:endParaRPr/>
          </a:p>
          <a:p>
            <a:pPr marL="514350" marR="0" lvl="1" indent="-171450" algn="l" rtl="0">
              <a:lnSpc>
                <a:spcPct val="100000"/>
              </a:lnSpc>
              <a:spcBef>
                <a:spcPts val="375"/>
              </a:spcBef>
              <a:spcAft>
                <a:spcPts val="0"/>
              </a:spcAft>
              <a:buClr>
                <a:srgbClr val="21FFFE"/>
              </a:buClr>
              <a:buSzPts val="1875"/>
              <a:buFont typeface="Arial"/>
              <a:buChar char="•"/>
            </a:pPr>
            <a:r>
              <a:rPr lang="en-GB" sz="1500" b="0" i="0" u="none" strike="noStrike" cap="none">
                <a:solidFill>
                  <a:srgbClr val="21FFFE"/>
                </a:solidFill>
                <a:latin typeface="Questrial"/>
                <a:ea typeface="Questrial"/>
                <a:cs typeface="Questrial"/>
                <a:sym typeface="Questrial"/>
              </a:rPr>
              <a:t>Parameters</a:t>
            </a:r>
            <a:r>
              <a:rPr lang="en-GB" sz="1500" b="0" i="0" u="none" strike="noStrike" cap="none">
                <a:solidFill>
                  <a:schemeClr val="lt1"/>
                </a:solidFill>
                <a:latin typeface="Questrial"/>
                <a:ea typeface="Questrial"/>
                <a:cs typeface="Questrial"/>
                <a:sym typeface="Questrial"/>
              </a:rPr>
              <a:t> are assigned to particular </a:t>
            </a:r>
            <a:r>
              <a:rPr lang="en-GB" sz="1500" b="0" i="0" u="none" strike="noStrike" cap="none">
                <a:solidFill>
                  <a:srgbClr val="21FFFE"/>
                </a:solidFill>
                <a:latin typeface="Questrial"/>
                <a:ea typeface="Questrial"/>
                <a:cs typeface="Questrial"/>
                <a:sym typeface="Questrial"/>
              </a:rPr>
              <a:t>values</a:t>
            </a:r>
            <a:r>
              <a:rPr lang="en-GB" sz="1500" b="0" i="0" u="none" strike="noStrike" cap="none">
                <a:solidFill>
                  <a:schemeClr val="lt1"/>
                </a:solidFill>
                <a:latin typeface="Questrial"/>
                <a:ea typeface="Questrial"/>
                <a:cs typeface="Questrial"/>
                <a:sym typeface="Questrial"/>
              </a:rPr>
              <a:t> (called "</a:t>
            </a:r>
            <a:r>
              <a:rPr lang="en-GB" sz="1500" b="0" i="0" u="none" strike="noStrike" cap="none">
                <a:solidFill>
                  <a:srgbClr val="21FFFE"/>
                </a:solidFill>
                <a:latin typeface="Questrial"/>
                <a:ea typeface="Questrial"/>
                <a:cs typeface="Questrial"/>
                <a:sym typeface="Questrial"/>
              </a:rPr>
              <a:t>arguments</a:t>
            </a:r>
            <a:r>
              <a:rPr lang="en-GB" sz="1500" b="0" i="0" u="none" strike="noStrike" cap="none">
                <a:solidFill>
                  <a:schemeClr val="lt1"/>
                </a:solidFill>
                <a:latin typeface="Questrial"/>
                <a:ea typeface="Questrial"/>
                <a:cs typeface="Questrial"/>
                <a:sym typeface="Questrial"/>
              </a:rPr>
              <a:t>") when the function is </a:t>
            </a:r>
            <a:r>
              <a:rPr lang="en-GB" sz="1500" b="0" i="0" u="none" strike="noStrike" cap="none">
                <a:solidFill>
                  <a:srgbClr val="21FFFE"/>
                </a:solidFill>
                <a:latin typeface="Questrial"/>
                <a:ea typeface="Questrial"/>
                <a:cs typeface="Questrial"/>
                <a:sym typeface="Questrial"/>
              </a:rPr>
              <a:t>called</a:t>
            </a:r>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Parameters can change the function behavior</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Depending on the passed values</a:t>
            </a:r>
            <a:endParaRPr sz="15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DEFINING AND USING FUNCTION PARAMETERS</a:t>
            </a:r>
            <a:endParaRPr sz="2700" b="0" i="0" u="none" strike="noStrike" cap="none">
              <a:solidFill>
                <a:schemeClr val="lt1"/>
              </a:solidFill>
              <a:latin typeface="Questrial"/>
              <a:ea typeface="Questrial"/>
              <a:cs typeface="Questrial"/>
              <a:sym typeface="Questrial"/>
            </a:endParaRPr>
          </a:p>
        </p:txBody>
      </p:sp>
      <p:sp>
        <p:nvSpPr>
          <p:cNvPr id="234" name="Google Shape;234;p25"/>
          <p:cNvSpPr txBox="1">
            <a:spLocks noGrp="1"/>
          </p:cNvSpPr>
          <p:nvPr>
            <p:ph type="body" idx="1"/>
          </p:nvPr>
        </p:nvSpPr>
        <p:spPr>
          <a:xfrm>
            <a:off x="1297500" y="1373600"/>
            <a:ext cx="7038900" cy="3105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Function’s behavior depends on its </a:t>
            </a:r>
            <a:r>
              <a:rPr lang="en-GB" sz="1800" b="0" i="0" u="none" strike="noStrike" cap="none">
                <a:solidFill>
                  <a:srgbClr val="21FFFE"/>
                </a:solidFill>
                <a:latin typeface="Questrial"/>
                <a:ea typeface="Questrial"/>
                <a:cs typeface="Questrial"/>
                <a:sym typeface="Questrial"/>
              </a:rPr>
              <a:t>parameters </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Parameters can be of any type</a:t>
            </a:r>
            <a:endParaRPr/>
          </a:p>
          <a:p>
            <a:pPr marL="514350" marR="0" lvl="1" indent="-171450" algn="l" rtl="0">
              <a:lnSpc>
                <a:spcPct val="120000"/>
              </a:lnSpc>
              <a:spcBef>
                <a:spcPts val="375"/>
              </a:spcBef>
              <a:spcAft>
                <a:spcPts val="0"/>
              </a:spcAft>
              <a:buClr>
                <a:srgbClr val="21FFFE"/>
              </a:buClr>
              <a:buSzPts val="2625"/>
              <a:buFont typeface="Arial"/>
              <a:buChar char="•"/>
            </a:pPr>
            <a:r>
              <a:rPr lang="en-GB" sz="2100" b="1" i="0" u="none" strike="noStrike" cap="none">
                <a:solidFill>
                  <a:srgbClr val="21FFFE"/>
                </a:solidFill>
                <a:latin typeface="Consolas"/>
                <a:ea typeface="Consolas"/>
                <a:cs typeface="Consolas"/>
                <a:sym typeface="Consolas"/>
              </a:rPr>
              <a:t>number</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string</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object</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array</a:t>
            </a:r>
            <a:r>
              <a:rPr lang="en-GB" sz="2100" b="0" i="0" u="none" strike="noStrike" cap="none">
                <a:solidFill>
                  <a:schemeClr val="lt1"/>
                </a:solidFill>
                <a:latin typeface="Questrial"/>
                <a:ea typeface="Questrial"/>
                <a:cs typeface="Questrial"/>
                <a:sym typeface="Questrial"/>
              </a:rPr>
              <a:t>, etc.</a:t>
            </a:r>
            <a:endParaRPr/>
          </a:p>
          <a:p>
            <a:pPr marL="514350" marR="0" lvl="1" indent="-171450" algn="l" rtl="0">
              <a:lnSpc>
                <a:spcPct val="120000"/>
              </a:lnSpc>
              <a:spcBef>
                <a:spcPts val="375"/>
              </a:spcBef>
              <a:spcAft>
                <a:spcPts val="1600"/>
              </a:spcAft>
              <a:buClr>
                <a:schemeClr val="lt1"/>
              </a:buClr>
              <a:buSzPts val="2625"/>
              <a:buFont typeface="Arial"/>
              <a:buChar char="•"/>
            </a:pPr>
            <a:r>
              <a:rPr lang="en-GB" sz="2100" b="0" i="0" u="none" strike="noStrike" cap="none">
                <a:solidFill>
                  <a:schemeClr val="lt1"/>
                </a:solidFill>
                <a:latin typeface="Questrial"/>
                <a:ea typeface="Questrial"/>
                <a:cs typeface="Questrial"/>
                <a:sym typeface="Questrial"/>
              </a:rPr>
              <a:t>Even </a:t>
            </a:r>
            <a:r>
              <a:rPr lang="en-GB" sz="2100" b="1" i="0" u="none" strike="noStrike" cap="none">
                <a:solidFill>
                  <a:srgbClr val="21FFFE"/>
                </a:solidFill>
                <a:latin typeface="Consolas"/>
                <a:ea typeface="Consolas"/>
                <a:cs typeface="Consolas"/>
                <a:sym typeface="Consolas"/>
              </a:rPr>
              <a:t>function</a:t>
            </a:r>
            <a:endParaRPr/>
          </a:p>
        </p:txBody>
      </p:sp>
      <p:sp>
        <p:nvSpPr>
          <p:cNvPr id="235" name="Google Shape;235;p25"/>
          <p:cNvSpPr/>
          <p:nvPr/>
        </p:nvSpPr>
        <p:spPr>
          <a:xfrm>
            <a:off x="1297510" y="3365971"/>
            <a:ext cx="6229500" cy="15696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function </a:t>
            </a: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(number1, number2) {</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var max = number1;</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if (number2 &gt; number1)</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max = number2;</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console.log('Maximal number: ' + max);</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 WITH PARAMETERS</a:t>
            </a:r>
            <a:endParaRPr sz="2700" b="0" i="0" u="none" strike="noStrike" cap="none">
              <a:solidFill>
                <a:schemeClr val="lt1"/>
              </a:solidFill>
              <a:latin typeface="Questrial"/>
              <a:ea typeface="Questrial"/>
              <a:cs typeface="Questrial"/>
              <a:sym typeface="Questrial"/>
            </a:endParaRPr>
          </a:p>
        </p:txBody>
      </p:sp>
      <p:sp>
        <p:nvSpPr>
          <p:cNvPr id="241" name="Google Shape;241;p26"/>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a:t>
            </a:r>
            <a:r>
              <a:rPr lang="en-GB" sz="1800" b="0" i="0" u="none" strike="noStrike" cap="none">
                <a:solidFill>
                  <a:srgbClr val="21FFFE"/>
                </a:solidFill>
                <a:latin typeface="Questrial"/>
                <a:ea typeface="Questrial"/>
                <a:cs typeface="Questrial"/>
                <a:sym typeface="Questrial"/>
              </a:rPr>
              <a:t>call a function </a:t>
            </a:r>
            <a:r>
              <a:rPr lang="en-GB" sz="1800" b="0" i="0" u="none" strike="noStrike" cap="none">
                <a:solidFill>
                  <a:schemeClr val="lt1"/>
                </a:solidFill>
                <a:latin typeface="Questrial"/>
                <a:ea typeface="Questrial"/>
                <a:cs typeface="Questrial"/>
                <a:sym typeface="Questrial"/>
              </a:rPr>
              <a:t>and pass values to its parameters:</a:t>
            </a:r>
            <a:endParaRPr/>
          </a:p>
          <a:p>
            <a:pPr marL="514350" marR="0" lvl="1" indent="-171450" algn="l" rtl="0">
              <a:lnSpc>
                <a:spcPct val="18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the function’s name</a:t>
            </a:r>
            <a:endParaRPr/>
          </a:p>
          <a:p>
            <a:pPr marL="514350" marR="0" lvl="1" indent="-171450" algn="l" rtl="0">
              <a:lnSpc>
                <a:spcPct val="18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Followed by a list of expressions for each parameter</a:t>
            </a:r>
            <a:endParaRPr/>
          </a:p>
          <a:p>
            <a:pPr marL="171450" marR="0" lvl="0" indent="-171450" algn="l" rtl="0">
              <a:lnSpc>
                <a:spcPct val="15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Examples:</a:t>
            </a:r>
            <a:endParaRPr sz="1800" b="0" i="0" u="none" strike="noStrike" cap="none">
              <a:solidFill>
                <a:schemeClr val="lt1"/>
              </a:solidFill>
              <a:latin typeface="Questrial"/>
              <a:ea typeface="Questrial"/>
              <a:cs typeface="Questrial"/>
              <a:sym typeface="Questrial"/>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42" name="Google Shape;242;p26"/>
          <p:cNvSpPr/>
          <p:nvPr/>
        </p:nvSpPr>
        <p:spPr>
          <a:xfrm>
            <a:off x="1297501" y="3442025"/>
            <a:ext cx="7159500" cy="1438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(-5, -10);</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(a + b, c);</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(2 + 3, 10);</a:t>
            </a:r>
            <a:endParaRPr dirty="0"/>
          </a:p>
          <a:p>
            <a:pPr marL="0" marR="0" lvl="0" indent="0" algn="l" rtl="0">
              <a:spcBef>
                <a:spcPts val="90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(100, 200);</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a:t>
            </a:r>
            <a:r>
              <a:rPr lang="en-GB" sz="1600" b="1" dirty="0" err="1">
                <a:solidFill>
                  <a:srgbClr val="FBEEC9"/>
                </a:solidFill>
                <a:latin typeface="Consolas"/>
                <a:ea typeface="Consolas"/>
                <a:cs typeface="Consolas"/>
                <a:sym typeface="Consolas"/>
              </a:rPr>
              <a:t>oldQuantity</a:t>
            </a:r>
            <a:r>
              <a:rPr lang="en-GB" sz="1600" b="1" dirty="0">
                <a:solidFill>
                  <a:srgbClr val="FBEEC9"/>
                </a:solidFill>
                <a:latin typeface="Consolas"/>
                <a:ea typeface="Consolas"/>
                <a:cs typeface="Consolas"/>
                <a:sym typeface="Consolas"/>
              </a:rPr>
              <a:t> * 1.5, quantity * 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PRINTING A TRIANGLE – EXAMPLE</a:t>
            </a:r>
            <a:endParaRPr sz="2700" b="0" i="0" u="none" strike="noStrike" cap="none">
              <a:solidFill>
                <a:schemeClr val="lt1"/>
              </a:solidFill>
              <a:latin typeface="Questrial"/>
              <a:ea typeface="Questrial"/>
              <a:cs typeface="Questrial"/>
              <a:sym typeface="Questrial"/>
            </a:endParaRPr>
          </a:p>
        </p:txBody>
      </p:sp>
      <p:sp>
        <p:nvSpPr>
          <p:cNvPr id="248" name="Google Shape;248;p27"/>
          <p:cNvSpPr txBox="1">
            <a:spLocks noGrp="1"/>
          </p:cNvSpPr>
          <p:nvPr>
            <p:ph type="body" idx="1"/>
          </p:nvPr>
        </p:nvSpPr>
        <p:spPr>
          <a:xfrm>
            <a:off x="1297500" y="1307850"/>
            <a:ext cx="7038900" cy="3554400"/>
          </a:xfrm>
          <a:prstGeom prst="rect">
            <a:avLst/>
          </a:prstGeom>
          <a:noFill/>
          <a:ln>
            <a:noFill/>
          </a:ln>
        </p:spPr>
        <p:txBody>
          <a:bodyPr spcFirstLastPara="1" wrap="square" lIns="91425" tIns="45700" rIns="91425" bIns="45700" anchor="t" anchorCtr="0">
            <a:noAutofit/>
          </a:bodyPr>
          <a:lstStyle/>
          <a:p>
            <a:pPr marL="171450" marR="0" lvl="0" indent="-152399" algn="l" rtl="0">
              <a:lnSpc>
                <a:spcPct val="100000"/>
              </a:lnSpc>
              <a:spcBef>
                <a:spcPts val="0"/>
              </a:spcBef>
              <a:spcAft>
                <a:spcPts val="0"/>
              </a:spcAft>
              <a:buClr>
                <a:schemeClr val="lt1"/>
              </a:buClr>
              <a:buSzPts val="1781"/>
              <a:buFont typeface="Arial"/>
              <a:buChar char="•"/>
            </a:pPr>
            <a:r>
              <a:rPr lang="en-GB" sz="1365" b="0" i="0" u="none" strike="noStrike" cap="none">
                <a:solidFill>
                  <a:schemeClr val="lt1"/>
                </a:solidFill>
                <a:latin typeface="Questrial"/>
                <a:ea typeface="Questrial"/>
                <a:cs typeface="Questrial"/>
                <a:sym typeface="Questrial"/>
              </a:rPr>
              <a:t>Creating a program for printing triangles as shown below:</a:t>
            </a:r>
            <a:r>
              <a:rPr lang="en-GB" sz="1365" b="0" i="0" u="none" strike="noStrike" cap="none">
                <a:solidFill>
                  <a:schemeClr val="lt1"/>
                </a:solidFill>
                <a:latin typeface="Consolas"/>
                <a:ea typeface="Consolas"/>
                <a:cs typeface="Consolas"/>
                <a:sym typeface="Consolas"/>
              </a:rPr>
              <a:t>	</a:t>
            </a:r>
            <a:endParaRPr sz="1000"/>
          </a:p>
          <a:p>
            <a:pPr marL="857250" marR="0" lvl="2" indent="-278606" algn="l" rtl="0">
              <a:lnSpc>
                <a:spcPct val="135135"/>
              </a:lnSpc>
              <a:spcBef>
                <a:spcPts val="135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1 2 3 4</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a:latin typeface="Consolas"/>
                <a:ea typeface="Consolas"/>
                <a:cs typeface="Consolas"/>
                <a:sym typeface="Consolas"/>
              </a:rPr>
              <a:t>   	</a:t>
            </a:r>
            <a:r>
              <a:rPr lang="en-GB" sz="1365" b="0" i="0" u="none" strike="noStrike" cap="none">
                <a:solidFill>
                  <a:schemeClr val="lt1"/>
                </a:solidFill>
                <a:latin typeface="Consolas"/>
                <a:ea typeface="Consolas"/>
                <a:cs typeface="Consolas"/>
                <a:sym typeface="Consolas"/>
              </a:rPr>
              <a:t>1 2 3 4 5</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1 2 3 4</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a:t>
            </a:r>
            <a:endParaRPr sz="1365" b="0" i="0" u="none" strike="noStrike" cap="none">
              <a:solidFill>
                <a:schemeClr val="lt1"/>
              </a:solidFill>
              <a:latin typeface="Consolas"/>
              <a:ea typeface="Consolas"/>
              <a:cs typeface="Consolas"/>
              <a:sym typeface="Consolas"/>
            </a:endParaRPr>
          </a:p>
          <a:p>
            <a:pPr marL="171450" marR="0" lvl="0" indent="-39289" algn="l" rtl="0">
              <a:lnSpc>
                <a:spcPct val="100000"/>
              </a:lnSpc>
              <a:spcBef>
                <a:spcPts val="750"/>
              </a:spcBef>
              <a:spcAft>
                <a:spcPts val="1600"/>
              </a:spcAft>
              <a:buClr>
                <a:schemeClr val="lt1"/>
              </a:buClr>
              <a:buSzPts val="2081"/>
              <a:buFont typeface="Arial"/>
              <a:buNone/>
            </a:pPr>
            <a:endParaRPr sz="1365"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PRINTING A TRIANGLE – SOURCE CODE</a:t>
            </a:r>
            <a:endParaRPr sz="2700" b="0" i="0" u="none" strike="noStrike" cap="none">
              <a:solidFill>
                <a:schemeClr val="lt1"/>
              </a:solidFill>
              <a:latin typeface="Questrial"/>
              <a:ea typeface="Questrial"/>
              <a:cs typeface="Questrial"/>
              <a:sym typeface="Questrial"/>
            </a:endParaRPr>
          </a:p>
        </p:txBody>
      </p:sp>
      <p:sp>
        <p:nvSpPr>
          <p:cNvPr id="254" name="Google Shape;254;p28"/>
          <p:cNvSpPr txBox="1">
            <a:spLocks noGrp="1"/>
          </p:cNvSpPr>
          <p:nvPr>
            <p:ph type="body" idx="1"/>
          </p:nvPr>
        </p:nvSpPr>
        <p:spPr>
          <a:xfrm>
            <a:off x="1297500" y="1214100"/>
            <a:ext cx="7038900" cy="38427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var n = 5;</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for (var line = 1; line &lt;= n;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(1,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for (line = n-1; line &gt;= 1;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(1, line);</a:t>
            </a:r>
            <a:endParaRPr dirty="0"/>
          </a:p>
          <a:p>
            <a:pPr marL="0" marR="0" lvl="0" indent="0" algn="l" rtl="0">
              <a:lnSpc>
                <a:spcPct val="100000"/>
              </a:lnSpc>
              <a:spcBef>
                <a:spcPts val="0"/>
              </a:spcBef>
              <a:spcAft>
                <a:spcPts val="0"/>
              </a:spcAft>
              <a:buClr>
                <a:srgbClr val="BFD8EA"/>
              </a:buClr>
              <a:buSzPts val="1313"/>
              <a:buFont typeface="Arial"/>
              <a:buNone/>
            </a:pPr>
            <a:endParaRPr sz="1875" b="1" i="0" u="none" strike="noStrike" cap="none" dirty="0">
              <a:solidFill>
                <a:srgbClr val="5BFFFE"/>
              </a:solidFill>
              <a:latin typeface="Consolas"/>
              <a:ea typeface="Consolas"/>
              <a:cs typeface="Consolas"/>
              <a:sym typeface="Consolas"/>
            </a:endParaRPr>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function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(start, end)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var line =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for (var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 = start;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 &lt;= end;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line += ' ' +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console.log(line);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a:t>
            </a:r>
            <a:endParaRPr dirty="0"/>
          </a:p>
        </p:txBody>
      </p:sp>
      <p:sp>
        <p:nvSpPr>
          <p:cNvPr id="255" name="Google Shape;255;p2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15</a:t>
            </a:fld>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ctrTitle"/>
          </p:nvPr>
        </p:nvSpPr>
        <p:spPr>
          <a:xfrm>
            <a:off x="3050226" y="1929800"/>
            <a:ext cx="48537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THE ARGUMENTS OBJECT</a:t>
            </a:r>
            <a:endParaRPr sz="3600" b="0" i="0" u="none" strike="noStrike" cap="none">
              <a:solidFill>
                <a:schemeClr val="lt1"/>
              </a:solidFill>
              <a:latin typeface="Questrial"/>
              <a:ea typeface="Questrial"/>
              <a:cs typeface="Questrial"/>
              <a:sym typeface="Questrial"/>
            </a:endParaRPr>
          </a:p>
        </p:txBody>
      </p:sp>
      <p:sp>
        <p:nvSpPr>
          <p:cNvPr id="264" name="Google Shape;264;p29"/>
          <p:cNvSpPr txBox="1">
            <a:spLocks noGrp="1"/>
          </p:cNvSpPr>
          <p:nvPr>
            <p:ph type="subTitle" idx="1"/>
          </p:nvPr>
        </p:nvSpPr>
        <p:spPr>
          <a:xfrm>
            <a:off x="3050276" y="2588425"/>
            <a:ext cx="48537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PROCESSING FUNCTION ARGUMENTS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ARGUMENTS OBJECT</a:t>
            </a:r>
            <a:endParaRPr sz="2700" b="0" i="0" u="none" strike="noStrike" cap="none">
              <a:solidFill>
                <a:schemeClr val="lt1"/>
              </a:solidFill>
              <a:latin typeface="Questrial"/>
              <a:ea typeface="Questrial"/>
              <a:cs typeface="Questrial"/>
              <a:sym typeface="Questrial"/>
            </a:endParaRPr>
          </a:p>
        </p:txBody>
      </p:sp>
      <p:sp>
        <p:nvSpPr>
          <p:cNvPr id="270" name="Google Shape;270;p30"/>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Every function have a special object called </a:t>
            </a:r>
            <a:r>
              <a:rPr lang="en-GB" sz="1800" b="1" i="0" u="none" strike="noStrike" cap="none">
                <a:solidFill>
                  <a:srgbClr val="21FFFE"/>
                </a:solidFill>
                <a:latin typeface="Consolas"/>
                <a:ea typeface="Consolas"/>
                <a:cs typeface="Consolas"/>
                <a:sym typeface="Consolas"/>
              </a:rPr>
              <a:t>arguments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Holds the arguments passed to it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No need to be explicitly declared and exists in every JS function</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71" name="Google Shape;271;p30"/>
          <p:cNvSpPr/>
          <p:nvPr/>
        </p:nvSpPr>
        <p:spPr>
          <a:xfrm>
            <a:off x="1297501" y="2845550"/>
            <a:ext cx="7273800" cy="2054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function </a:t>
            </a:r>
            <a:r>
              <a:rPr lang="en-GB" sz="2000" b="1" dirty="0" err="1">
                <a:solidFill>
                  <a:srgbClr val="FBEEC9"/>
                </a:solidFill>
                <a:latin typeface="Consolas"/>
                <a:ea typeface="Consolas"/>
                <a:cs typeface="Consolas"/>
                <a:sym typeface="Consolas"/>
              </a:rPr>
              <a:t>printArguments</a:t>
            </a: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for (var </a:t>
            </a:r>
            <a:r>
              <a:rPr lang="en-GB" sz="2000" b="1" dirty="0" err="1">
                <a:solidFill>
                  <a:srgbClr val="FBEEC9"/>
                </a:solidFill>
                <a:latin typeface="Consolas"/>
                <a:ea typeface="Consolas"/>
                <a:cs typeface="Consolas"/>
                <a:sym typeface="Consolas"/>
              </a:rPr>
              <a:t>i</a:t>
            </a:r>
            <a:r>
              <a:rPr lang="en-GB" sz="2000" b="1" dirty="0">
                <a:solidFill>
                  <a:srgbClr val="FBEEC9"/>
                </a:solidFill>
                <a:latin typeface="Consolas"/>
                <a:ea typeface="Consolas"/>
                <a:cs typeface="Consolas"/>
                <a:sym typeface="Consolas"/>
              </a:rPr>
              <a:t> in </a:t>
            </a:r>
            <a:r>
              <a:rPr lang="en-GB" sz="2000" b="1" dirty="0">
                <a:solidFill>
                  <a:srgbClr val="21FFFE"/>
                </a:solidFill>
                <a:latin typeface="Consolas"/>
                <a:ea typeface="Consolas"/>
                <a:cs typeface="Consolas"/>
                <a:sym typeface="Consolas"/>
              </a:rPr>
              <a:t>arguments</a:t>
            </a: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console.log(</a:t>
            </a:r>
            <a:r>
              <a:rPr lang="en-GB" sz="2000" b="1" dirty="0">
                <a:solidFill>
                  <a:srgbClr val="21FFFE"/>
                </a:solidFill>
                <a:latin typeface="Consolas"/>
                <a:ea typeface="Consolas"/>
                <a:cs typeface="Consolas"/>
                <a:sym typeface="Consolas"/>
              </a:rPr>
              <a:t>arguments</a:t>
            </a:r>
            <a:r>
              <a:rPr lang="en-GB" sz="2000" b="1" dirty="0">
                <a:solidFill>
                  <a:srgbClr val="FBEEC9"/>
                </a:solidFill>
                <a:latin typeface="Consolas"/>
                <a:ea typeface="Consolas"/>
                <a:cs typeface="Consolas"/>
                <a:sym typeface="Consolas"/>
              </a:rPr>
              <a:t>[</a:t>
            </a:r>
            <a:r>
              <a:rPr lang="en-GB" sz="2000" b="1" dirty="0" err="1">
                <a:solidFill>
                  <a:srgbClr val="FBEEC9"/>
                </a:solidFill>
                <a:latin typeface="Consolas"/>
                <a:ea typeface="Consolas"/>
                <a:cs typeface="Consolas"/>
                <a:sym typeface="Consolas"/>
              </a:rPr>
              <a:t>i</a:t>
            </a:r>
            <a:r>
              <a:rPr lang="en-GB" sz="2000" b="1" dirty="0">
                <a:solidFill>
                  <a:srgbClr val="FBEEC9"/>
                </a:solidFill>
                <a:latin typeface="Consolas"/>
                <a:ea typeface="Consolas"/>
                <a:cs typeface="Consolas"/>
                <a:sym typeface="Consolas"/>
              </a:rPr>
              <a:t>]);</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a:t>
            </a:r>
            <a:endParaRPr dirty="0"/>
          </a:p>
          <a:p>
            <a:pPr marL="0" marR="0" lvl="0" indent="0" algn="l" rtl="0">
              <a:spcBef>
                <a:spcPts val="900"/>
              </a:spcBef>
              <a:spcAft>
                <a:spcPts val="0"/>
              </a:spcAft>
              <a:buNone/>
            </a:pPr>
            <a:r>
              <a:rPr lang="en-GB" sz="2000" b="1" dirty="0" err="1">
                <a:solidFill>
                  <a:srgbClr val="FBEEC9"/>
                </a:solidFill>
                <a:latin typeface="Consolas"/>
                <a:ea typeface="Consolas"/>
                <a:cs typeface="Consolas"/>
                <a:sym typeface="Consolas"/>
              </a:rPr>
              <a:t>printArguments</a:t>
            </a:r>
            <a:r>
              <a:rPr lang="en-GB" sz="2000" b="1" dirty="0">
                <a:solidFill>
                  <a:srgbClr val="FBEEC9"/>
                </a:solidFill>
                <a:latin typeface="Consolas"/>
                <a:ea typeface="Consolas"/>
                <a:cs typeface="Consolas"/>
                <a:sym typeface="Consolas"/>
              </a:rPr>
              <a:t>(1, 2, 3, 4); // 1, 2, 3, 4</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ctrTitle"/>
          </p:nvPr>
        </p:nvSpPr>
        <p:spPr>
          <a:xfrm>
            <a:off x="3020299" y="1893750"/>
            <a:ext cx="50778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RETURNING VALUES</a:t>
            </a:r>
            <a:endParaRPr sz="3600" b="0" i="0" u="none" strike="noStrike" cap="none">
              <a:solidFill>
                <a:schemeClr val="lt1"/>
              </a:solidFill>
              <a:latin typeface="Questrial"/>
              <a:ea typeface="Questrial"/>
              <a:cs typeface="Questrial"/>
              <a:sym typeface="Questrial"/>
            </a:endParaRPr>
          </a:p>
        </p:txBody>
      </p:sp>
      <p:sp>
        <p:nvSpPr>
          <p:cNvPr id="277" name="Google Shape;277;p31"/>
          <p:cNvSpPr txBox="1">
            <a:spLocks noGrp="1"/>
          </p:cNvSpPr>
          <p:nvPr>
            <p:ph type="subTitle" idx="1"/>
          </p:nvPr>
        </p:nvSpPr>
        <p:spPr>
          <a:xfrm>
            <a:off x="3020249" y="2515700"/>
            <a:ext cx="50778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RETURNING RESULTS FROM A FUNCTION</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DEFINING FUNCTIONS THAT RETURN A VALUE</a:t>
            </a:r>
            <a:endParaRPr sz="2700" b="0" i="0" u="none" strike="noStrike" cap="none">
              <a:solidFill>
                <a:schemeClr val="lt1"/>
              </a:solidFill>
              <a:latin typeface="Questrial"/>
              <a:ea typeface="Questrial"/>
              <a:cs typeface="Questrial"/>
              <a:sym typeface="Questrial"/>
            </a:endParaRPr>
          </a:p>
        </p:txBody>
      </p:sp>
      <p:sp>
        <p:nvSpPr>
          <p:cNvPr id="283" name="Google Shape;283;p32"/>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96837" algn="l" rtl="0">
              <a:lnSpc>
                <a:spcPct val="100000"/>
              </a:lnSpc>
              <a:spcBef>
                <a:spcPts val="0"/>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Functions can return any type of data</a:t>
            </a:r>
            <a:endParaRPr sz="2200"/>
          </a:p>
          <a:p>
            <a:pPr marL="514350" marR="0" lvl="1" indent="-192087" algn="l" rtl="0">
              <a:lnSpc>
                <a:spcPct val="100000"/>
              </a:lnSpc>
              <a:spcBef>
                <a:spcPts val="375"/>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E.g. </a:t>
            </a:r>
            <a:r>
              <a:rPr lang="en-GB" sz="2200" b="1" i="0" u="none" strike="noStrike" cap="none">
                <a:solidFill>
                  <a:srgbClr val="21FFFE"/>
                </a:solidFill>
                <a:latin typeface="Consolas"/>
                <a:ea typeface="Consolas"/>
                <a:cs typeface="Consolas"/>
                <a:sym typeface="Consolas"/>
              </a:rPr>
              <a:t>number</a:t>
            </a:r>
            <a:r>
              <a:rPr lang="en-GB" sz="2200" b="0" i="0" u="none" strike="noStrike" cap="none">
                <a:solidFill>
                  <a:schemeClr val="lt1"/>
                </a:solidFill>
                <a:latin typeface="Questrial"/>
                <a:ea typeface="Questrial"/>
                <a:cs typeface="Questrial"/>
                <a:sym typeface="Questrial"/>
              </a:rPr>
              <a:t>, </a:t>
            </a:r>
            <a:r>
              <a:rPr lang="en-GB" sz="2200" b="1" i="0" u="none" strike="noStrike" cap="none">
                <a:solidFill>
                  <a:srgbClr val="21FFFE"/>
                </a:solidFill>
                <a:latin typeface="Consolas"/>
                <a:ea typeface="Consolas"/>
                <a:cs typeface="Consolas"/>
                <a:sym typeface="Consolas"/>
              </a:rPr>
              <a:t>string</a:t>
            </a:r>
            <a:r>
              <a:rPr lang="en-GB" sz="2200" b="0" i="0" u="none" strike="noStrike" cap="none">
                <a:solidFill>
                  <a:schemeClr val="lt1"/>
                </a:solidFill>
                <a:latin typeface="Questrial"/>
                <a:ea typeface="Questrial"/>
                <a:cs typeface="Questrial"/>
                <a:sym typeface="Questrial"/>
              </a:rPr>
              <a:t>, </a:t>
            </a:r>
            <a:r>
              <a:rPr lang="en-GB" sz="2200" b="1" i="0" u="none" strike="noStrike" cap="none">
                <a:solidFill>
                  <a:srgbClr val="21FFFE"/>
                </a:solidFill>
                <a:latin typeface="Consolas"/>
                <a:ea typeface="Consolas"/>
                <a:cs typeface="Consolas"/>
                <a:sym typeface="Consolas"/>
              </a:rPr>
              <a:t>object</a:t>
            </a:r>
            <a:r>
              <a:rPr lang="en-GB" sz="2200" b="0" i="0" u="none" strike="noStrike" cap="none">
                <a:solidFill>
                  <a:schemeClr val="lt1"/>
                </a:solidFill>
                <a:latin typeface="Questrial"/>
                <a:ea typeface="Questrial"/>
                <a:cs typeface="Questrial"/>
                <a:sym typeface="Questrial"/>
              </a:rPr>
              <a:t>, etc...</a:t>
            </a:r>
            <a:endParaRPr sz="2200"/>
          </a:p>
          <a:p>
            <a:pPr marL="171450" marR="0" lvl="0" indent="-96837" algn="l" rtl="0">
              <a:lnSpc>
                <a:spcPct val="100000"/>
              </a:lnSpc>
              <a:spcBef>
                <a:spcPts val="750"/>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Use </a:t>
            </a:r>
            <a:r>
              <a:rPr lang="en-GB" sz="2200" b="1" i="0" u="none" strike="noStrike" cap="none">
                <a:solidFill>
                  <a:srgbClr val="21FFFE"/>
                </a:solidFill>
                <a:latin typeface="Consolas"/>
                <a:ea typeface="Consolas"/>
                <a:cs typeface="Consolas"/>
                <a:sym typeface="Consolas"/>
              </a:rPr>
              <a:t>return</a:t>
            </a:r>
            <a:r>
              <a:rPr lang="en-GB" sz="2200" b="0" i="0" u="none" strike="noStrike" cap="none">
                <a:solidFill>
                  <a:schemeClr val="lt1"/>
                </a:solidFill>
                <a:latin typeface="Questrial"/>
                <a:ea typeface="Questrial"/>
                <a:cs typeface="Questrial"/>
                <a:sym typeface="Questrial"/>
              </a:rPr>
              <a:t> keyword to return a result</a:t>
            </a:r>
            <a:endParaRPr sz="2200"/>
          </a:p>
          <a:p>
            <a:pPr marL="171450" marR="0" lvl="0" indent="-28575" algn="l" rtl="0">
              <a:lnSpc>
                <a:spcPct val="100000"/>
              </a:lnSpc>
              <a:spcBef>
                <a:spcPts val="750"/>
              </a:spcBef>
              <a:spcAft>
                <a:spcPts val="1600"/>
              </a:spcAft>
              <a:buClr>
                <a:schemeClr val="lt1"/>
              </a:buClr>
              <a:buSzPts val="2250"/>
              <a:buFont typeface="Arial"/>
              <a:buNone/>
            </a:pPr>
            <a:endParaRPr sz="2200" b="0" i="0" u="none" strike="noStrike" cap="none">
              <a:solidFill>
                <a:schemeClr val="lt1"/>
              </a:solidFill>
              <a:latin typeface="Questrial"/>
              <a:ea typeface="Questrial"/>
              <a:cs typeface="Questrial"/>
              <a:sym typeface="Questrial"/>
            </a:endParaRPr>
          </a:p>
        </p:txBody>
      </p:sp>
      <p:sp>
        <p:nvSpPr>
          <p:cNvPr id="284" name="Google Shape;284;p3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19</a:t>
            </a:fld>
            <a:endParaRPr sz="1000">
              <a:latin typeface="Lato"/>
              <a:ea typeface="Lato"/>
              <a:cs typeface="Lato"/>
              <a:sym typeface="Lato"/>
            </a:endParaRPr>
          </a:p>
        </p:txBody>
      </p:sp>
      <p:sp>
        <p:nvSpPr>
          <p:cNvPr id="285" name="Google Shape;285;p32"/>
          <p:cNvSpPr/>
          <p:nvPr/>
        </p:nvSpPr>
        <p:spPr>
          <a:xfrm>
            <a:off x="1365626" y="2932500"/>
            <a:ext cx="7337400" cy="18159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function </a:t>
            </a:r>
            <a:r>
              <a:rPr lang="en-GB" sz="1600" b="1" dirty="0" err="1">
                <a:solidFill>
                  <a:srgbClr val="5BFFFE"/>
                </a:solidFill>
                <a:latin typeface="Consolas"/>
                <a:ea typeface="Consolas"/>
                <a:cs typeface="Consolas"/>
                <a:sym typeface="Consolas"/>
              </a:rPr>
              <a:t>createStudent</a:t>
            </a:r>
            <a:r>
              <a:rPr lang="en-GB" sz="1600" b="1" dirty="0">
                <a:solidFill>
                  <a:srgbClr val="5BFFFE"/>
                </a:solidFill>
                <a:latin typeface="Consolas"/>
                <a:ea typeface="Consolas"/>
                <a:cs typeface="Consolas"/>
                <a:sym typeface="Consolas"/>
              </a:rPr>
              <a:t>(name, age, gender) {</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  var </a:t>
            </a:r>
            <a:r>
              <a:rPr lang="en-GB" sz="1600" b="1" dirty="0" err="1">
                <a:solidFill>
                  <a:srgbClr val="5BFFFE"/>
                </a:solidFill>
                <a:latin typeface="Consolas"/>
                <a:ea typeface="Consolas"/>
                <a:cs typeface="Consolas"/>
                <a:sym typeface="Consolas"/>
              </a:rPr>
              <a:t>obj</a:t>
            </a:r>
            <a:r>
              <a:rPr lang="en-GB" sz="1600" b="1" dirty="0">
                <a:solidFill>
                  <a:srgbClr val="5BFFFE"/>
                </a:solidFill>
                <a:latin typeface="Consolas"/>
                <a:ea typeface="Consolas"/>
                <a:cs typeface="Consolas"/>
                <a:sym typeface="Consolas"/>
              </a:rPr>
              <a:t> = { name: name, age: age, gender: gender };</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  return </a:t>
            </a:r>
            <a:r>
              <a:rPr lang="en-GB" sz="1600" b="1" dirty="0" err="1">
                <a:solidFill>
                  <a:srgbClr val="5BFFFE"/>
                </a:solidFill>
                <a:latin typeface="Consolas"/>
                <a:ea typeface="Consolas"/>
                <a:cs typeface="Consolas"/>
                <a:sym typeface="Consolas"/>
              </a:rPr>
              <a:t>obj</a:t>
            </a:r>
            <a:r>
              <a:rPr lang="en-GB" sz="1600" b="1" dirty="0">
                <a:solidFill>
                  <a:srgbClr val="5BFFFE"/>
                </a:solidFill>
                <a:latin typeface="Consolas"/>
                <a:ea typeface="Consolas"/>
                <a:cs typeface="Consolas"/>
                <a:sym typeface="Consolas"/>
              </a:rPr>
              <a:t>;</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a:t>
            </a:r>
            <a:endParaRPr dirty="0"/>
          </a:p>
          <a:p>
            <a:pPr marL="0" marR="0" lvl="0" indent="0" algn="l" rtl="0">
              <a:spcBef>
                <a:spcPts val="0"/>
              </a:spcBef>
              <a:spcAft>
                <a:spcPts val="0"/>
              </a:spcAft>
              <a:buNone/>
            </a:pPr>
            <a:endParaRPr sz="1600" b="1" dirty="0">
              <a:solidFill>
                <a:srgbClr val="5BFFFE"/>
              </a:solidFill>
              <a:latin typeface="Consolas"/>
              <a:ea typeface="Consolas"/>
              <a:cs typeface="Consolas"/>
              <a:sym typeface="Consolas"/>
            </a:endParaRPr>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var student = </a:t>
            </a:r>
            <a:r>
              <a:rPr lang="en-GB" sz="1600" b="1" dirty="0" err="1">
                <a:solidFill>
                  <a:srgbClr val="5BFFFE"/>
                </a:solidFill>
                <a:latin typeface="Consolas"/>
                <a:ea typeface="Consolas"/>
                <a:cs typeface="Consolas"/>
                <a:sym typeface="Consolas"/>
              </a:rPr>
              <a:t>createStudent</a:t>
            </a:r>
            <a:r>
              <a:rPr lang="en-GB" sz="1600" b="1" dirty="0">
                <a:solidFill>
                  <a:srgbClr val="5BFFFE"/>
                </a:solidFill>
                <a:latin typeface="Consolas"/>
                <a:ea typeface="Consolas"/>
                <a:cs typeface="Consolas"/>
                <a:sym typeface="Consolas"/>
              </a:rPr>
              <a:t>("Deyan", 21, "male");</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console.log(student);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TABLE OF CONTENTS</a:t>
            </a:r>
            <a:endParaRPr sz="2700" b="0" i="0" u="none" strike="noStrike" cap="none">
              <a:solidFill>
                <a:schemeClr val="lt1"/>
              </a:solidFill>
              <a:latin typeface="Questrial"/>
              <a:ea typeface="Questrial"/>
              <a:cs typeface="Questrial"/>
              <a:sym typeface="Questrial"/>
            </a:endParaRPr>
          </a:p>
        </p:txBody>
      </p:sp>
      <p:sp>
        <p:nvSpPr>
          <p:cNvPr id="150" name="Google Shape;150;p15"/>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Declaring and Calling Functions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Parameters, the </a:t>
            </a:r>
            <a:r>
              <a:rPr lang="en-GB" sz="1500" b="1" i="0" u="none" strike="noStrike" cap="none">
                <a:solidFill>
                  <a:srgbClr val="21FFFE"/>
                </a:solidFill>
                <a:latin typeface="Consolas"/>
                <a:ea typeface="Consolas"/>
                <a:cs typeface="Consolas"/>
                <a:sym typeface="Consolas"/>
              </a:rPr>
              <a:t>arguments</a:t>
            </a:r>
            <a:r>
              <a:rPr lang="en-GB" sz="1500" b="0" i="0" u="none" strike="noStrike" cap="none">
                <a:solidFill>
                  <a:schemeClr val="lt1"/>
                </a:solidFill>
                <a:latin typeface="Questrial"/>
                <a:ea typeface="Questrial"/>
                <a:cs typeface="Questrial"/>
                <a:sym typeface="Questrial"/>
              </a:rPr>
              <a:t> Object, Returning Values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Scope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Overloading</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in JavaScript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Primitive and Reference Types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JSON Objects</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151" name="Google Shape;151;p15"/>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a:t>
            </a:fld>
            <a:endParaRPr sz="1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THE </a:t>
            </a:r>
            <a:r>
              <a:rPr lang="en-GB" sz="2700" b="0" i="0" u="none" strike="noStrike" cap="none">
                <a:solidFill>
                  <a:srgbClr val="21FFFE"/>
                </a:solidFill>
                <a:latin typeface="Consolas"/>
                <a:ea typeface="Consolas"/>
                <a:cs typeface="Consolas"/>
                <a:sym typeface="Consolas"/>
              </a:rPr>
              <a:t>RETURN</a:t>
            </a:r>
            <a:r>
              <a:rPr lang="en-GB" sz="2700" b="0" i="0" u="none" strike="noStrike" cap="none">
                <a:solidFill>
                  <a:schemeClr val="lt1"/>
                </a:solidFill>
                <a:latin typeface="Questrial"/>
                <a:ea typeface="Questrial"/>
                <a:cs typeface="Questrial"/>
                <a:sym typeface="Questrial"/>
              </a:rPr>
              <a:t> STATEMENT</a:t>
            </a:r>
            <a:endParaRPr sz="2700" b="0" i="0" u="none" strike="noStrike" cap="none">
              <a:solidFill>
                <a:schemeClr val="lt1"/>
              </a:solidFill>
              <a:latin typeface="Questrial"/>
              <a:ea typeface="Questrial"/>
              <a:cs typeface="Questrial"/>
              <a:sym typeface="Questrial"/>
            </a:endParaRPr>
          </a:p>
        </p:txBody>
      </p:sp>
      <p:sp>
        <p:nvSpPr>
          <p:cNvPr id="291" name="Google Shape;291;p3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10000"/>
              </a:lnSpc>
              <a:spcBef>
                <a:spcPts val="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The </a:t>
            </a:r>
            <a:r>
              <a:rPr lang="en-GB" sz="1530" b="1" i="0" u="none" strike="noStrike" cap="none">
                <a:solidFill>
                  <a:srgbClr val="21FFFE"/>
                </a:solidFill>
                <a:latin typeface="Consolas"/>
                <a:ea typeface="Consolas"/>
                <a:cs typeface="Consolas"/>
                <a:sym typeface="Consolas"/>
              </a:rPr>
              <a:t>return</a:t>
            </a:r>
            <a:r>
              <a:rPr lang="en-GB" sz="1530" b="0" i="0" u="none" strike="noStrike" cap="none">
                <a:solidFill>
                  <a:schemeClr val="lt1"/>
                </a:solidFill>
                <a:latin typeface="Questrial"/>
                <a:ea typeface="Questrial"/>
                <a:cs typeface="Questrial"/>
                <a:sym typeface="Questrial"/>
              </a:rPr>
              <a:t> statement</a:t>
            </a:r>
            <a:endParaRPr/>
          </a:p>
          <a:p>
            <a:pPr marL="514350" marR="0" lvl="1" indent="-171450" algn="l" rtl="0">
              <a:lnSpc>
                <a:spcPct val="110000"/>
              </a:lnSpc>
              <a:spcBef>
                <a:spcPts val="375"/>
              </a:spcBef>
              <a:spcAft>
                <a:spcPts val="0"/>
              </a:spcAft>
              <a:buClr>
                <a:schemeClr val="lt1"/>
              </a:buClr>
              <a:buSzPts val="1594"/>
              <a:buFont typeface="Arial"/>
              <a:buChar char="•"/>
            </a:pPr>
            <a:r>
              <a:rPr lang="en-GB" sz="1275" b="0" i="0" u="none" strike="noStrike" cap="none">
                <a:solidFill>
                  <a:schemeClr val="lt1"/>
                </a:solidFill>
                <a:latin typeface="Questrial"/>
                <a:ea typeface="Questrial"/>
                <a:cs typeface="Questrial"/>
                <a:sym typeface="Questrial"/>
              </a:rPr>
              <a:t>Returns the specified expression to the caller and stops the function’s execution</a:t>
            </a:r>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Example:</a:t>
            </a:r>
            <a:endParaRPr/>
          </a:p>
          <a:p>
            <a:pPr marL="171450" marR="0" lvl="0" indent="-50006" algn="l" rtl="0">
              <a:lnSpc>
                <a:spcPct val="110000"/>
              </a:lnSpc>
              <a:spcBef>
                <a:spcPts val="750"/>
              </a:spcBef>
              <a:spcAft>
                <a:spcPts val="0"/>
              </a:spcAft>
              <a:buClr>
                <a:schemeClr val="lt1"/>
              </a:buClr>
              <a:buSzPts val="1913"/>
              <a:buFont typeface="Arial"/>
              <a:buNone/>
            </a:pPr>
            <a:endParaRPr sz="1530" b="0" i="0" u="none" strike="noStrike" cap="none">
              <a:solidFill>
                <a:schemeClr val="lt1"/>
              </a:solidFill>
              <a:latin typeface="Questrial"/>
              <a:ea typeface="Questrial"/>
              <a:cs typeface="Questrial"/>
              <a:sym typeface="Questrial"/>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To stop the function's execution, use just:</a:t>
            </a:r>
            <a:endParaRPr/>
          </a:p>
          <a:p>
            <a:pPr marL="171450" marR="0" lvl="0" indent="-50006" algn="l" rtl="0">
              <a:lnSpc>
                <a:spcPct val="110000"/>
              </a:lnSpc>
              <a:spcBef>
                <a:spcPts val="750"/>
              </a:spcBef>
              <a:spcAft>
                <a:spcPts val="0"/>
              </a:spcAft>
              <a:buClr>
                <a:schemeClr val="lt1"/>
              </a:buClr>
              <a:buSzPts val="1913"/>
              <a:buFont typeface="Arial"/>
              <a:buNone/>
            </a:pPr>
            <a:endParaRPr sz="1530" b="0" i="0" u="none" strike="noStrike" cap="none">
              <a:solidFill>
                <a:schemeClr val="lt1"/>
              </a:solidFill>
              <a:latin typeface="Questrial"/>
              <a:ea typeface="Questrial"/>
              <a:cs typeface="Questrial"/>
              <a:sym typeface="Questrial"/>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Return can be used several times in a function body</a:t>
            </a:r>
            <a:endParaRPr/>
          </a:p>
          <a:p>
            <a:pPr marL="514350" marR="0" lvl="1" indent="-171450" algn="l" rtl="0">
              <a:lnSpc>
                <a:spcPct val="110000"/>
              </a:lnSpc>
              <a:spcBef>
                <a:spcPts val="375"/>
              </a:spcBef>
              <a:spcAft>
                <a:spcPts val="1600"/>
              </a:spcAft>
              <a:buClr>
                <a:schemeClr val="lt1"/>
              </a:buClr>
              <a:buSzPts val="1594"/>
              <a:buFont typeface="Arial"/>
              <a:buChar char="•"/>
            </a:pPr>
            <a:r>
              <a:rPr lang="en-GB" sz="1275" b="0" i="0" u="none" strike="noStrike" cap="none">
                <a:solidFill>
                  <a:schemeClr val="lt1"/>
                </a:solidFill>
                <a:latin typeface="Questrial"/>
                <a:ea typeface="Questrial"/>
                <a:cs typeface="Questrial"/>
                <a:sym typeface="Questrial"/>
              </a:rPr>
              <a:t>To return a different values in different cases</a:t>
            </a:r>
            <a:endParaRPr sz="1275" b="0" i="0" u="none" strike="noStrike" cap="none">
              <a:solidFill>
                <a:schemeClr val="lt1"/>
              </a:solidFill>
              <a:latin typeface="Questrial"/>
              <a:ea typeface="Questrial"/>
              <a:cs typeface="Questrial"/>
              <a:sym typeface="Questrial"/>
            </a:endParaRPr>
          </a:p>
        </p:txBody>
      </p:sp>
      <p:sp>
        <p:nvSpPr>
          <p:cNvPr id="292" name="Google Shape;292;p33"/>
          <p:cNvSpPr/>
          <p:nvPr/>
        </p:nvSpPr>
        <p:spPr>
          <a:xfrm>
            <a:off x="1604851" y="3378088"/>
            <a:ext cx="6133200" cy="253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return;</a:t>
            </a:r>
            <a:endParaRPr sz="1050" b="1">
              <a:solidFill>
                <a:srgbClr val="FBEEC9"/>
              </a:solidFill>
              <a:latin typeface="Consolas"/>
              <a:ea typeface="Consolas"/>
              <a:cs typeface="Consolas"/>
              <a:sym typeface="Consolas"/>
            </a:endParaRPr>
          </a:p>
        </p:txBody>
      </p:sp>
      <p:sp>
        <p:nvSpPr>
          <p:cNvPr id="293" name="Google Shape;293;p33"/>
          <p:cNvSpPr/>
          <p:nvPr/>
        </p:nvSpPr>
        <p:spPr>
          <a:xfrm>
            <a:off x="1604850" y="2648112"/>
            <a:ext cx="6133200" cy="253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return -1;</a:t>
            </a:r>
            <a:endParaRPr sz="1050" b="1">
              <a:solidFill>
                <a:srgbClr val="FBEEC9"/>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AVERAGE STUDENTS AGE – EXAMPLE</a:t>
            </a:r>
            <a:endParaRPr sz="2700" b="0" i="0" u="none" strike="noStrike" cap="none">
              <a:solidFill>
                <a:schemeClr val="lt1"/>
              </a:solidFill>
              <a:latin typeface="Questrial"/>
              <a:ea typeface="Questrial"/>
              <a:cs typeface="Questrial"/>
              <a:sym typeface="Questrial"/>
            </a:endParaRPr>
          </a:p>
        </p:txBody>
      </p:sp>
      <p:sp>
        <p:nvSpPr>
          <p:cNvPr id="301" name="Google Shape;301;p34"/>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Calculate the average age of Student objects in array</a:t>
            </a:r>
            <a:br>
              <a:rPr lang="en-GB" sz="1800" b="0" i="0" u="none" strike="noStrike" cap="none">
                <a:solidFill>
                  <a:schemeClr val="lt1"/>
                </a:solidFill>
                <a:latin typeface="Questrial"/>
                <a:ea typeface="Questrial"/>
                <a:cs typeface="Questrial"/>
                <a:sym typeface="Questrial"/>
              </a:rPr>
            </a:br>
            <a:endParaRPr sz="1800" b="0" i="0" u="none" strike="noStrike" cap="none">
              <a:solidFill>
                <a:schemeClr val="lt1"/>
              </a:solidFill>
              <a:latin typeface="Questrial"/>
              <a:ea typeface="Questrial"/>
              <a:cs typeface="Questrial"/>
              <a:sym typeface="Questrial"/>
            </a:endParaRPr>
          </a:p>
        </p:txBody>
      </p:sp>
      <p:sp>
        <p:nvSpPr>
          <p:cNvPr id="302" name="Google Shape;302;p3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21</a:t>
            </a:fld>
            <a:endParaRPr sz="1000">
              <a:latin typeface="Lato"/>
              <a:ea typeface="Lato"/>
              <a:cs typeface="Lato"/>
              <a:sym typeface="Lato"/>
            </a:endParaRPr>
          </a:p>
        </p:txBody>
      </p:sp>
      <p:sp>
        <p:nvSpPr>
          <p:cNvPr id="303" name="Google Shape;303;p34"/>
          <p:cNvSpPr/>
          <p:nvPr/>
        </p:nvSpPr>
        <p:spPr>
          <a:xfrm>
            <a:off x="1297500" y="1855175"/>
            <a:ext cx="7509300" cy="31089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var </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 = [ {name: 'Ivan', age: 16, gender: 'male'},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{name: 'George', age: 15, sex: 'male'},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{name: 'Maria', age: 22, gender: 'female'}];</a:t>
            </a:r>
            <a:endParaRPr sz="1200" b="1" dirty="0"/>
          </a:p>
          <a:p>
            <a:pPr marL="0" marR="0" lvl="0" indent="0" algn="l" rtl="0">
              <a:spcBef>
                <a:spcPts val="900"/>
              </a:spcBef>
              <a:spcAft>
                <a:spcPts val="0"/>
              </a:spcAft>
              <a:buNone/>
            </a:pPr>
            <a:r>
              <a:rPr lang="en-GB" sz="1450" b="1" dirty="0">
                <a:solidFill>
                  <a:srgbClr val="FBEEC9"/>
                </a:solidFill>
                <a:latin typeface="Consolas"/>
                <a:ea typeface="Consolas"/>
                <a:cs typeface="Consolas"/>
                <a:sym typeface="Consolas"/>
              </a:rPr>
              <a:t>function </a:t>
            </a:r>
            <a:r>
              <a:rPr lang="en-GB" sz="1450" b="1" dirty="0" err="1">
                <a:solidFill>
                  <a:srgbClr val="FBEEC9"/>
                </a:solidFill>
                <a:latin typeface="Consolas"/>
                <a:ea typeface="Consolas"/>
                <a:cs typeface="Consolas"/>
                <a:sym typeface="Consolas"/>
              </a:rPr>
              <a:t>findAverageAge</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var sum = 0;</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for (var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 0;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&lt; </a:t>
            </a:r>
            <a:r>
              <a:rPr lang="en-GB" sz="1450" b="1" dirty="0" err="1">
                <a:solidFill>
                  <a:srgbClr val="FBEEC9"/>
                </a:solidFill>
                <a:latin typeface="Consolas"/>
                <a:ea typeface="Consolas"/>
                <a:cs typeface="Consolas"/>
                <a:sym typeface="Consolas"/>
              </a:rPr>
              <a:t>studentsArr.length</a:t>
            </a:r>
            <a:r>
              <a:rPr lang="en-GB" sz="1450" b="1" dirty="0">
                <a:solidFill>
                  <a:srgbClr val="FBEEC9"/>
                </a:solidFill>
                <a:latin typeface="Consolas"/>
                <a:ea typeface="Consolas"/>
                <a:cs typeface="Consolas"/>
                <a:sym typeface="Consolas"/>
              </a:rPr>
              <a:t>;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sum += </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].age;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return sum / </a:t>
            </a:r>
            <a:r>
              <a:rPr lang="en-GB" sz="1450" b="1" dirty="0" err="1">
                <a:solidFill>
                  <a:srgbClr val="FBEEC9"/>
                </a:solidFill>
                <a:latin typeface="Consolas"/>
                <a:ea typeface="Consolas"/>
                <a:cs typeface="Consolas"/>
                <a:sym typeface="Consolas"/>
              </a:rPr>
              <a:t>studentsArr.length</a:t>
            </a:r>
            <a:r>
              <a:rPr lang="en-GB" sz="1450" b="1" dirty="0">
                <a:solidFill>
                  <a:srgbClr val="FBEEC9"/>
                </a:solidFill>
                <a:latin typeface="Consolas"/>
                <a:ea typeface="Consolas"/>
                <a:cs typeface="Consolas"/>
                <a:sym typeface="Consolas"/>
              </a:rPr>
              <a:t>;</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a:t>
            </a:r>
            <a:endParaRPr sz="1200" b="1" dirty="0"/>
          </a:p>
          <a:p>
            <a:pPr marL="0" marR="0" lvl="0" indent="0" algn="l" rtl="0">
              <a:spcBef>
                <a:spcPts val="900"/>
              </a:spcBef>
              <a:spcAft>
                <a:spcPts val="0"/>
              </a:spcAft>
              <a:buNone/>
            </a:pPr>
            <a:r>
              <a:rPr lang="en-GB" sz="1450" b="1" dirty="0">
                <a:solidFill>
                  <a:srgbClr val="FBEEC9"/>
                </a:solidFill>
                <a:latin typeface="Consolas"/>
                <a:ea typeface="Consolas"/>
                <a:cs typeface="Consolas"/>
                <a:sym typeface="Consolas"/>
              </a:rPr>
              <a:t>var </a:t>
            </a:r>
            <a:r>
              <a:rPr lang="en-GB" sz="1450" b="1" dirty="0" err="1">
                <a:solidFill>
                  <a:srgbClr val="FBEEC9"/>
                </a:solidFill>
                <a:latin typeface="Consolas"/>
                <a:ea typeface="Consolas"/>
                <a:cs typeface="Consolas"/>
                <a:sym typeface="Consolas"/>
              </a:rPr>
              <a:t>avgStudentsAge</a:t>
            </a:r>
            <a:r>
              <a:rPr lang="en-GB" sz="1450" b="1" dirty="0">
                <a:solidFill>
                  <a:srgbClr val="FBEEC9"/>
                </a:solidFill>
                <a:latin typeface="Consolas"/>
                <a:ea typeface="Consolas"/>
                <a:cs typeface="Consolas"/>
                <a:sym typeface="Consolas"/>
              </a:rPr>
              <a:t> = </a:t>
            </a:r>
            <a:r>
              <a:rPr lang="en-GB" sz="1450" b="1" dirty="0" err="1">
                <a:solidFill>
                  <a:srgbClr val="FBEEC9"/>
                </a:solidFill>
                <a:latin typeface="Consolas"/>
                <a:ea typeface="Consolas"/>
                <a:cs typeface="Consolas"/>
                <a:sym typeface="Consolas"/>
              </a:rPr>
              <a:t>findAverageAge</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console.log(</a:t>
            </a:r>
            <a:r>
              <a:rPr lang="en-GB" sz="1450" b="1" dirty="0" err="1">
                <a:solidFill>
                  <a:srgbClr val="FBEEC9"/>
                </a:solidFill>
                <a:latin typeface="Consolas"/>
                <a:ea typeface="Consolas"/>
                <a:cs typeface="Consolas"/>
                <a:sym typeface="Consolas"/>
              </a:rPr>
              <a:t>avgStudentsAge</a:t>
            </a:r>
            <a:r>
              <a:rPr lang="en-GB" sz="1450" b="1" dirty="0">
                <a:solidFill>
                  <a:srgbClr val="FBEEC9"/>
                </a:solidFill>
                <a:latin typeface="Consolas"/>
                <a:ea typeface="Consolas"/>
                <a:cs typeface="Consolas"/>
                <a:sym typeface="Consolas"/>
              </a:rPr>
              <a:t>);</a:t>
            </a:r>
            <a:endParaRPr sz="1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ctrTitle"/>
          </p:nvPr>
        </p:nvSpPr>
        <p:spPr>
          <a:xfrm>
            <a:off x="3000374" y="1941500"/>
            <a:ext cx="49914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 SCOPE</a:t>
            </a:r>
            <a:endParaRPr sz="3600" b="0" i="0" u="none" strike="noStrike" cap="none">
              <a:solidFill>
                <a:schemeClr val="lt1"/>
              </a:solidFill>
              <a:latin typeface="Questrial"/>
              <a:ea typeface="Questrial"/>
              <a:cs typeface="Questrial"/>
              <a:sym typeface="Questrial"/>
            </a:endParaRPr>
          </a:p>
        </p:txBody>
      </p:sp>
      <p:sp>
        <p:nvSpPr>
          <p:cNvPr id="309" name="Google Shape;309;p35"/>
          <p:cNvSpPr txBox="1">
            <a:spLocks noGrp="1"/>
          </p:cNvSpPr>
          <p:nvPr>
            <p:ph type="subTitle" idx="1"/>
          </p:nvPr>
        </p:nvSpPr>
        <p:spPr>
          <a:xfrm>
            <a:off x="3000324" y="2604375"/>
            <a:ext cx="4991400" cy="5394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SCOPE OF VARIABLES AND FUNCTIONS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SCOPE</a:t>
            </a:r>
            <a:endParaRPr/>
          </a:p>
        </p:txBody>
      </p:sp>
      <p:sp>
        <p:nvSpPr>
          <p:cNvPr id="317" name="Google Shape;317;p36"/>
          <p:cNvSpPr txBox="1">
            <a:spLocks noGrp="1"/>
          </p:cNvSpPr>
          <p:nvPr>
            <p:ph type="body" idx="1"/>
          </p:nvPr>
        </p:nvSpPr>
        <p:spPr>
          <a:xfrm>
            <a:off x="1297500" y="1253975"/>
            <a:ext cx="7038900" cy="322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Every variable has its </a:t>
            </a:r>
            <a:r>
              <a:rPr lang="en-GB" sz="1800" b="0" i="0" u="none" strike="noStrike" cap="none">
                <a:solidFill>
                  <a:srgbClr val="21FFFE"/>
                </a:solidFill>
                <a:latin typeface="Questrial"/>
                <a:ea typeface="Questrial"/>
                <a:cs typeface="Questrial"/>
                <a:sym typeface="Questrial"/>
              </a:rPr>
              <a:t>scope</a:t>
            </a:r>
            <a:r>
              <a:rPr lang="en-GB" sz="1800" b="0" i="0" u="none" strike="noStrike" cap="none">
                <a:solidFill>
                  <a:schemeClr val="lt1"/>
                </a:solidFill>
                <a:latin typeface="Questrial"/>
                <a:ea typeface="Questrial"/>
                <a:cs typeface="Questrial"/>
                <a:sym typeface="Questrial"/>
              </a:rPr>
              <a:t> of usage</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The scope defines where the variable is accessible</a:t>
            </a:r>
            <a:endParaRPr/>
          </a:p>
        </p:txBody>
      </p:sp>
      <p:sp>
        <p:nvSpPr>
          <p:cNvPr id="318" name="Google Shape;318;p3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23</a:t>
            </a:fld>
            <a:endParaRPr sz="1000">
              <a:latin typeface="Lato"/>
              <a:ea typeface="Lato"/>
              <a:cs typeface="Lato"/>
              <a:sym typeface="Lato"/>
            </a:endParaRPr>
          </a:p>
        </p:txBody>
      </p:sp>
      <p:sp>
        <p:nvSpPr>
          <p:cNvPr id="319" name="Google Shape;319;p36"/>
          <p:cNvSpPr/>
          <p:nvPr/>
        </p:nvSpPr>
        <p:spPr>
          <a:xfrm>
            <a:off x="1297501" y="2133275"/>
            <a:ext cx="7245000" cy="27855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var arr = [1, 2, 3, 4, 5, 6, 7];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global scope</a:t>
            </a:r>
            <a:endParaRPr/>
          </a:p>
          <a:p>
            <a:pPr marL="0" marR="0" lvl="0" indent="0" algn="l" rtl="0">
              <a:spcBef>
                <a:spcPts val="900"/>
              </a:spcBef>
              <a:spcAft>
                <a:spcPts val="0"/>
              </a:spcAft>
              <a:buNone/>
            </a:pPr>
            <a:r>
              <a:rPr lang="en-GB" sz="1600" b="1">
                <a:solidFill>
                  <a:srgbClr val="FBEEC9"/>
                </a:solidFill>
                <a:latin typeface="Consolas"/>
                <a:ea typeface="Consolas"/>
                <a:cs typeface="Consolas"/>
                <a:sym typeface="Consolas"/>
              </a:rPr>
              <a:t>function countOccurences(value)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var count = 0;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local scope (for the function only)</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for (var i = 0; i &lt; arr.length; i++)</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if (arr[i] == value) count++;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return count;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countOccurences(arr);</a:t>
            </a:r>
            <a:endParaRPr/>
          </a:p>
          <a:p>
            <a:pPr marL="0" marR="0" lvl="0" indent="0" algn="l" rtl="0">
              <a:spcBef>
                <a:spcPts val="900"/>
              </a:spcBef>
              <a:spcAft>
                <a:spcPts val="0"/>
              </a:spcAft>
              <a:buNone/>
            </a:pPr>
            <a:r>
              <a:rPr lang="en-GB" sz="1600" b="1">
                <a:solidFill>
                  <a:srgbClr val="FBEEC9"/>
                </a:solidFill>
                <a:latin typeface="Consolas"/>
                <a:ea typeface="Consolas"/>
                <a:cs typeface="Consolas"/>
                <a:sym typeface="Consolas"/>
              </a:rPr>
              <a:t>console.log(arr);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[1, 2, 3, 4, 5, 6, 7]</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console.log(typeof(count));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undefined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LOCAL SCOPE</a:t>
            </a:r>
            <a:endParaRPr sz="2700" b="0" i="0" u="none" strike="noStrike" cap="none">
              <a:solidFill>
                <a:schemeClr val="lt1"/>
              </a:solidFill>
              <a:latin typeface="Questrial"/>
              <a:ea typeface="Questrial"/>
              <a:cs typeface="Questrial"/>
              <a:sym typeface="Questrial"/>
            </a:endParaRPr>
          </a:p>
        </p:txBody>
      </p:sp>
      <p:sp>
        <p:nvSpPr>
          <p:cNvPr id="325" name="Google Shape;325;p37"/>
          <p:cNvSpPr txBox="1">
            <a:spLocks noGrp="1"/>
          </p:cNvSpPr>
          <p:nvPr>
            <p:ph type="body" idx="1"/>
          </p:nvPr>
        </p:nvSpPr>
        <p:spPr>
          <a:xfrm>
            <a:off x="1297500" y="1339425"/>
            <a:ext cx="7038900" cy="3139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 of </a:t>
            </a:r>
            <a:r>
              <a:rPr lang="en-GB" sz="1800" b="0" i="0" u="none" strike="noStrike" cap="none">
                <a:solidFill>
                  <a:srgbClr val="21FFFE"/>
                </a:solidFill>
                <a:latin typeface="Questrial"/>
                <a:ea typeface="Questrial"/>
                <a:cs typeface="Questrial"/>
                <a:sym typeface="Questrial"/>
              </a:rPr>
              <a:t>local</a:t>
            </a:r>
            <a:r>
              <a:rPr lang="en-GB" sz="1800" b="0" i="0" u="none" strike="noStrike" cap="none">
                <a:solidFill>
                  <a:schemeClr val="lt1"/>
                </a:solidFill>
                <a:latin typeface="Questrial"/>
                <a:ea typeface="Questrial"/>
                <a:cs typeface="Questrial"/>
                <a:sym typeface="Questrial"/>
              </a:rPr>
              <a:t> scope:</a:t>
            </a:r>
            <a:endParaRPr sz="1800" b="0" i="0" u="none" strike="noStrike" cap="none">
              <a:solidFill>
                <a:schemeClr val="lt1"/>
              </a:solidFill>
              <a:latin typeface="Questrial"/>
              <a:ea typeface="Questrial"/>
              <a:cs typeface="Questrial"/>
              <a:sym typeface="Questrial"/>
            </a:endParaRPr>
          </a:p>
        </p:txBody>
      </p:sp>
      <p:sp>
        <p:nvSpPr>
          <p:cNvPr id="326" name="Google Shape;326;p37"/>
          <p:cNvSpPr/>
          <p:nvPr/>
        </p:nvSpPr>
        <p:spPr>
          <a:xfrm>
            <a:off x="1297499" y="1853150"/>
            <a:ext cx="6145200" cy="31392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play() {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for (var x = 1; x &lt; 5; x++)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play();</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console.log(typeof(x)); </a:t>
            </a:r>
            <a:r>
              <a:rPr lang="en-GB" sz="1800" b="1">
                <a:solidFill>
                  <a:srgbClr val="21FFFE"/>
                </a:solidFill>
                <a:latin typeface="Consolas"/>
                <a:ea typeface="Consolas"/>
                <a:cs typeface="Consolas"/>
                <a:sym typeface="Consolas"/>
              </a:rPr>
              <a:t>// undefined</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console.log(typeof(y)); </a:t>
            </a:r>
            <a:r>
              <a:rPr lang="en-GB" sz="1800" b="1">
                <a:solidFill>
                  <a:srgbClr val="21FFFE"/>
                </a:solidFill>
                <a:latin typeface="Consolas"/>
                <a:ea typeface="Consolas"/>
                <a:cs typeface="Consolas"/>
                <a:sym typeface="Consolas"/>
              </a:rPr>
              <a:t>// undefined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GLOBAL SCOPE</a:t>
            </a:r>
            <a:endParaRPr sz="2700" b="0" i="0" u="none" strike="noStrike" cap="none">
              <a:solidFill>
                <a:schemeClr val="lt1"/>
              </a:solidFill>
              <a:latin typeface="Questrial"/>
              <a:ea typeface="Questrial"/>
              <a:cs typeface="Questrial"/>
              <a:sym typeface="Questrial"/>
            </a:endParaRPr>
          </a:p>
        </p:txBody>
      </p:sp>
      <p:sp>
        <p:nvSpPr>
          <p:cNvPr id="332" name="Google Shape;332;p38"/>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 of </a:t>
            </a:r>
            <a:r>
              <a:rPr lang="en-GB" sz="1800" b="0" i="0" u="none" strike="noStrike" cap="none">
                <a:solidFill>
                  <a:srgbClr val="21FFFE"/>
                </a:solidFill>
                <a:latin typeface="Questrial"/>
                <a:ea typeface="Questrial"/>
                <a:cs typeface="Questrial"/>
                <a:sym typeface="Questrial"/>
              </a:rPr>
              <a:t>global</a:t>
            </a:r>
            <a:r>
              <a:rPr lang="en-GB" sz="1800" b="0" i="0" u="none" strike="noStrike" cap="none">
                <a:solidFill>
                  <a:schemeClr val="lt1"/>
                </a:solidFill>
                <a:latin typeface="Questrial"/>
                <a:ea typeface="Questrial"/>
                <a:cs typeface="Questrial"/>
                <a:sym typeface="Questrial"/>
              </a:rPr>
              <a:t> scope:</a:t>
            </a:r>
            <a:endParaRPr/>
          </a:p>
        </p:txBody>
      </p:sp>
      <p:sp>
        <p:nvSpPr>
          <p:cNvPr id="333" name="Google Shape;333;p3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25</a:t>
            </a:fld>
            <a:endParaRPr sz="1000">
              <a:latin typeface="Lato"/>
              <a:ea typeface="Lato"/>
              <a:cs typeface="Lato"/>
              <a:sym typeface="Lato"/>
            </a:endParaRPr>
          </a:p>
        </p:txBody>
      </p:sp>
      <p:sp>
        <p:nvSpPr>
          <p:cNvPr id="334" name="Google Shape;334;p38"/>
          <p:cNvSpPr/>
          <p:nvPr/>
        </p:nvSpPr>
        <p:spPr>
          <a:xfrm>
            <a:off x="1297500" y="2166150"/>
            <a:ext cx="6538800" cy="23082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for (var x = 1; x &lt; 5; x++)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console.log("x=" + x + " y=" + y); </a:t>
            </a:r>
            <a:r>
              <a:rPr lang="en-GB" sz="1800" b="1">
                <a:solidFill>
                  <a:srgbClr val="21FFFE"/>
                </a:solidFill>
                <a:latin typeface="Consolas"/>
                <a:ea typeface="Consolas"/>
                <a:cs typeface="Consolas"/>
                <a:sym typeface="Consolas"/>
              </a:rPr>
              <a:t>// x=5 y=16</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21FFFE"/>
                </a:solidFill>
                <a:latin typeface="Consolas"/>
                <a:ea typeface="Consolas"/>
                <a:cs typeface="Consolas"/>
                <a:sym typeface="Consolas"/>
              </a:rPr>
              <a:t>// Now "x" and "y" are global variables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HIDING VARIABLES THROUGH IIFE </a:t>
            </a:r>
            <a:endParaRPr/>
          </a:p>
        </p:txBody>
      </p:sp>
      <p:sp>
        <p:nvSpPr>
          <p:cNvPr id="340" name="Google Shape;340;p39"/>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Immediately-Invoked Function Expression (IIFE)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 JavaScript block of code that hides variables</a:t>
            </a:r>
            <a:endParaRPr/>
          </a:p>
          <a:p>
            <a:pPr marL="514350" marR="0" lvl="1" indent="-171450" algn="l" rtl="0">
              <a:lnSpc>
                <a:spcPct val="12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Prevents polluting the global scope</a:t>
            </a:r>
            <a:endParaRPr/>
          </a:p>
        </p:txBody>
      </p:sp>
      <p:sp>
        <p:nvSpPr>
          <p:cNvPr id="341" name="Google Shape;341;p3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26</a:t>
            </a:fld>
            <a:endParaRPr sz="1000">
              <a:latin typeface="Lato"/>
              <a:ea typeface="Lato"/>
              <a:cs typeface="Lato"/>
              <a:sym typeface="Lato"/>
            </a:endParaRPr>
          </a:p>
        </p:txBody>
      </p:sp>
      <p:sp>
        <p:nvSpPr>
          <p:cNvPr id="342" name="Google Shape;342;p39"/>
          <p:cNvSpPr/>
          <p:nvPr/>
        </p:nvSpPr>
        <p:spPr>
          <a:xfrm>
            <a:off x="856060" y="2849526"/>
            <a:ext cx="7612247" cy="212365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for (var x = 1; x &lt; 5; x++)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65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console.log(typeof(x) + " " + typeof(y)); </a:t>
            </a:r>
            <a:r>
              <a:rPr lang="en-GB" sz="1650" b="1">
                <a:solidFill>
                  <a:srgbClr val="21FFFE"/>
                </a:solidFill>
                <a:latin typeface="Consolas"/>
                <a:ea typeface="Consolas"/>
                <a:cs typeface="Consolas"/>
                <a:sym typeface="Consolas"/>
              </a:rPr>
              <a:t>// undefined undefined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1297500" y="12460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FUNCTIONS IN JS CAN BE NESTED</a:t>
            </a:r>
            <a:endParaRPr/>
          </a:p>
        </p:txBody>
      </p:sp>
      <p:sp>
        <p:nvSpPr>
          <p:cNvPr id="348" name="Google Shape;348;p40"/>
          <p:cNvSpPr txBox="1">
            <a:spLocks noGrp="1"/>
          </p:cNvSpPr>
          <p:nvPr>
            <p:ph type="body" idx="1"/>
          </p:nvPr>
        </p:nvSpPr>
        <p:spPr>
          <a:xfrm>
            <a:off x="1297500" y="984850"/>
            <a:ext cx="7038900" cy="3493800"/>
          </a:xfrm>
          <a:prstGeom prst="rect">
            <a:avLst/>
          </a:prstGeom>
          <a:noFill/>
          <a:ln>
            <a:noFill/>
          </a:ln>
        </p:spPr>
        <p:txBody>
          <a:bodyPr spcFirstLastPara="1" wrap="square" lIns="91425" tIns="45700" rIns="91425" bIns="45700" anchor="t" anchorCtr="0">
            <a:noAutofit/>
          </a:bodyPr>
          <a:lstStyle/>
          <a:p>
            <a:pPr marL="171450" marR="0" lvl="0" indent="-139700" algn="l" rtl="0">
              <a:lnSpc>
                <a:spcPct val="100000"/>
              </a:lnSpc>
              <a:spcBef>
                <a:spcPts val="0"/>
              </a:spcBef>
              <a:spcAft>
                <a:spcPts val="0"/>
              </a:spcAft>
              <a:buClr>
                <a:schemeClr val="lt1"/>
              </a:buClr>
              <a:buSzPts val="2500"/>
              <a:buFont typeface="Arial"/>
              <a:buChar char="•"/>
            </a:pPr>
            <a:r>
              <a:rPr lang="en-GB" sz="1900" b="0" i="0" u="none" strike="noStrike" cap="none">
                <a:solidFill>
                  <a:schemeClr val="lt1"/>
                </a:solidFill>
                <a:latin typeface="Questrial"/>
                <a:ea typeface="Questrial"/>
                <a:cs typeface="Questrial"/>
                <a:sym typeface="Questrial"/>
              </a:rPr>
              <a:t>Functions in JS can hold other functions</a:t>
            </a:r>
            <a:endParaRPr sz="800"/>
          </a:p>
          <a:p>
            <a:pPr marL="514350" marR="0" lvl="1" indent="-139700" algn="l" rtl="0">
              <a:lnSpc>
                <a:spcPct val="100000"/>
              </a:lnSpc>
              <a:spcBef>
                <a:spcPts val="375"/>
              </a:spcBef>
              <a:spcAft>
                <a:spcPts val="1600"/>
              </a:spcAft>
              <a:buClr>
                <a:schemeClr val="lt1"/>
              </a:buClr>
              <a:buSzPts val="2313"/>
              <a:buFont typeface="Arial"/>
              <a:buChar char="•"/>
            </a:pPr>
            <a:r>
              <a:rPr lang="en-GB" sz="1750" b="0" i="0" u="none" strike="noStrike" cap="none">
                <a:solidFill>
                  <a:schemeClr val="lt1"/>
                </a:solidFill>
                <a:latin typeface="Questrial"/>
                <a:ea typeface="Questrial"/>
                <a:cs typeface="Questrial"/>
                <a:sym typeface="Questrial"/>
              </a:rPr>
              <a:t>Inner functions can access the variables hold in their parent</a:t>
            </a:r>
            <a:endParaRPr sz="600"/>
          </a:p>
        </p:txBody>
      </p:sp>
      <p:sp>
        <p:nvSpPr>
          <p:cNvPr id="349" name="Google Shape;349;p4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27</a:t>
            </a:fld>
            <a:endParaRPr sz="1000">
              <a:latin typeface="Lato"/>
              <a:ea typeface="Lato"/>
              <a:cs typeface="Lato"/>
              <a:sym typeface="Lato"/>
            </a:endParaRPr>
          </a:p>
        </p:txBody>
      </p:sp>
      <p:sp>
        <p:nvSpPr>
          <p:cNvPr id="350" name="Google Shape;350;p40"/>
          <p:cNvSpPr/>
          <p:nvPr/>
        </p:nvSpPr>
        <p:spPr>
          <a:xfrm>
            <a:off x="663207" y="1945155"/>
            <a:ext cx="7737843" cy="311623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getWordsUppercase(str)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words = extractWords(str);</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wordsUppercase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words.forEach(function(w)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wordsUppercase.push(w.toUpperCase());</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return wordsUppercase;</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  function extractWords(str) { return str.split(/\s+/);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getWordsUppercase("Hi, how are you?"); </a:t>
            </a:r>
            <a:r>
              <a:rPr lang="en-GB" sz="1650" b="1">
                <a:solidFill>
                  <a:srgbClr val="21FFFE"/>
                </a:solidFill>
                <a:latin typeface="Questrial"/>
                <a:ea typeface="Questrial"/>
                <a:cs typeface="Questrial"/>
                <a:sym typeface="Questrial"/>
              </a:rPr>
              <a:t>// ["HI", "HOW", "ARE",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USING "THIS" KEYWORD</a:t>
            </a:r>
            <a:endParaRPr/>
          </a:p>
        </p:txBody>
      </p:sp>
      <p:sp>
        <p:nvSpPr>
          <p:cNvPr id="356" name="Google Shape;356;p41"/>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3000"/>
              <a:buFont typeface="Arial"/>
              <a:buChar char="•"/>
            </a:pPr>
            <a:r>
              <a:rPr lang="en-GB" sz="2400" b="0" i="0" u="none" strike="noStrike" cap="none" baseline="-25000">
                <a:solidFill>
                  <a:schemeClr val="lt1"/>
                </a:solidFill>
                <a:latin typeface="Questrial"/>
                <a:ea typeface="Questrial"/>
                <a:cs typeface="Questrial"/>
                <a:sym typeface="Questrial"/>
              </a:rPr>
              <a:t>Functions have their own scope, which is preserved between calls</a:t>
            </a:r>
            <a:endParaRPr baseline="-25000"/>
          </a:p>
          <a:p>
            <a:pPr marL="514350" marR="0" lvl="1" indent="-171450" algn="l" rtl="0">
              <a:lnSpc>
                <a:spcPct val="100000"/>
              </a:lnSpc>
              <a:spcBef>
                <a:spcPts val="375"/>
              </a:spcBef>
              <a:spcAft>
                <a:spcPts val="1600"/>
              </a:spcAft>
              <a:buClr>
                <a:schemeClr val="lt1"/>
              </a:buClr>
              <a:buSzPts val="2813"/>
              <a:buFont typeface="Arial"/>
              <a:buChar char="•"/>
            </a:pPr>
            <a:r>
              <a:rPr lang="en-GB" sz="2250" b="0" i="0" u="none" strike="noStrike" cap="none" baseline="-25000">
                <a:solidFill>
                  <a:schemeClr val="lt1"/>
                </a:solidFill>
                <a:latin typeface="Questrial"/>
                <a:ea typeface="Questrial"/>
                <a:cs typeface="Questrial"/>
                <a:sym typeface="Questrial"/>
              </a:rPr>
              <a:t>Accessible through the "</a:t>
            </a:r>
            <a:r>
              <a:rPr lang="en-GB" sz="2250" b="1" i="0" u="none" strike="noStrike" cap="none" baseline="-25000">
                <a:solidFill>
                  <a:srgbClr val="21FFFE"/>
                </a:solidFill>
                <a:latin typeface="Consolas"/>
                <a:ea typeface="Consolas"/>
                <a:cs typeface="Consolas"/>
                <a:sym typeface="Consolas"/>
              </a:rPr>
              <a:t>this</a:t>
            </a:r>
            <a:r>
              <a:rPr lang="en-GB" sz="2250" b="0" i="0" u="none" strike="noStrike" cap="none" baseline="-25000">
                <a:solidFill>
                  <a:schemeClr val="lt1"/>
                </a:solidFill>
                <a:latin typeface="Questrial"/>
                <a:ea typeface="Questrial"/>
                <a:cs typeface="Questrial"/>
                <a:sym typeface="Questrial"/>
              </a:rPr>
              <a:t>" keyword</a:t>
            </a:r>
            <a:endParaRPr sz="2100" b="0" i="0" u="none" strike="noStrike" cap="none" baseline="-25000">
              <a:solidFill>
                <a:schemeClr val="lt1"/>
              </a:solidFill>
              <a:latin typeface="Questrial"/>
              <a:ea typeface="Questrial"/>
              <a:cs typeface="Questrial"/>
              <a:sym typeface="Questrial"/>
            </a:endParaRPr>
          </a:p>
        </p:txBody>
      </p:sp>
      <p:sp>
        <p:nvSpPr>
          <p:cNvPr id="357" name="Google Shape;357;p4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28</a:t>
            </a:fld>
            <a:endParaRPr sz="1000">
              <a:latin typeface="Lato"/>
              <a:ea typeface="Lato"/>
              <a:cs typeface="Lato"/>
              <a:sym typeface="Lato"/>
            </a:endParaRPr>
          </a:p>
        </p:txBody>
      </p:sp>
      <p:sp>
        <p:nvSpPr>
          <p:cNvPr id="358" name="Google Shape;358;p41"/>
          <p:cNvSpPr/>
          <p:nvPr/>
        </p:nvSpPr>
        <p:spPr>
          <a:xfrm>
            <a:off x="663206" y="2490133"/>
            <a:ext cx="7737900" cy="900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function appendValue(value) {</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if (!this.arr) { this.arr = []; }</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this.arr.push(value);</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return this.arr;</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t>
            </a:r>
            <a:endParaRPr sz="1050" b="1">
              <a:solidFill>
                <a:srgbClr val="FBEEC9"/>
              </a:solidFill>
              <a:latin typeface="Questrial"/>
              <a:ea typeface="Questrial"/>
              <a:cs typeface="Questrial"/>
              <a:sym typeface="Questrial"/>
            </a:endParaRPr>
          </a:p>
        </p:txBody>
      </p:sp>
      <p:sp>
        <p:nvSpPr>
          <p:cNvPr id="359" name="Google Shape;359;p41"/>
          <p:cNvSpPr/>
          <p:nvPr/>
        </p:nvSpPr>
        <p:spPr>
          <a:xfrm>
            <a:off x="663207" y="3494900"/>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appendValue(5); </a:t>
            </a:r>
            <a:r>
              <a:rPr lang="en-GB" sz="1050" b="1">
                <a:solidFill>
                  <a:srgbClr val="21FFFE"/>
                </a:solidFill>
                <a:latin typeface="Consolas"/>
                <a:ea typeface="Consolas"/>
                <a:cs typeface="Consolas"/>
                <a:sym typeface="Consolas"/>
              </a:rPr>
              <a:t>// [5]</a:t>
            </a:r>
            <a:endParaRPr sz="1050" b="1">
              <a:solidFill>
                <a:srgbClr val="21FFFE"/>
              </a:solidFill>
              <a:latin typeface="Questrial"/>
              <a:ea typeface="Questrial"/>
              <a:cs typeface="Questrial"/>
              <a:sym typeface="Questrial"/>
            </a:endParaRPr>
          </a:p>
        </p:txBody>
      </p:sp>
      <p:sp>
        <p:nvSpPr>
          <p:cNvPr id="360" name="Google Shape;360;p41"/>
          <p:cNvSpPr/>
          <p:nvPr/>
        </p:nvSpPr>
        <p:spPr>
          <a:xfrm>
            <a:off x="663205" y="3840970"/>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appendValue(10); </a:t>
            </a:r>
            <a:r>
              <a:rPr lang="en-GB" sz="1050" b="1">
                <a:solidFill>
                  <a:srgbClr val="21FFFE"/>
                </a:solidFill>
                <a:latin typeface="Consolas"/>
                <a:ea typeface="Consolas"/>
                <a:cs typeface="Consolas"/>
                <a:sym typeface="Consolas"/>
              </a:rPr>
              <a:t>// [5, 10]</a:t>
            </a:r>
            <a:endParaRPr sz="1050" b="1">
              <a:solidFill>
                <a:srgbClr val="21FFFE"/>
              </a:solidFill>
              <a:latin typeface="Questrial"/>
              <a:ea typeface="Questrial"/>
              <a:cs typeface="Questrial"/>
              <a:sym typeface="Questrial"/>
            </a:endParaRPr>
          </a:p>
        </p:txBody>
      </p:sp>
      <p:sp>
        <p:nvSpPr>
          <p:cNvPr id="361" name="Google Shape;361;p41"/>
          <p:cNvSpPr/>
          <p:nvPr/>
        </p:nvSpPr>
        <p:spPr>
          <a:xfrm>
            <a:off x="663205" y="4199407"/>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appendValue('hi'); </a:t>
            </a:r>
            <a:r>
              <a:rPr lang="en-GB" sz="1050" b="1">
                <a:solidFill>
                  <a:srgbClr val="21FFFE"/>
                </a:solidFill>
                <a:latin typeface="Consolas"/>
                <a:ea typeface="Consolas"/>
                <a:cs typeface="Consolas"/>
                <a:sym typeface="Consolas"/>
              </a:rPr>
              <a:t>// [5, 10, "hi"]</a:t>
            </a:r>
            <a:endParaRPr sz="1050" b="1">
              <a:solidFill>
                <a:srgbClr val="21FFFE"/>
              </a:solidFill>
              <a:latin typeface="Questrial"/>
              <a:ea typeface="Questrial"/>
              <a:cs typeface="Questrial"/>
              <a:sym typeface="Quest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txBox="1">
            <a:spLocks noGrp="1"/>
          </p:cNvSpPr>
          <p:nvPr>
            <p:ph type="ctrTitle"/>
          </p:nvPr>
        </p:nvSpPr>
        <p:spPr>
          <a:xfrm>
            <a:off x="3000374" y="1940450"/>
            <a:ext cx="5532600" cy="705900"/>
          </a:xfrm>
          <a:prstGeom prst="rect">
            <a:avLst/>
          </a:prstGeom>
          <a:noFill/>
          <a:ln>
            <a:noFill/>
          </a:ln>
        </p:spPr>
        <p:txBody>
          <a:bodyPr spcFirstLastPara="1" wrap="square" lIns="91425" tIns="45700" rIns="91425" bIns="45700" anchor="b" anchorCtr="0">
            <a:noAutofit/>
          </a:bodyPr>
          <a:lstStyle/>
          <a:p>
            <a:pPr marL="0" marR="0" lvl="0" indent="0" algn="l" rtl="0">
              <a:lnSpc>
                <a:spcPct val="11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 OVERLOADING</a:t>
            </a:r>
            <a:endParaRPr sz="3600" b="0" i="0" u="none" strike="noStrike" cap="none">
              <a:solidFill>
                <a:schemeClr val="lt1"/>
              </a:solidFill>
              <a:latin typeface="Questrial"/>
              <a:ea typeface="Questrial"/>
              <a:cs typeface="Questrial"/>
              <a:sym typeface="Questrial"/>
            </a:endParaRPr>
          </a:p>
        </p:txBody>
      </p:sp>
      <p:sp>
        <p:nvSpPr>
          <p:cNvPr id="370" name="Google Shape;370;p42"/>
          <p:cNvSpPr txBox="1">
            <a:spLocks noGrp="1"/>
          </p:cNvSpPr>
          <p:nvPr>
            <p:ph type="subTitle" idx="1"/>
          </p:nvPr>
        </p:nvSpPr>
        <p:spPr>
          <a:xfrm>
            <a:off x="3000374" y="2646250"/>
            <a:ext cx="56568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MULTIPLE FUNCTIONS WITH THE SAME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IS A FUNCTION?</a:t>
            </a:r>
            <a:endParaRPr sz="2700" b="0" i="0" u="none" strike="noStrike" cap="none">
              <a:solidFill>
                <a:schemeClr val="lt1"/>
              </a:solidFill>
              <a:latin typeface="Questrial"/>
              <a:ea typeface="Questrial"/>
              <a:cs typeface="Questrial"/>
              <a:sym typeface="Questrial"/>
            </a:endParaRPr>
          </a:p>
        </p:txBody>
      </p:sp>
      <p:sp>
        <p:nvSpPr>
          <p:cNvPr id="157" name="Google Shape;157;p16"/>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27000" algn="l" rtl="0">
              <a:lnSpc>
                <a:spcPct val="150000"/>
              </a:lnSpc>
              <a:spcBef>
                <a:spcPts val="0"/>
              </a:spcBef>
              <a:spcAft>
                <a:spcPts val="0"/>
              </a:spcAft>
              <a:buClr>
                <a:schemeClr val="lt1"/>
              </a:buClr>
              <a:buSzPts val="1800"/>
              <a:buFont typeface="Arial"/>
              <a:buChar char="•"/>
            </a:pPr>
            <a:r>
              <a:rPr lang="en-GB" sz="1300" b="0" i="0" u="none" strike="noStrike" cap="none">
                <a:solidFill>
                  <a:schemeClr val="lt1"/>
                </a:solidFill>
                <a:latin typeface="Questrial"/>
                <a:ea typeface="Questrial"/>
                <a:cs typeface="Questrial"/>
                <a:sym typeface="Questrial"/>
              </a:rPr>
              <a:t>A </a:t>
            </a:r>
            <a:r>
              <a:rPr lang="en-GB" sz="1300" b="0" i="0" u="none" strike="noStrike" cap="none">
                <a:solidFill>
                  <a:srgbClr val="21FFFE"/>
                </a:solidFill>
                <a:latin typeface="Questrial"/>
                <a:ea typeface="Questrial"/>
                <a:cs typeface="Questrial"/>
                <a:sym typeface="Questrial"/>
              </a:rPr>
              <a:t>function</a:t>
            </a:r>
            <a:r>
              <a:rPr lang="en-GB" sz="1300" b="0" i="0" u="none" strike="noStrike" cap="none">
                <a:solidFill>
                  <a:schemeClr val="lt1"/>
                </a:solidFill>
                <a:latin typeface="Questrial"/>
                <a:ea typeface="Questrial"/>
                <a:cs typeface="Questrial"/>
                <a:sym typeface="Questrial"/>
              </a:rPr>
              <a:t> is a reusable block of code</a:t>
            </a:r>
            <a:endParaRPr sz="11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Designed to perform a particular task</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Can be </a:t>
            </a:r>
            <a:r>
              <a:rPr lang="en-GB" sz="1100" b="0" i="0" u="none" strike="noStrike" cap="none">
                <a:solidFill>
                  <a:srgbClr val="21FFFE"/>
                </a:solidFill>
                <a:latin typeface="Questrial"/>
                <a:ea typeface="Questrial"/>
                <a:cs typeface="Questrial"/>
                <a:sym typeface="Questrial"/>
              </a:rPr>
              <a:t>invoked</a:t>
            </a:r>
            <a:r>
              <a:rPr lang="en-GB" sz="1100" b="0" i="0" u="none" strike="noStrike" cap="none">
                <a:solidFill>
                  <a:schemeClr val="lt1"/>
                </a:solidFill>
                <a:latin typeface="Questrial"/>
                <a:ea typeface="Questrial"/>
                <a:cs typeface="Questrial"/>
                <a:sym typeface="Questrial"/>
              </a:rPr>
              <a:t> from other code</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Usually has a </a:t>
            </a:r>
            <a:r>
              <a:rPr lang="en-GB" sz="1100" b="0" i="0" u="none" strike="noStrike" cap="none">
                <a:solidFill>
                  <a:srgbClr val="21FFFE"/>
                </a:solidFill>
                <a:latin typeface="Questrial"/>
                <a:ea typeface="Questrial"/>
                <a:cs typeface="Questrial"/>
                <a:sym typeface="Questrial"/>
              </a:rPr>
              <a:t>name</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Can </a:t>
            </a:r>
            <a:r>
              <a:rPr lang="en-GB" sz="1100" b="0" i="0" u="none" strike="noStrike" cap="none">
                <a:solidFill>
                  <a:srgbClr val="DEEBF4"/>
                </a:solidFill>
                <a:latin typeface="Questrial"/>
                <a:ea typeface="Questrial"/>
                <a:cs typeface="Questrial"/>
                <a:sym typeface="Questrial"/>
              </a:rPr>
              <a:t>take </a:t>
            </a:r>
            <a:r>
              <a:rPr lang="en-GB" sz="1100" b="0" i="0" u="none" strike="noStrike" cap="none">
                <a:solidFill>
                  <a:srgbClr val="21FFFE"/>
                </a:solidFill>
                <a:latin typeface="Questrial"/>
                <a:ea typeface="Questrial"/>
                <a:cs typeface="Questrial"/>
                <a:sym typeface="Questrial"/>
              </a:rPr>
              <a:t>parameters</a:t>
            </a:r>
            <a:r>
              <a:rPr lang="en-GB" sz="1100" b="0" i="0" u="none" strike="noStrike" cap="none">
                <a:solidFill>
                  <a:srgbClr val="DEEBF4"/>
                </a:solidFill>
                <a:latin typeface="Questrial"/>
                <a:ea typeface="Questrial"/>
                <a:cs typeface="Questrial"/>
                <a:sym typeface="Questrial"/>
              </a:rPr>
              <a:t> </a:t>
            </a:r>
            <a:r>
              <a:rPr lang="en-GB" sz="1100" b="0" i="0" u="none" strike="noStrike" cap="none">
                <a:solidFill>
                  <a:schemeClr val="lt1"/>
                </a:solidFill>
                <a:latin typeface="Questrial"/>
                <a:ea typeface="Questrial"/>
                <a:cs typeface="Questrial"/>
                <a:sym typeface="Questrial"/>
              </a:rPr>
              <a:t>and </a:t>
            </a:r>
            <a:r>
              <a:rPr lang="en-GB" sz="1100" b="0" i="0" u="none" strike="noStrike" cap="none">
                <a:solidFill>
                  <a:srgbClr val="21FFFE"/>
                </a:solidFill>
                <a:latin typeface="Questrial"/>
                <a:ea typeface="Questrial"/>
                <a:cs typeface="Questrial"/>
                <a:sym typeface="Questrial"/>
              </a:rPr>
              <a:t>return a value</a:t>
            </a:r>
            <a:endParaRPr sz="800"/>
          </a:p>
          <a:p>
            <a:pPr marL="171450" marR="0" lvl="0" indent="-127000" algn="l" rtl="0">
              <a:lnSpc>
                <a:spcPct val="150000"/>
              </a:lnSpc>
              <a:spcBef>
                <a:spcPts val="750"/>
              </a:spcBef>
              <a:spcAft>
                <a:spcPts val="0"/>
              </a:spcAft>
              <a:buClr>
                <a:schemeClr val="lt1"/>
              </a:buClr>
              <a:buSzPts val="1800"/>
              <a:buFont typeface="Arial"/>
              <a:buChar char="•"/>
            </a:pPr>
            <a:r>
              <a:rPr lang="en-GB" sz="1300" b="0" i="0" u="none" strike="noStrike" cap="none">
                <a:solidFill>
                  <a:schemeClr val="lt1"/>
                </a:solidFill>
                <a:latin typeface="Questrial"/>
                <a:ea typeface="Questrial"/>
                <a:cs typeface="Questrial"/>
                <a:sym typeface="Questrial"/>
              </a:rPr>
              <a:t>Functions allow breaking a large program into smaller pieces</a:t>
            </a:r>
            <a:endParaRPr sz="1100"/>
          </a:p>
          <a:p>
            <a:pPr marL="171450" marR="0" lvl="0" indent="-12700" algn="l" rtl="0">
              <a:lnSpc>
                <a:spcPct val="120000"/>
              </a:lnSpc>
              <a:spcBef>
                <a:spcPts val="750"/>
              </a:spcBef>
              <a:spcAft>
                <a:spcPts val="1600"/>
              </a:spcAft>
              <a:buClr>
                <a:schemeClr val="lt1"/>
              </a:buClr>
              <a:buSzPts val="2500"/>
              <a:buFont typeface="Arial"/>
              <a:buNone/>
            </a:pPr>
            <a:endParaRPr sz="1300" b="0" i="0" u="none" strike="noStrike" cap="none">
              <a:solidFill>
                <a:schemeClr val="lt1"/>
              </a:solidFill>
              <a:latin typeface="Questrial"/>
              <a:ea typeface="Questrial"/>
              <a:cs typeface="Questrial"/>
              <a:sym typeface="Questrial"/>
            </a:endParaRPr>
          </a:p>
        </p:txBody>
      </p:sp>
      <p:sp>
        <p:nvSpPr>
          <p:cNvPr id="158" name="Google Shape;158;p1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a:t>
            </a:fld>
            <a:endParaRPr sz="1000">
              <a:latin typeface="Lato"/>
              <a:ea typeface="Lato"/>
              <a:cs typeface="Lato"/>
              <a:sym typeface="Lato"/>
            </a:endParaRPr>
          </a:p>
        </p:txBody>
      </p:sp>
      <p:sp>
        <p:nvSpPr>
          <p:cNvPr id="159" name="Google Shape;159;p16"/>
          <p:cNvSpPr/>
          <p:nvPr/>
        </p:nvSpPr>
        <p:spPr>
          <a:xfrm>
            <a:off x="1005825" y="3923425"/>
            <a:ext cx="6904800" cy="10761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function triangleArea(width, height) {	</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    return width * height / 2;</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OVERLOADING</a:t>
            </a:r>
            <a:endParaRPr sz="2700" b="0" i="0" u="none" strike="noStrike" cap="none">
              <a:solidFill>
                <a:schemeClr val="lt1"/>
              </a:solidFill>
              <a:latin typeface="Questrial"/>
              <a:ea typeface="Questrial"/>
              <a:cs typeface="Questrial"/>
              <a:sym typeface="Questrial"/>
            </a:endParaRPr>
          </a:p>
        </p:txBody>
      </p:sp>
      <p:sp>
        <p:nvSpPr>
          <p:cNvPr id="376" name="Google Shape;376;p4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JavaScript does not support </a:t>
            </a:r>
            <a:r>
              <a:rPr lang="en-GB" sz="1800" b="0" i="0" u="none" strike="noStrike" cap="none">
                <a:solidFill>
                  <a:srgbClr val="21FFFE"/>
                </a:solidFill>
                <a:latin typeface="Questrial"/>
                <a:ea typeface="Questrial"/>
                <a:cs typeface="Questrial"/>
                <a:sym typeface="Questrial"/>
              </a:rPr>
              <a:t>function overloading</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i.e. only one function with a specified name can exists in the same scope</a:t>
            </a:r>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377" name="Google Shape;377;p43"/>
          <p:cNvSpPr/>
          <p:nvPr/>
        </p:nvSpPr>
        <p:spPr>
          <a:xfrm>
            <a:off x="856060" y="2532286"/>
            <a:ext cx="7954483" cy="226215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print(number)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console.log('Number: ' + number);</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900"/>
              </a:spcBef>
              <a:spcAft>
                <a:spcPts val="0"/>
              </a:spcAft>
              <a:buNone/>
            </a:pPr>
            <a:r>
              <a:rPr lang="en-GB" sz="1800" b="1">
                <a:solidFill>
                  <a:srgbClr val="FBEEC9"/>
                </a:solidFill>
                <a:latin typeface="Consolas"/>
                <a:ea typeface="Consolas"/>
                <a:cs typeface="Consolas"/>
                <a:sym typeface="Consolas"/>
              </a:rPr>
              <a:t>function print(number, text)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console.log('Number: ' + number + '\nText: ' + text);</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457200" marR="0" lvl="1" indent="0" algn="l" rtl="0">
              <a:spcBef>
                <a:spcPts val="900"/>
              </a:spcBef>
              <a:spcAft>
                <a:spcPts val="0"/>
              </a:spcAft>
              <a:buNone/>
            </a:pPr>
            <a:r>
              <a:rPr lang="en-GB" sz="1800" b="1" i="0" u="none" strike="noStrike" cap="none">
                <a:solidFill>
                  <a:srgbClr val="FBEEC9"/>
                </a:solidFill>
                <a:latin typeface="Consolas"/>
                <a:ea typeface="Consolas"/>
                <a:cs typeface="Consolas"/>
                <a:sym typeface="Consolas"/>
              </a:rPr>
              <a:t>print(2); // The second print() overwrites the first 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DIFFERENT NUMBER OF PARAMETERS</a:t>
            </a:r>
            <a:endParaRPr sz="2700" b="0" i="0" u="none" strike="noStrike" cap="none">
              <a:solidFill>
                <a:schemeClr val="lt1"/>
              </a:solidFill>
              <a:latin typeface="Questrial"/>
              <a:ea typeface="Questrial"/>
              <a:cs typeface="Questrial"/>
              <a:sym typeface="Questrial"/>
            </a:endParaRPr>
          </a:p>
        </p:txBody>
      </p:sp>
      <p:sp>
        <p:nvSpPr>
          <p:cNvPr id="383" name="Google Shape;383;p44"/>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 overloading by checking the number of arguments:</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384" name="Google Shape;384;p4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31</a:t>
            </a:fld>
            <a:endParaRPr sz="1000">
              <a:latin typeface="Lato"/>
              <a:ea typeface="Lato"/>
              <a:cs typeface="Lato"/>
              <a:sym typeface="Lato"/>
            </a:endParaRPr>
          </a:p>
        </p:txBody>
      </p:sp>
      <p:sp>
        <p:nvSpPr>
          <p:cNvPr id="385" name="Google Shape;385;p44"/>
          <p:cNvSpPr/>
          <p:nvPr/>
        </p:nvSpPr>
        <p:spPr>
          <a:xfrm>
            <a:off x="856060" y="2149107"/>
            <a:ext cx="8000999" cy="286488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printText (number, text)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switch (arguments.length)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case 1 : console.log ('Number :' + number); break;</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case 2 :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 ('Number :' + number);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 ('Text :' + text);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break;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450"/>
              </a:spcBef>
              <a:spcAft>
                <a:spcPts val="0"/>
              </a:spcAft>
              <a:buNone/>
            </a:pPr>
            <a:r>
              <a:rPr lang="en-GB" sz="1600" b="1">
                <a:solidFill>
                  <a:srgbClr val="FBEEC9"/>
                </a:solidFill>
                <a:latin typeface="Consolas"/>
                <a:ea typeface="Consolas"/>
                <a:cs typeface="Consolas"/>
                <a:sym typeface="Consolas"/>
              </a:rPr>
              <a:t>printText (5); // Logs 5</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printText (5, 'Lorem Ipsum'); // Logs 5 and Lorem Ipsum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DIFFERENT TYPES OF PARAMETERS</a:t>
            </a:r>
            <a:endParaRPr sz="2700" b="0" i="0" u="none" strike="noStrike" cap="none">
              <a:solidFill>
                <a:schemeClr val="lt1"/>
              </a:solidFill>
              <a:latin typeface="Questrial"/>
              <a:ea typeface="Questrial"/>
              <a:cs typeface="Questrial"/>
              <a:sym typeface="Questrial"/>
            </a:endParaRPr>
          </a:p>
        </p:txBody>
      </p:sp>
      <p:sp>
        <p:nvSpPr>
          <p:cNvPr id="391" name="Google Shape;391;p45"/>
          <p:cNvSpPr txBox="1">
            <a:spLocks noGrp="1"/>
          </p:cNvSpPr>
          <p:nvPr>
            <p:ph type="body" idx="1"/>
          </p:nvPr>
        </p:nvSpPr>
        <p:spPr>
          <a:xfrm>
            <a:off x="1297500" y="1174225"/>
            <a:ext cx="7038900" cy="3304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 overloading by checking the arguments' type:</a:t>
            </a:r>
            <a:endParaRPr sz="1800" b="0" i="0" u="none" strike="noStrike" cap="none">
              <a:solidFill>
                <a:schemeClr val="lt1"/>
              </a:solidFill>
              <a:latin typeface="Questrial"/>
              <a:ea typeface="Questrial"/>
              <a:cs typeface="Questrial"/>
              <a:sym typeface="Questrial"/>
            </a:endParaRPr>
          </a:p>
        </p:txBody>
      </p:sp>
      <p:sp>
        <p:nvSpPr>
          <p:cNvPr id="392" name="Google Shape;392;p45"/>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32</a:t>
            </a:fld>
            <a:endParaRPr sz="1000">
              <a:latin typeface="Lato"/>
              <a:ea typeface="Lato"/>
              <a:cs typeface="Lato"/>
              <a:sym typeface="Lato"/>
            </a:endParaRPr>
          </a:p>
        </p:txBody>
      </p:sp>
      <p:sp>
        <p:nvSpPr>
          <p:cNvPr id="393" name="Google Shape;393;p45"/>
          <p:cNvSpPr/>
          <p:nvPr/>
        </p:nvSpPr>
        <p:spPr>
          <a:xfrm>
            <a:off x="1000189" y="1657880"/>
            <a:ext cx="7285369" cy="345735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printValue (value)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log = console.log;</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switch (typeof value)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'number' : log ('Number: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'string' : log ('String: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'object' : log ('Object: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'boolean' : log ('Number: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450"/>
              </a:spcBef>
              <a:spcAft>
                <a:spcPts val="0"/>
              </a:spcAft>
              <a:buNone/>
            </a:pPr>
            <a:r>
              <a:rPr lang="en-GB" sz="1650" b="1">
                <a:solidFill>
                  <a:srgbClr val="FBEEC9"/>
                </a:solidFill>
                <a:latin typeface="Consolas"/>
                <a:ea typeface="Consolas"/>
                <a:cs typeface="Consolas"/>
                <a:sym typeface="Consolas"/>
              </a:rPr>
              <a:t>printValue (5);</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('Lorem Ipsum');</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([1, 2, 3, 4]);</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(true);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DEFAULT PARAMETERS</a:t>
            </a:r>
            <a:endParaRPr sz="2700" b="0" i="0" u="none" strike="noStrike" cap="none">
              <a:solidFill>
                <a:schemeClr val="lt1"/>
              </a:solidFill>
              <a:latin typeface="Questrial"/>
              <a:ea typeface="Questrial"/>
              <a:cs typeface="Questrial"/>
              <a:sym typeface="Questrial"/>
            </a:endParaRPr>
          </a:p>
        </p:txBody>
      </p:sp>
      <p:sp>
        <p:nvSpPr>
          <p:cNvPr id="399" name="Google Shape;399;p46"/>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rgbClr val="21FFFE"/>
              </a:buClr>
              <a:buSzPts val="2250"/>
              <a:buFont typeface="Arial"/>
              <a:buChar char="•"/>
            </a:pPr>
            <a:r>
              <a:rPr lang="en-GB" sz="1800" b="0" i="0" u="none" strike="noStrike" cap="none">
                <a:solidFill>
                  <a:srgbClr val="21FFFE"/>
                </a:solidFill>
                <a:latin typeface="Questrial"/>
                <a:ea typeface="Questrial"/>
                <a:cs typeface="Questrial"/>
                <a:sym typeface="Questrial"/>
              </a:rPr>
              <a:t>Default parameters </a:t>
            </a:r>
            <a:r>
              <a:rPr lang="en-GB" sz="1800" b="0" i="0" u="none" strike="noStrike" cap="none">
                <a:solidFill>
                  <a:schemeClr val="lt1"/>
                </a:solidFill>
                <a:latin typeface="Questrial"/>
                <a:ea typeface="Questrial"/>
                <a:cs typeface="Questrial"/>
                <a:sym typeface="Questrial"/>
              </a:rPr>
              <a:t>are checked in the function body</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If the parameter is not present → assign a value</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400" name="Google Shape;400;p4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33</a:t>
            </a:fld>
            <a:endParaRPr sz="1000">
              <a:latin typeface="Lato"/>
              <a:ea typeface="Lato"/>
              <a:cs typeface="Lato"/>
              <a:sym typeface="Lato"/>
            </a:endParaRPr>
          </a:p>
        </p:txBody>
      </p:sp>
      <p:sp>
        <p:nvSpPr>
          <p:cNvPr id="401" name="Google Shape;401;p46"/>
          <p:cNvSpPr/>
          <p:nvPr/>
        </p:nvSpPr>
        <p:spPr>
          <a:xfrm>
            <a:off x="856060" y="2535371"/>
            <a:ext cx="6214591" cy="2031325"/>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Only the str parameter is required</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substring (str, start, end)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start = start || 0;</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end = end || str.length;</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 function code comes here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ctrTitle"/>
          </p:nvPr>
        </p:nvSpPr>
        <p:spPr>
          <a:xfrm>
            <a:off x="3080126" y="1825175"/>
            <a:ext cx="47097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OBJECT TYPES AND OBJECTS</a:t>
            </a:r>
            <a:endParaRPr sz="3600" b="0" i="0" u="none" strike="noStrike" cap="none">
              <a:solidFill>
                <a:schemeClr val="lt1"/>
              </a:solidFill>
              <a:latin typeface="Questrial"/>
              <a:ea typeface="Questrial"/>
              <a:cs typeface="Questrial"/>
              <a:sym typeface="Questrial"/>
            </a:endParaRPr>
          </a:p>
        </p:txBody>
      </p:sp>
      <p:sp>
        <p:nvSpPr>
          <p:cNvPr id="407" name="Google Shape;407;p47"/>
          <p:cNvSpPr txBox="1">
            <a:spLocks noGrp="1"/>
          </p:cNvSpPr>
          <p:nvPr>
            <p:ph type="subTitle" idx="1"/>
          </p:nvPr>
        </p:nvSpPr>
        <p:spPr>
          <a:xfrm>
            <a:off x="3169826" y="2440625"/>
            <a:ext cx="46200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MODELING REAL-WORLD ENTITIES WITH OBJECTS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ARE OBJECTS?</a:t>
            </a:r>
            <a:endParaRPr sz="2700" b="0" i="0" u="none" strike="noStrike" cap="none">
              <a:solidFill>
                <a:schemeClr val="lt1"/>
              </a:solidFill>
              <a:latin typeface="Questrial"/>
              <a:ea typeface="Questrial"/>
              <a:cs typeface="Questrial"/>
              <a:sym typeface="Questrial"/>
            </a:endParaRPr>
          </a:p>
        </p:txBody>
      </p:sp>
      <p:sp>
        <p:nvSpPr>
          <p:cNvPr id="413" name="Google Shape;413;p48"/>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1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Software objects model real-world objects or abstract concepts</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Examples: </a:t>
            </a:r>
            <a:endParaRPr/>
          </a:p>
          <a:p>
            <a:pPr marL="857250" marR="0" lvl="2" indent="-171450" algn="l" rtl="0">
              <a:lnSpc>
                <a:spcPct val="11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bank, account, customer, dog, bicycle, queue </a:t>
            </a:r>
            <a:endParaRPr/>
          </a:p>
          <a:p>
            <a:pPr marL="171450" marR="0" lvl="0" indent="-171450" algn="l" rtl="0">
              <a:lnSpc>
                <a:spcPct val="11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Real-world </a:t>
            </a:r>
            <a:r>
              <a:rPr lang="en-GB" sz="1800" b="0" i="0" u="none" strike="noStrike" cap="none">
                <a:solidFill>
                  <a:srgbClr val="21FFFE"/>
                </a:solidFill>
                <a:latin typeface="Questrial"/>
                <a:ea typeface="Questrial"/>
                <a:cs typeface="Questrial"/>
                <a:sym typeface="Questrial"/>
              </a:rPr>
              <a:t>objects</a:t>
            </a:r>
            <a:r>
              <a:rPr lang="en-GB" sz="1800" b="0" i="0" u="none" strike="noStrike" cap="none">
                <a:solidFill>
                  <a:schemeClr val="lt1"/>
                </a:solidFill>
                <a:latin typeface="Questrial"/>
                <a:ea typeface="Questrial"/>
                <a:cs typeface="Questrial"/>
                <a:sym typeface="Questrial"/>
              </a:rPr>
              <a:t> have </a:t>
            </a:r>
            <a:r>
              <a:rPr lang="en-GB" sz="1800" b="0" i="0" u="none" strike="noStrike" cap="none">
                <a:solidFill>
                  <a:srgbClr val="21FFFE"/>
                </a:solidFill>
                <a:latin typeface="Questrial"/>
                <a:ea typeface="Questrial"/>
                <a:cs typeface="Questrial"/>
                <a:sym typeface="Questrial"/>
              </a:rPr>
              <a:t>state </a:t>
            </a:r>
            <a:r>
              <a:rPr lang="en-GB" sz="1800" b="0" i="0" u="none" strike="noStrike" cap="none">
                <a:solidFill>
                  <a:schemeClr val="lt1"/>
                </a:solidFill>
                <a:latin typeface="Questrial"/>
                <a:ea typeface="Questrial"/>
                <a:cs typeface="Questrial"/>
                <a:sym typeface="Questrial"/>
              </a:rPr>
              <a:t>and </a:t>
            </a:r>
            <a:r>
              <a:rPr lang="en-GB" sz="1800" b="0" i="0" u="none" strike="noStrike" cap="none">
                <a:solidFill>
                  <a:srgbClr val="21FFFE"/>
                </a:solidFill>
                <a:latin typeface="Questrial"/>
                <a:ea typeface="Questrial"/>
                <a:cs typeface="Questrial"/>
                <a:sym typeface="Questrial"/>
              </a:rPr>
              <a:t>behavior</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Account' state: </a:t>
            </a:r>
            <a:endParaRPr/>
          </a:p>
          <a:p>
            <a:pPr marL="857250" marR="0" lvl="2" indent="-171450" algn="l" rtl="0">
              <a:lnSpc>
                <a:spcPct val="11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holder, balance, type</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Account' behavior: </a:t>
            </a:r>
            <a:endParaRPr/>
          </a:p>
          <a:p>
            <a:pPr marL="857250" marR="0" lvl="2" indent="-171450" algn="l" rtl="0">
              <a:lnSpc>
                <a:spcPct val="110000"/>
              </a:lnSpc>
              <a:spcBef>
                <a:spcPts val="375"/>
              </a:spcBef>
              <a:spcAft>
                <a:spcPts val="160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withdraw, deposit, suspend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ARE OBJECTS? (2)</a:t>
            </a:r>
            <a:endParaRPr sz="2700" b="0" i="0" u="none" strike="noStrike" cap="none">
              <a:solidFill>
                <a:schemeClr val="lt1"/>
              </a:solidFill>
              <a:latin typeface="Questrial"/>
              <a:ea typeface="Questrial"/>
              <a:cs typeface="Questrial"/>
              <a:sym typeface="Questrial"/>
            </a:endParaRPr>
          </a:p>
        </p:txBody>
      </p:sp>
      <p:sp>
        <p:nvSpPr>
          <p:cNvPr id="419" name="Google Shape;419;p49"/>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How do software objects implement real-world objects?</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a:t>
            </a:r>
            <a:r>
              <a:rPr lang="en-GB" sz="1500" b="0" i="0" u="none" strike="noStrike" cap="none">
                <a:solidFill>
                  <a:srgbClr val="21FFFE"/>
                </a:solidFill>
                <a:latin typeface="Questrial"/>
                <a:ea typeface="Questrial"/>
                <a:cs typeface="Questrial"/>
                <a:sym typeface="Questrial"/>
              </a:rPr>
              <a:t>variables</a:t>
            </a:r>
            <a:r>
              <a:rPr lang="en-GB" sz="1500" b="0" i="0" u="none" strike="noStrike" cap="none">
                <a:solidFill>
                  <a:schemeClr val="lt1"/>
                </a:solidFill>
                <a:latin typeface="Questrial"/>
                <a:ea typeface="Questrial"/>
                <a:cs typeface="Questrial"/>
                <a:sym typeface="Questrial"/>
              </a:rPr>
              <a:t> / </a:t>
            </a:r>
            <a:r>
              <a:rPr lang="en-GB" sz="1500" b="0" i="0" u="none" strike="noStrike" cap="none">
                <a:solidFill>
                  <a:srgbClr val="21FFFE"/>
                </a:solidFill>
                <a:latin typeface="Questrial"/>
                <a:ea typeface="Questrial"/>
                <a:cs typeface="Questrial"/>
                <a:sym typeface="Questrial"/>
              </a:rPr>
              <a:t>data</a:t>
            </a:r>
            <a:r>
              <a:rPr lang="en-GB" sz="1500" b="0" i="0" u="none" strike="noStrike" cap="none">
                <a:solidFill>
                  <a:schemeClr val="lt1"/>
                </a:solidFill>
                <a:latin typeface="Questrial"/>
                <a:ea typeface="Questrial"/>
                <a:cs typeface="Questrial"/>
                <a:sym typeface="Questrial"/>
              </a:rPr>
              <a:t> to implement </a:t>
            </a:r>
            <a:r>
              <a:rPr lang="en-GB" sz="1500" b="0" i="0" u="none" strike="noStrike" cap="none">
                <a:solidFill>
                  <a:srgbClr val="21FFFE"/>
                </a:solidFill>
                <a:latin typeface="Questrial"/>
                <a:ea typeface="Questrial"/>
                <a:cs typeface="Questrial"/>
                <a:sym typeface="Questrial"/>
              </a:rPr>
              <a:t>state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a:t>
            </a:r>
            <a:r>
              <a:rPr lang="en-GB" sz="1500" b="0" i="0" u="none" strike="noStrike" cap="none">
                <a:solidFill>
                  <a:srgbClr val="21FFFE"/>
                </a:solidFill>
                <a:latin typeface="Questrial"/>
                <a:ea typeface="Questrial"/>
                <a:cs typeface="Questrial"/>
                <a:sym typeface="Questrial"/>
              </a:rPr>
              <a:t>methods</a:t>
            </a:r>
            <a:r>
              <a:rPr lang="en-GB" sz="1500" b="0" i="0" u="none" strike="noStrike" cap="none">
                <a:solidFill>
                  <a:schemeClr val="lt1"/>
                </a:solidFill>
                <a:latin typeface="Questrial"/>
                <a:ea typeface="Questrial"/>
                <a:cs typeface="Questrial"/>
                <a:sym typeface="Questrial"/>
              </a:rPr>
              <a:t> / </a:t>
            </a:r>
            <a:r>
              <a:rPr lang="en-GB" sz="1500" b="0" i="0" u="none" strike="noStrike" cap="none">
                <a:solidFill>
                  <a:srgbClr val="21FFFE"/>
                </a:solidFill>
                <a:latin typeface="Questrial"/>
                <a:ea typeface="Questrial"/>
                <a:cs typeface="Questrial"/>
                <a:sym typeface="Questrial"/>
              </a:rPr>
              <a:t>functions</a:t>
            </a:r>
            <a:r>
              <a:rPr lang="en-GB" sz="1500" b="0" i="0" u="none" strike="noStrike" cap="none">
                <a:solidFill>
                  <a:schemeClr val="lt1"/>
                </a:solidFill>
                <a:latin typeface="Questrial"/>
                <a:ea typeface="Questrial"/>
                <a:cs typeface="Questrial"/>
                <a:sym typeface="Questrial"/>
              </a:rPr>
              <a:t> to implement </a:t>
            </a:r>
            <a:r>
              <a:rPr lang="en-GB" sz="1500" b="0" i="0" u="none" strike="noStrike" cap="none">
                <a:solidFill>
                  <a:srgbClr val="21FFFE"/>
                </a:solidFill>
                <a:latin typeface="Questrial"/>
                <a:ea typeface="Questrial"/>
                <a:cs typeface="Questrial"/>
                <a:sym typeface="Questrial"/>
              </a:rPr>
              <a:t>behavior</a:t>
            </a:r>
            <a:endParaRPr/>
          </a:p>
          <a:p>
            <a:pPr marL="171450" marR="0" lvl="0" indent="-171450" algn="l" rtl="0">
              <a:lnSpc>
                <a:spcPct val="100000"/>
              </a:lnSpc>
              <a:spcBef>
                <a:spcPts val="75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object is a software bundle of variables and related functions</a:t>
            </a:r>
            <a:endParaRPr sz="1800" b="0" i="0" u="none" strike="noStrike" cap="none">
              <a:solidFill>
                <a:schemeClr val="lt1"/>
              </a:solidFill>
              <a:latin typeface="Questrial"/>
              <a:ea typeface="Questrial"/>
              <a:cs typeface="Questrial"/>
              <a:sym typeface="Questrial"/>
            </a:endParaRPr>
          </a:p>
        </p:txBody>
      </p:sp>
      <p:sp>
        <p:nvSpPr>
          <p:cNvPr id="420" name="Google Shape;420;p4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36</a:t>
            </a:fld>
            <a:endParaRPr sz="1000">
              <a:latin typeface="Lato"/>
              <a:ea typeface="Lato"/>
              <a:cs typeface="Lato"/>
              <a:sym typeface="Lato"/>
            </a:endParaRPr>
          </a:p>
        </p:txBody>
      </p:sp>
      <p:sp>
        <p:nvSpPr>
          <p:cNvPr id="421" name="Google Shape;421;p49"/>
          <p:cNvSpPr/>
          <p:nvPr/>
        </p:nvSpPr>
        <p:spPr>
          <a:xfrm>
            <a:off x="857250" y="2971800"/>
            <a:ext cx="2921673"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a:solidFill>
                  <a:schemeClr val="lt2"/>
                </a:solidFill>
                <a:latin typeface="Consolas"/>
                <a:ea typeface="Consolas"/>
                <a:cs typeface="Consolas"/>
                <a:sym typeface="Consolas"/>
              </a:rPr>
              <a:t>account</a:t>
            </a:r>
            <a:endParaRPr/>
          </a:p>
        </p:txBody>
      </p:sp>
      <p:sp>
        <p:nvSpPr>
          <p:cNvPr id="422" name="Google Shape;422;p49"/>
          <p:cNvSpPr/>
          <p:nvPr/>
        </p:nvSpPr>
        <p:spPr>
          <a:xfrm>
            <a:off x="857250" y="3404708"/>
            <a:ext cx="2921673"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 "Peter"</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 350.00</a:t>
            </a:r>
            <a:endParaRPr/>
          </a:p>
        </p:txBody>
      </p:sp>
      <p:sp>
        <p:nvSpPr>
          <p:cNvPr id="423" name="Google Shape;423;p49"/>
          <p:cNvSpPr/>
          <p:nvPr/>
        </p:nvSpPr>
        <p:spPr>
          <a:xfrm>
            <a:off x="857250" y="4107319"/>
            <a:ext cx="2921673"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function deposit(sum)</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function withdraw(sum)</a:t>
            </a:r>
            <a:endParaRPr/>
          </a:p>
        </p:txBody>
      </p:sp>
      <p:sp>
        <p:nvSpPr>
          <p:cNvPr id="424" name="Google Shape;424;p49"/>
          <p:cNvSpPr/>
          <p:nvPr/>
        </p:nvSpPr>
        <p:spPr>
          <a:xfrm>
            <a:off x="3856546" y="3404687"/>
            <a:ext cx="326591" cy="702213"/>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25" name="Google Shape;425;p49"/>
          <p:cNvSpPr txBox="1"/>
          <p:nvPr/>
        </p:nvSpPr>
        <p:spPr>
          <a:xfrm>
            <a:off x="4219815" y="3536502"/>
            <a:ext cx="1609486" cy="4154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a:solidFill>
                  <a:schemeClr val="lt1"/>
                </a:solidFill>
                <a:latin typeface="Questrial"/>
                <a:ea typeface="Questrial"/>
                <a:cs typeface="Questrial"/>
                <a:sym typeface="Questrial"/>
              </a:rPr>
              <a:t>state (data)</a:t>
            </a:r>
            <a:endParaRPr/>
          </a:p>
        </p:txBody>
      </p:sp>
      <p:sp>
        <p:nvSpPr>
          <p:cNvPr id="426" name="Google Shape;426;p49"/>
          <p:cNvSpPr/>
          <p:nvPr/>
        </p:nvSpPr>
        <p:spPr>
          <a:xfrm>
            <a:off x="3856546" y="4098387"/>
            <a:ext cx="326591" cy="702213"/>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27" name="Google Shape;427;p49"/>
          <p:cNvSpPr txBox="1"/>
          <p:nvPr/>
        </p:nvSpPr>
        <p:spPr>
          <a:xfrm>
            <a:off x="4219815" y="4240438"/>
            <a:ext cx="2409586"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a:solidFill>
                  <a:srgbClr val="21FFFE"/>
                </a:solidFill>
                <a:latin typeface="Questrial"/>
                <a:ea typeface="Questrial"/>
                <a:cs typeface="Questrial"/>
                <a:sym typeface="Questrial"/>
              </a:rPr>
              <a:t>behavior </a:t>
            </a:r>
            <a:r>
              <a:rPr lang="en-GB" sz="2100">
                <a:solidFill>
                  <a:schemeClr val="lt1"/>
                </a:solidFill>
                <a:latin typeface="Questrial"/>
                <a:ea typeface="Questrial"/>
                <a:cs typeface="Questrial"/>
                <a:sym typeface="Questrial"/>
              </a:rPr>
              <a:t>(functions)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a:spLocks noGrp="1"/>
          </p:cNvSpPr>
          <p:nvPr>
            <p:ph type="title"/>
          </p:nvPr>
        </p:nvSpPr>
        <p:spPr>
          <a:xfrm>
            <a:off x="1354925" y="1344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REPRESENT</a:t>
            </a:r>
            <a:endParaRPr sz="2700" b="0" i="0" u="none" strike="noStrike" cap="none">
              <a:solidFill>
                <a:schemeClr val="lt1"/>
              </a:solidFill>
              <a:latin typeface="Questrial"/>
              <a:ea typeface="Questrial"/>
              <a:cs typeface="Questrial"/>
              <a:sym typeface="Questrial"/>
            </a:endParaRPr>
          </a:p>
        </p:txBody>
      </p:sp>
      <p:sp>
        <p:nvSpPr>
          <p:cNvPr id="433" name="Google Shape;433;p5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37</a:t>
            </a:fld>
            <a:endParaRPr sz="1000">
              <a:latin typeface="Lato"/>
              <a:ea typeface="Lato"/>
              <a:cs typeface="Lato"/>
              <a:sym typeface="Lato"/>
            </a:endParaRPr>
          </a:p>
        </p:txBody>
      </p:sp>
      <p:sp>
        <p:nvSpPr>
          <p:cNvPr id="434" name="Google Shape;434;p50"/>
          <p:cNvSpPr txBox="1"/>
          <p:nvPr/>
        </p:nvSpPr>
        <p:spPr>
          <a:xfrm>
            <a:off x="1354932" y="971551"/>
            <a:ext cx="5429250" cy="38087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b="1">
                <a:solidFill>
                  <a:srgbClr val="21FFFE"/>
                </a:solidFill>
                <a:latin typeface="Questrial"/>
                <a:ea typeface="Questrial"/>
                <a:cs typeface="Questrial"/>
                <a:sym typeface="Questrial"/>
              </a:rPr>
              <a:t> checks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people</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shopping list</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numbers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characters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queues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arrays</a:t>
            </a:r>
            <a:endParaRPr/>
          </a:p>
        </p:txBody>
      </p:sp>
      <p:sp>
        <p:nvSpPr>
          <p:cNvPr id="435" name="Google Shape;435;p50"/>
          <p:cNvSpPr/>
          <p:nvPr/>
        </p:nvSpPr>
        <p:spPr>
          <a:xfrm>
            <a:off x="3671888" y="1048562"/>
            <a:ext cx="457200" cy="1207294"/>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36" name="Google Shape;436;p50"/>
          <p:cNvSpPr/>
          <p:nvPr/>
        </p:nvSpPr>
        <p:spPr>
          <a:xfrm>
            <a:off x="3544491" y="2978972"/>
            <a:ext cx="685800" cy="1645444"/>
          </a:xfrm>
          <a:prstGeom prst="rightBrace">
            <a:avLst>
              <a:gd name="adj1" fmla="val 19994"/>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37" name="Google Shape;437;p50"/>
          <p:cNvSpPr txBox="1"/>
          <p:nvPr/>
        </p:nvSpPr>
        <p:spPr>
          <a:xfrm>
            <a:off x="4456495" y="1257720"/>
            <a:ext cx="2858705"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real world</a:t>
            </a:r>
            <a:endParaRPr/>
          </a:p>
        </p:txBody>
      </p:sp>
      <p:sp>
        <p:nvSpPr>
          <p:cNvPr id="438" name="Google Shape;438;p50"/>
          <p:cNvSpPr txBox="1"/>
          <p:nvPr/>
        </p:nvSpPr>
        <p:spPr>
          <a:xfrm>
            <a:off x="4458891" y="3400960"/>
            <a:ext cx="3084909"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computer world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IS AN OBJECT TYPE (CLASS)?</a:t>
            </a:r>
            <a:endParaRPr sz="2700" b="0" i="0" u="none" strike="noStrike" cap="none">
              <a:solidFill>
                <a:schemeClr val="lt1"/>
              </a:solidFill>
              <a:latin typeface="Questrial"/>
              <a:ea typeface="Questrial"/>
              <a:cs typeface="Questrial"/>
              <a:sym typeface="Questrial"/>
            </a:endParaRPr>
          </a:p>
        </p:txBody>
      </p:sp>
      <p:sp>
        <p:nvSpPr>
          <p:cNvPr id="444" name="Google Shape;444;p51"/>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500"/>
              <a:buFont typeface="Arial"/>
              <a:buChar char="•"/>
            </a:pPr>
            <a:r>
              <a:rPr lang="en-GB" sz="2000" b="0" i="0" u="none" strike="noStrike" cap="none">
                <a:solidFill>
                  <a:schemeClr val="lt1"/>
                </a:solidFill>
                <a:latin typeface="Questrial"/>
                <a:ea typeface="Questrial"/>
                <a:cs typeface="Questrial"/>
                <a:sym typeface="Questrial"/>
              </a:rPr>
              <a:t>The formal definition of </a:t>
            </a:r>
            <a:r>
              <a:rPr lang="en-GB" sz="2000" b="0" i="0" u="none" strike="noStrike" cap="none">
                <a:solidFill>
                  <a:srgbClr val="DEEBF4"/>
                </a:solidFill>
                <a:latin typeface="Questrial"/>
                <a:ea typeface="Questrial"/>
                <a:cs typeface="Questrial"/>
                <a:sym typeface="Questrial"/>
              </a:rPr>
              <a:t>a object type (class)</a:t>
            </a:r>
            <a:r>
              <a:rPr lang="en-GB" sz="2000" b="0" i="0" u="none" strike="noStrike" cap="none">
                <a:solidFill>
                  <a:schemeClr val="lt1"/>
                </a:solidFill>
                <a:latin typeface="Questrial"/>
                <a:ea typeface="Questrial"/>
                <a:cs typeface="Questrial"/>
                <a:sym typeface="Questrial"/>
              </a:rPr>
              <a:t>:</a:t>
            </a:r>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71450" algn="r" rtl="0">
              <a:lnSpc>
                <a:spcPct val="100000"/>
              </a:lnSpc>
              <a:spcBef>
                <a:spcPts val="1350"/>
              </a:spcBef>
              <a:spcAft>
                <a:spcPts val="0"/>
              </a:spcAft>
              <a:buClr>
                <a:schemeClr val="lt1"/>
              </a:buClr>
              <a:buSzPts val="2500"/>
              <a:buFont typeface="Arial"/>
              <a:buNone/>
            </a:pPr>
            <a:r>
              <a:rPr lang="en-GB" sz="2000" b="0" i="0" u="none" strike="noStrike" cap="none">
                <a:solidFill>
                  <a:schemeClr val="lt1"/>
                </a:solidFill>
                <a:latin typeface="Questrial"/>
                <a:ea typeface="Questrial"/>
                <a:cs typeface="Questrial"/>
                <a:sym typeface="Questrial"/>
              </a:rPr>
              <a:t>Definition by Google</a:t>
            </a:r>
            <a:endParaRPr/>
          </a:p>
          <a:p>
            <a:pPr marL="171450" marR="0" lvl="0" indent="-12700" algn="l" rtl="0">
              <a:lnSpc>
                <a:spcPct val="120000"/>
              </a:lnSpc>
              <a:spcBef>
                <a:spcPts val="750"/>
              </a:spcBef>
              <a:spcAft>
                <a:spcPts val="160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
        <p:nvSpPr>
          <p:cNvPr id="445" name="Google Shape;445;p5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38</a:t>
            </a:fld>
            <a:endParaRPr sz="1000">
              <a:latin typeface="Lato"/>
              <a:ea typeface="Lato"/>
              <a:cs typeface="Lato"/>
              <a:sym typeface="Lato"/>
            </a:endParaRPr>
          </a:p>
        </p:txBody>
      </p:sp>
      <p:sp>
        <p:nvSpPr>
          <p:cNvPr id="446" name="Google Shape;446;p51"/>
          <p:cNvSpPr/>
          <p:nvPr/>
        </p:nvSpPr>
        <p:spPr>
          <a:xfrm>
            <a:off x="635296" y="2138095"/>
            <a:ext cx="8046159" cy="175432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Clr>
                <a:srgbClr val="BFD8EA"/>
              </a:buClr>
              <a:buSzPts val="1890"/>
              <a:buFont typeface="Noto Sans Symbols"/>
              <a:buNone/>
            </a:pPr>
            <a:r>
              <a:rPr lang="en-GB" sz="2700" b="1">
                <a:solidFill>
                  <a:srgbClr val="21FFFE"/>
                </a:solidFill>
                <a:latin typeface="Questrial"/>
                <a:ea typeface="Questrial"/>
                <a:cs typeface="Questrial"/>
                <a:sym typeface="Questrial"/>
              </a:rPr>
              <a:t>Object types </a:t>
            </a:r>
            <a:r>
              <a:rPr lang="en-GB" sz="2700" b="0">
                <a:solidFill>
                  <a:srgbClr val="5BFFFE"/>
                </a:solidFill>
                <a:latin typeface="Questrial"/>
                <a:ea typeface="Questrial"/>
                <a:cs typeface="Questrial"/>
                <a:sym typeface="Questrial"/>
              </a:rPr>
              <a:t>act as templates from which an instance of an object is created at run time. Types define the properties of the object and the functions used to control the object's behavior.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TYPES</a:t>
            </a:r>
            <a:endParaRPr sz="2700" b="0" i="0" u="none" strike="noStrike" cap="none">
              <a:solidFill>
                <a:schemeClr val="lt1"/>
              </a:solidFill>
              <a:latin typeface="Questrial"/>
              <a:ea typeface="Questrial"/>
              <a:cs typeface="Questrial"/>
              <a:sym typeface="Questrial"/>
            </a:endParaRPr>
          </a:p>
        </p:txBody>
      </p:sp>
      <p:sp>
        <p:nvSpPr>
          <p:cNvPr id="452" name="Google Shape;452;p52"/>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3000"/>
              <a:buFont typeface="Arial"/>
              <a:buChar char="•"/>
            </a:pPr>
            <a:r>
              <a:rPr lang="en-GB" sz="2400" b="0" i="0" u="none" strike="noStrike" cap="none">
                <a:solidFill>
                  <a:schemeClr val="lt1"/>
                </a:solidFill>
                <a:latin typeface="Questrial"/>
                <a:ea typeface="Questrial"/>
                <a:cs typeface="Questrial"/>
                <a:sym typeface="Questrial"/>
              </a:rPr>
              <a:t>Object types provide the structure for </a:t>
            </a:r>
            <a:r>
              <a:rPr lang="en-GB" sz="2400" b="0" i="0" u="none" strike="noStrike" cap="none">
                <a:solidFill>
                  <a:srgbClr val="21FFFE"/>
                </a:solidFill>
                <a:latin typeface="Questrial"/>
                <a:ea typeface="Questrial"/>
                <a:cs typeface="Questrial"/>
                <a:sym typeface="Questrial"/>
              </a:rPr>
              <a:t>objects</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Define their prototype, act as template</a:t>
            </a:r>
            <a:endParaRPr/>
          </a:p>
          <a:p>
            <a:pPr marL="171450" marR="0" lvl="0" indent="-171450" algn="l" rtl="0">
              <a:lnSpc>
                <a:spcPct val="100000"/>
              </a:lnSpc>
              <a:spcBef>
                <a:spcPts val="375"/>
              </a:spcBef>
              <a:spcAft>
                <a:spcPts val="0"/>
              </a:spcAft>
              <a:buClr>
                <a:schemeClr val="lt1"/>
              </a:buClr>
              <a:buSzPts val="3000"/>
              <a:buFont typeface="Arial"/>
              <a:buChar char="•"/>
            </a:pPr>
            <a:r>
              <a:rPr lang="en-GB" sz="2400" b="0" i="0" u="none" strike="noStrike" cap="none">
                <a:solidFill>
                  <a:schemeClr val="lt1"/>
                </a:solidFill>
                <a:latin typeface="Questrial"/>
                <a:ea typeface="Questrial"/>
                <a:cs typeface="Questrial"/>
                <a:sym typeface="Questrial"/>
              </a:rPr>
              <a:t>Object types define:</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Set of </a:t>
            </a:r>
            <a:r>
              <a:rPr lang="en-GB" sz="1800" b="0" i="0" u="none" strike="noStrike" cap="none">
                <a:solidFill>
                  <a:srgbClr val="21FFFE"/>
                </a:solidFill>
                <a:latin typeface="Questrial"/>
                <a:ea typeface="Questrial"/>
                <a:cs typeface="Questrial"/>
                <a:sym typeface="Questrial"/>
              </a:rPr>
              <a:t>attributes</a:t>
            </a:r>
            <a:endParaRPr/>
          </a:p>
          <a:p>
            <a:pPr marL="857250" marR="0" lvl="2" indent="-171450" algn="l" rtl="0">
              <a:lnSpc>
                <a:spcPct val="100000"/>
              </a:lnSpc>
              <a:spcBef>
                <a:spcPts val="375"/>
              </a:spcBef>
              <a:spcAft>
                <a:spcPts val="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Represented by </a:t>
            </a:r>
            <a:r>
              <a:rPr lang="en-GB" sz="1600" b="0" i="0" u="none" strike="noStrike" cap="none">
                <a:solidFill>
                  <a:srgbClr val="21FFFE"/>
                </a:solidFill>
                <a:latin typeface="Questrial"/>
                <a:ea typeface="Questrial"/>
                <a:cs typeface="Questrial"/>
                <a:sym typeface="Questrial"/>
              </a:rPr>
              <a:t>variables</a:t>
            </a:r>
            <a:r>
              <a:rPr lang="en-GB" sz="1600" b="0" i="0" u="none" strike="noStrike" cap="none">
                <a:solidFill>
                  <a:schemeClr val="lt1"/>
                </a:solidFill>
                <a:latin typeface="Questrial"/>
                <a:ea typeface="Questrial"/>
                <a:cs typeface="Questrial"/>
                <a:sym typeface="Questrial"/>
              </a:rPr>
              <a:t> and </a:t>
            </a:r>
            <a:r>
              <a:rPr lang="en-GB" sz="1600" b="0" i="0" u="none" strike="noStrike" cap="none">
                <a:solidFill>
                  <a:srgbClr val="21FFFE"/>
                </a:solidFill>
                <a:latin typeface="Questrial"/>
                <a:ea typeface="Questrial"/>
                <a:cs typeface="Questrial"/>
                <a:sym typeface="Questrial"/>
              </a:rPr>
              <a:t>properties</a:t>
            </a:r>
            <a:endParaRPr/>
          </a:p>
          <a:p>
            <a:pPr marL="857250" marR="0" lvl="2" indent="-171450" algn="l" rtl="0">
              <a:lnSpc>
                <a:spcPct val="100000"/>
              </a:lnSpc>
              <a:spcBef>
                <a:spcPts val="375"/>
              </a:spcBef>
              <a:spcAft>
                <a:spcPts val="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Hold their </a:t>
            </a:r>
            <a:r>
              <a:rPr lang="en-GB" sz="1600" b="0" i="0" u="none" strike="noStrike" cap="none">
                <a:solidFill>
                  <a:srgbClr val="21FFFE"/>
                </a:solidFill>
                <a:latin typeface="Questrial"/>
                <a:ea typeface="Questrial"/>
                <a:cs typeface="Questrial"/>
                <a:sym typeface="Questrial"/>
              </a:rPr>
              <a:t>state</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Set of actions (</a:t>
            </a:r>
            <a:r>
              <a:rPr lang="en-GB" sz="1800" b="0" i="0" u="none" strike="noStrike" cap="none">
                <a:solidFill>
                  <a:srgbClr val="21FFFE"/>
                </a:solidFill>
                <a:latin typeface="Questrial"/>
                <a:ea typeface="Questrial"/>
                <a:cs typeface="Questrial"/>
                <a:sym typeface="Questrial"/>
              </a:rPr>
              <a:t>behavior</a:t>
            </a:r>
            <a:r>
              <a:rPr lang="en-GB" sz="1800" b="0" i="0" u="none" strike="noStrike" cap="none">
                <a:solidFill>
                  <a:schemeClr val="lt1"/>
                </a:solidFill>
                <a:latin typeface="Questrial"/>
                <a:ea typeface="Questrial"/>
                <a:cs typeface="Questrial"/>
                <a:sym typeface="Questrial"/>
              </a:rPr>
              <a:t>)</a:t>
            </a:r>
            <a:endParaRPr sz="1800" b="0" i="0" u="none" strike="noStrike" cap="none">
              <a:solidFill>
                <a:srgbClr val="DEEBF4"/>
              </a:solidFill>
              <a:latin typeface="Questrial"/>
              <a:ea typeface="Questrial"/>
              <a:cs typeface="Questrial"/>
              <a:sym typeface="Questrial"/>
            </a:endParaRPr>
          </a:p>
          <a:p>
            <a:pPr marL="857250" marR="0" lvl="2" indent="-171450" algn="l" rtl="0">
              <a:lnSpc>
                <a:spcPct val="100000"/>
              </a:lnSpc>
              <a:spcBef>
                <a:spcPts val="375"/>
              </a:spcBef>
              <a:spcAft>
                <a:spcPts val="160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Represented by </a:t>
            </a:r>
            <a:r>
              <a:rPr lang="en-GB" sz="1600" b="0" i="0" u="none" strike="noStrike" cap="none">
                <a:solidFill>
                  <a:srgbClr val="21FFFE"/>
                </a:solidFill>
                <a:latin typeface="Questrial"/>
                <a:ea typeface="Questrial"/>
                <a:cs typeface="Questrial"/>
                <a:sym typeface="Questrial"/>
              </a:rPr>
              <a:t>methods/functions</a:t>
            </a:r>
            <a:endParaRPr sz="1600" b="0" i="0" u="none" strike="noStrike" cap="none">
              <a:solidFill>
                <a:schemeClr val="lt1"/>
              </a:solidFill>
              <a:latin typeface="Questrial"/>
              <a:ea typeface="Questrial"/>
              <a:cs typeface="Questrial"/>
              <a:sym typeface="Questrial"/>
            </a:endParaRPr>
          </a:p>
        </p:txBody>
      </p:sp>
      <p:sp>
        <p:nvSpPr>
          <p:cNvPr id="453" name="Google Shape;453;p5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39</a:t>
            </a:fld>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WHY TO USE FUNCTIONS?</a:t>
            </a:r>
            <a:endParaRPr sz="2700" b="0" i="0" u="none" strike="noStrike" cap="none">
              <a:solidFill>
                <a:schemeClr val="lt1"/>
              </a:solidFill>
              <a:latin typeface="Questrial"/>
              <a:ea typeface="Questrial"/>
              <a:cs typeface="Questrial"/>
              <a:sym typeface="Questrial"/>
            </a:endParaRPr>
          </a:p>
        </p:txBody>
      </p:sp>
      <p:sp>
        <p:nvSpPr>
          <p:cNvPr id="168" name="Google Shape;168;p17"/>
          <p:cNvSpPr txBox="1">
            <a:spLocks noGrp="1"/>
          </p:cNvSpPr>
          <p:nvPr>
            <p:ph type="body" idx="1"/>
          </p:nvPr>
        </p:nvSpPr>
        <p:spPr>
          <a:xfrm>
            <a:off x="1297500" y="1258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3238"/>
              <a:buFont typeface="Arial"/>
              <a:buChar char="•"/>
            </a:pPr>
            <a:r>
              <a:rPr lang="en-GB" sz="2590" b="0" i="0" u="none" strike="noStrike" cap="none">
                <a:solidFill>
                  <a:schemeClr val="lt1"/>
                </a:solidFill>
                <a:latin typeface="Questrial"/>
                <a:ea typeface="Questrial"/>
                <a:cs typeface="Questrial"/>
                <a:sym typeface="Questrial"/>
              </a:rPr>
              <a:t>More </a:t>
            </a:r>
            <a:r>
              <a:rPr lang="en-GB" sz="2590" b="0" i="0" u="none" strike="noStrike" cap="none">
                <a:solidFill>
                  <a:srgbClr val="21FFFE"/>
                </a:solidFill>
                <a:latin typeface="Questrial"/>
                <a:ea typeface="Questrial"/>
                <a:cs typeface="Questrial"/>
                <a:sym typeface="Questrial"/>
              </a:rPr>
              <a:t>manageable code</a:t>
            </a:r>
            <a:endParaRPr/>
          </a:p>
          <a:p>
            <a:pPr marL="514350" marR="0" lvl="1" indent="-171450" algn="l" rtl="0">
              <a:lnSpc>
                <a:spcPct val="90000"/>
              </a:lnSpc>
              <a:spcBef>
                <a:spcPts val="375"/>
              </a:spcBef>
              <a:spcAft>
                <a:spcPts val="0"/>
              </a:spcAft>
              <a:buClr>
                <a:srgbClr val="DEEBF4"/>
              </a:buClr>
              <a:buSzPts val="2313"/>
              <a:buFont typeface="Arial"/>
              <a:buChar char="•"/>
            </a:pPr>
            <a:r>
              <a:rPr lang="en-GB" sz="1850" b="0" i="0" u="none" strike="noStrike" cap="none">
                <a:solidFill>
                  <a:srgbClr val="DEEBF4"/>
                </a:solidFill>
                <a:latin typeface="Questrial"/>
                <a:ea typeface="Questrial"/>
                <a:cs typeface="Questrial"/>
                <a:sym typeface="Questrial"/>
              </a:rPr>
              <a:t>Split large</a:t>
            </a:r>
            <a:r>
              <a:rPr lang="en-GB" sz="1850" b="0" i="0" u="none" strike="noStrike" cap="none">
                <a:solidFill>
                  <a:schemeClr val="lt1"/>
                </a:solidFill>
                <a:latin typeface="Questrial"/>
                <a:ea typeface="Questrial"/>
                <a:cs typeface="Questrial"/>
                <a:sym typeface="Questrial"/>
              </a:rPr>
              <a:t> problems into </a:t>
            </a:r>
            <a:r>
              <a:rPr lang="en-GB" sz="1850" b="0" i="0" u="none" strike="noStrike" cap="none">
                <a:solidFill>
                  <a:srgbClr val="DEEBF4"/>
                </a:solidFill>
                <a:latin typeface="Questrial"/>
                <a:ea typeface="Questrial"/>
                <a:cs typeface="Questrial"/>
                <a:sym typeface="Questrial"/>
              </a:rPr>
              <a:t>smaller pieces</a:t>
            </a:r>
            <a:endParaRPr/>
          </a:p>
          <a:p>
            <a:pPr marL="514350" marR="0" lvl="1" indent="-171450" algn="l" rtl="0">
              <a:lnSpc>
                <a:spcPct val="90000"/>
              </a:lnSpc>
              <a:spcBef>
                <a:spcPts val="375"/>
              </a:spcBef>
              <a:spcAft>
                <a:spcPts val="0"/>
              </a:spcAft>
              <a:buClr>
                <a:srgbClr val="DEEBF4"/>
              </a:buClr>
              <a:buSzPts val="2313"/>
              <a:buFont typeface="Arial"/>
              <a:buChar char="•"/>
            </a:pPr>
            <a:r>
              <a:rPr lang="en-GB" sz="1850" b="0" i="0" u="none" strike="noStrike" cap="none">
                <a:solidFill>
                  <a:srgbClr val="DEEBF4"/>
                </a:solidFill>
                <a:latin typeface="Questrial"/>
                <a:ea typeface="Questrial"/>
                <a:cs typeface="Questrial"/>
                <a:sym typeface="Questrial"/>
              </a:rPr>
              <a:t>Better organization</a:t>
            </a:r>
            <a:r>
              <a:rPr lang="en-GB" sz="1850" b="0" i="0" u="none" strike="noStrike" cap="none">
                <a:solidFill>
                  <a:schemeClr val="lt1"/>
                </a:solidFill>
                <a:latin typeface="Questrial"/>
                <a:ea typeface="Questrial"/>
                <a:cs typeface="Questrial"/>
                <a:sym typeface="Questrial"/>
              </a:rPr>
              <a:t> of the program</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Improve code</a:t>
            </a:r>
            <a:r>
              <a:rPr lang="en-GB" sz="1850" b="0" i="0" u="none" strike="noStrike" cap="none">
                <a:solidFill>
                  <a:srgbClr val="DEEBF4"/>
                </a:solidFill>
                <a:latin typeface="Questrial"/>
                <a:ea typeface="Questrial"/>
                <a:cs typeface="Questrial"/>
                <a:sym typeface="Questrial"/>
              </a:rPr>
              <a:t> readability </a:t>
            </a:r>
            <a:r>
              <a:rPr lang="en-GB" sz="1850" b="0" i="0" u="none" strike="noStrike" cap="none">
                <a:solidFill>
                  <a:schemeClr val="lt1"/>
                </a:solidFill>
                <a:latin typeface="Questrial"/>
                <a:ea typeface="Questrial"/>
                <a:cs typeface="Questrial"/>
                <a:sym typeface="Questrial"/>
              </a:rPr>
              <a:t>and</a:t>
            </a:r>
            <a:r>
              <a:rPr lang="en-GB" sz="1850" b="0" i="0" u="none" strike="noStrike" cap="none">
                <a:solidFill>
                  <a:srgbClr val="DEEBF4"/>
                </a:solidFill>
                <a:latin typeface="Questrial"/>
                <a:ea typeface="Questrial"/>
                <a:cs typeface="Questrial"/>
                <a:sym typeface="Questrial"/>
              </a:rPr>
              <a:t> understandability</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Enhance</a:t>
            </a:r>
            <a:r>
              <a:rPr lang="en-GB" sz="1850" b="0" i="0" u="none" strike="noStrike" cap="none">
                <a:solidFill>
                  <a:srgbClr val="DEEBF4"/>
                </a:solidFill>
                <a:latin typeface="Questrial"/>
                <a:ea typeface="Questrial"/>
                <a:cs typeface="Questrial"/>
                <a:sym typeface="Questrial"/>
              </a:rPr>
              <a:t> abstraction</a:t>
            </a:r>
            <a:endParaRPr/>
          </a:p>
          <a:p>
            <a:pPr marL="171450" marR="0" lvl="0" indent="-171450" algn="l" rtl="0">
              <a:lnSpc>
                <a:spcPct val="90000"/>
              </a:lnSpc>
              <a:spcBef>
                <a:spcPts val="750"/>
              </a:spcBef>
              <a:spcAft>
                <a:spcPts val="0"/>
              </a:spcAft>
              <a:buClr>
                <a:schemeClr val="lt1"/>
              </a:buClr>
              <a:buSzPts val="3238"/>
              <a:buFont typeface="Arial"/>
              <a:buChar char="•"/>
            </a:pPr>
            <a:r>
              <a:rPr lang="en-GB" sz="2590" b="0" i="0" u="none" strike="noStrike" cap="none">
                <a:solidFill>
                  <a:schemeClr val="lt1"/>
                </a:solidFill>
                <a:latin typeface="Questrial"/>
                <a:ea typeface="Questrial"/>
                <a:cs typeface="Questrial"/>
                <a:sym typeface="Questrial"/>
              </a:rPr>
              <a:t>Improves code </a:t>
            </a:r>
            <a:r>
              <a:rPr lang="en-GB" sz="2590" b="0" i="0" u="none" strike="noStrike" cap="none">
                <a:solidFill>
                  <a:srgbClr val="21FFFE"/>
                </a:solidFill>
                <a:latin typeface="Questrial"/>
                <a:ea typeface="Questrial"/>
                <a:cs typeface="Questrial"/>
                <a:sym typeface="Questrial"/>
              </a:rPr>
              <a:t>maintainability</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Promotes code </a:t>
            </a:r>
            <a:r>
              <a:rPr lang="en-GB" sz="1850" b="0" i="0" u="none" strike="noStrike" cap="none">
                <a:solidFill>
                  <a:srgbClr val="DEEBF4"/>
                </a:solidFill>
                <a:latin typeface="Questrial"/>
                <a:ea typeface="Questrial"/>
                <a:cs typeface="Questrial"/>
                <a:sym typeface="Questrial"/>
              </a:rPr>
              <a:t>reuse</a:t>
            </a:r>
            <a:endParaRPr/>
          </a:p>
          <a:p>
            <a:pPr marL="514350" marR="0" lvl="1" indent="-171450" algn="l" rtl="0">
              <a:lnSpc>
                <a:spcPct val="90000"/>
              </a:lnSpc>
              <a:spcBef>
                <a:spcPts val="375"/>
              </a:spcBef>
              <a:spcAft>
                <a:spcPts val="160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Avoids repeating code</a:t>
            </a:r>
            <a:endParaRPr sz="1850" b="0" i="0" u="none" strike="noStrike" cap="none">
              <a:solidFill>
                <a:srgbClr val="DEEBF4"/>
              </a:solidFill>
              <a:latin typeface="Questrial"/>
              <a:ea typeface="Questrial"/>
              <a:cs typeface="Questrial"/>
              <a:sym typeface="Questrial"/>
            </a:endParaRPr>
          </a:p>
        </p:txBody>
      </p:sp>
      <p:sp>
        <p:nvSpPr>
          <p:cNvPr id="169" name="Google Shape;169;p1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a:t>
            </a:fld>
            <a:endParaRPr sz="10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a:t>
            </a:r>
            <a:endParaRPr sz="2700" b="0" i="0" u="none" strike="noStrike" cap="none">
              <a:solidFill>
                <a:schemeClr val="lt1"/>
              </a:solidFill>
              <a:latin typeface="Questrial"/>
              <a:ea typeface="Questrial"/>
              <a:cs typeface="Questrial"/>
              <a:sym typeface="Questrial"/>
            </a:endParaRPr>
          </a:p>
        </p:txBody>
      </p:sp>
      <p:sp>
        <p:nvSpPr>
          <p:cNvPr id="459" name="Google Shape;459;p5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a:t>
            </a:r>
            <a:r>
              <a:rPr lang="en-GB" sz="1800" b="0" i="0" u="none" strike="noStrike" cap="none">
                <a:solidFill>
                  <a:srgbClr val="21FFFE"/>
                </a:solidFill>
                <a:latin typeface="Questrial"/>
                <a:ea typeface="Questrial"/>
                <a:cs typeface="Questrial"/>
                <a:sym typeface="Questrial"/>
              </a:rPr>
              <a:t>object </a:t>
            </a:r>
            <a:r>
              <a:rPr lang="en-GB" sz="1800" b="0" i="0" u="none" strike="noStrike" cap="none">
                <a:solidFill>
                  <a:schemeClr val="lt1"/>
                </a:solidFill>
                <a:latin typeface="Questrial"/>
                <a:ea typeface="Questrial"/>
                <a:cs typeface="Questrial"/>
                <a:sym typeface="Questrial"/>
              </a:rPr>
              <a:t>is a concrete </a:t>
            </a:r>
            <a:r>
              <a:rPr lang="en-GB" sz="1800" b="0" i="0" u="none" strike="noStrike" cap="none">
                <a:solidFill>
                  <a:srgbClr val="21FFFE"/>
                </a:solidFill>
                <a:latin typeface="Questrial"/>
                <a:ea typeface="Questrial"/>
                <a:cs typeface="Questrial"/>
                <a:sym typeface="Questrial"/>
              </a:rPr>
              <a:t>instance </a:t>
            </a:r>
            <a:r>
              <a:rPr lang="en-GB" sz="1800" b="0" i="0" u="none" strike="noStrike" cap="none">
                <a:solidFill>
                  <a:schemeClr val="lt1"/>
                </a:solidFill>
                <a:latin typeface="Questrial"/>
                <a:ea typeface="Questrial"/>
                <a:cs typeface="Questrial"/>
                <a:sym typeface="Questrial"/>
              </a:rPr>
              <a:t>of a particular object type</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Creating an object from an object type is called </a:t>
            </a:r>
            <a:r>
              <a:rPr lang="en-GB" sz="1800" b="0" i="0" u="none" strike="noStrike" cap="none">
                <a:solidFill>
                  <a:srgbClr val="21FFFE"/>
                </a:solidFill>
                <a:latin typeface="Questrial"/>
                <a:ea typeface="Questrial"/>
                <a:cs typeface="Questrial"/>
                <a:sym typeface="Questrial"/>
              </a:rPr>
              <a:t>instantiation</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have </a:t>
            </a:r>
            <a:r>
              <a:rPr lang="en-GB" sz="1800" b="0" i="0" u="none" strike="noStrike" cap="none">
                <a:solidFill>
                  <a:srgbClr val="21FFFE"/>
                </a:solidFill>
                <a:latin typeface="Questrial"/>
                <a:ea typeface="Questrial"/>
                <a:cs typeface="Questrial"/>
                <a:sym typeface="Questrial"/>
              </a:rPr>
              <a:t>state</a:t>
            </a:r>
            <a:endParaRPr/>
          </a:p>
          <a:p>
            <a:pPr marL="514350" marR="0" lvl="1" indent="-171450" algn="l" rtl="0">
              <a:lnSpc>
                <a:spcPct val="9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Set of values associated </a:t>
            </a:r>
            <a:br>
              <a:rPr lang="en-GB" sz="1500" b="0" i="0" u="none" strike="noStrike" cap="none">
                <a:solidFill>
                  <a:schemeClr val="lt1"/>
                </a:solidFill>
                <a:latin typeface="Questrial"/>
                <a:ea typeface="Questrial"/>
                <a:cs typeface="Questrial"/>
                <a:sym typeface="Questrial"/>
              </a:rPr>
            </a:br>
            <a:r>
              <a:rPr lang="en-GB" sz="1500" b="0" i="0" u="none" strike="noStrike" cap="none">
                <a:solidFill>
                  <a:schemeClr val="lt1"/>
                </a:solidFill>
                <a:latin typeface="Questrial"/>
                <a:ea typeface="Questrial"/>
                <a:cs typeface="Questrial"/>
                <a:sym typeface="Questrial"/>
              </a:rPr>
              <a:t>to their attributes</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a:t>
            </a:r>
            <a:endParaRPr/>
          </a:p>
          <a:p>
            <a:pPr marL="514350" marR="0" lvl="1" indent="-171450" algn="l" rtl="0">
              <a:lnSpc>
                <a:spcPct val="9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Type: </a:t>
            </a:r>
            <a:r>
              <a:rPr lang="en-GB" sz="1500" b="1" i="0" u="none" strike="noStrike" cap="none">
                <a:solidFill>
                  <a:srgbClr val="21FFFE"/>
                </a:solidFill>
                <a:latin typeface="Consolas"/>
                <a:ea typeface="Consolas"/>
                <a:cs typeface="Consolas"/>
                <a:sym typeface="Consolas"/>
              </a:rPr>
              <a:t>Account</a:t>
            </a:r>
            <a:endParaRPr/>
          </a:p>
          <a:p>
            <a:pPr marL="514350" marR="0" lvl="1" indent="-171450" algn="l" rtl="0">
              <a:lnSpc>
                <a:spcPct val="9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Objects: Ivan's account,</a:t>
            </a:r>
            <a:br>
              <a:rPr lang="en-GB" sz="1500" b="0" i="0" u="none" strike="noStrike" cap="none">
                <a:solidFill>
                  <a:schemeClr val="lt1"/>
                </a:solidFill>
                <a:latin typeface="Questrial"/>
                <a:ea typeface="Questrial"/>
                <a:cs typeface="Questrial"/>
                <a:sym typeface="Questrial"/>
              </a:rPr>
            </a:br>
            <a:r>
              <a:rPr lang="en-GB" sz="1500" b="0" i="0" u="none" strike="noStrike" cap="none">
                <a:solidFill>
                  <a:schemeClr val="lt1"/>
                </a:solidFill>
                <a:latin typeface="Questrial"/>
                <a:ea typeface="Questrial"/>
                <a:cs typeface="Questrial"/>
                <a:sym typeface="Questrial"/>
              </a:rPr>
              <a:t>Peter's account</a:t>
            </a:r>
            <a:endParaRPr sz="1500" b="0" i="0" u="none" strike="noStrike" cap="none">
              <a:solidFill>
                <a:schemeClr val="lt1"/>
              </a:solidFill>
              <a:latin typeface="Questrial"/>
              <a:ea typeface="Questrial"/>
              <a:cs typeface="Questrial"/>
              <a:sym typeface="Questrial"/>
            </a:endParaRPr>
          </a:p>
        </p:txBody>
      </p:sp>
      <p:sp>
        <p:nvSpPr>
          <p:cNvPr id="460" name="Google Shape;460;p53"/>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40</a:t>
            </a:fld>
            <a:endParaRPr sz="10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a:spLocks noGrp="1"/>
          </p:cNvSpPr>
          <p:nvPr>
            <p:ph type="title"/>
          </p:nvPr>
        </p:nvSpPr>
        <p:spPr>
          <a:xfrm>
            <a:off x="89025" y="4891"/>
            <a:ext cx="7183198" cy="83308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OBEJCTS – EXAMPLE</a:t>
            </a:r>
            <a:endParaRPr/>
          </a:p>
        </p:txBody>
      </p:sp>
      <p:sp>
        <p:nvSpPr>
          <p:cNvPr id="466" name="Google Shape;466;p54"/>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200"/>
              <a:buFont typeface="Calibri"/>
              <a:buNone/>
            </a:pPr>
            <a:fld id="{00000000-1234-1234-1234-123412341234}" type="slidenum">
              <a:rPr lang="en-GB"/>
              <a:t>41</a:t>
            </a:fld>
            <a:endParaRPr/>
          </a:p>
        </p:txBody>
      </p:sp>
      <p:sp>
        <p:nvSpPr>
          <p:cNvPr id="467" name="Google Shape;467;p54"/>
          <p:cNvSpPr txBox="1"/>
          <p:nvPr/>
        </p:nvSpPr>
        <p:spPr>
          <a:xfrm>
            <a:off x="1372791" y="57150"/>
            <a:ext cx="5314950" cy="628650"/>
          </a:xfrm>
          <a:prstGeom prst="rect">
            <a:avLst/>
          </a:prstGeom>
          <a:noFill/>
          <a:ln>
            <a:noFill/>
          </a:ln>
        </p:spPr>
        <p:txBody>
          <a:bodyPr spcFirstLastPara="1" wrap="square" lIns="81000" tIns="27000" rIns="81000" bIns="27000" anchor="ctr" anchorCtr="0">
            <a:noAutofit/>
          </a:bodyPr>
          <a:lstStyle/>
          <a:p>
            <a:pPr marL="0" marR="0" lvl="0" indent="0" algn="l" rtl="0">
              <a:lnSpc>
                <a:spcPct val="90000"/>
              </a:lnSpc>
              <a:spcBef>
                <a:spcPts val="0"/>
              </a:spcBef>
              <a:spcAft>
                <a:spcPts val="0"/>
              </a:spcAft>
              <a:buClr>
                <a:srgbClr val="F3BE60"/>
              </a:buClr>
              <a:buSzPts val="3000"/>
              <a:buFont typeface="Questrial"/>
              <a:buNone/>
            </a:pPr>
            <a:endParaRPr sz="3000" b="1">
              <a:solidFill>
                <a:srgbClr val="F3BE60"/>
              </a:solidFill>
              <a:latin typeface="Questrial"/>
              <a:ea typeface="Questrial"/>
              <a:cs typeface="Questrial"/>
              <a:sym typeface="Questrial"/>
            </a:endParaRPr>
          </a:p>
        </p:txBody>
      </p:sp>
      <p:sp>
        <p:nvSpPr>
          <p:cNvPr id="468" name="Google Shape;468;p54"/>
          <p:cNvSpPr/>
          <p:nvPr/>
        </p:nvSpPr>
        <p:spPr>
          <a:xfrm>
            <a:off x="907378" y="2149629"/>
            <a:ext cx="2600639"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a:solidFill>
                  <a:schemeClr val="lt2"/>
                </a:solidFill>
                <a:latin typeface="Consolas"/>
                <a:ea typeface="Consolas"/>
                <a:cs typeface="Consolas"/>
                <a:sym typeface="Consolas"/>
              </a:rPr>
              <a:t>Account</a:t>
            </a:r>
            <a:endParaRPr/>
          </a:p>
        </p:txBody>
      </p:sp>
      <p:sp>
        <p:nvSpPr>
          <p:cNvPr id="469" name="Google Shape;469;p54"/>
          <p:cNvSpPr/>
          <p:nvPr/>
        </p:nvSpPr>
        <p:spPr>
          <a:xfrm>
            <a:off x="907378" y="2582537"/>
            <a:ext cx="2600639"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a:t>
            </a:r>
            <a:endParaRPr/>
          </a:p>
        </p:txBody>
      </p:sp>
      <p:sp>
        <p:nvSpPr>
          <p:cNvPr id="470" name="Google Shape;470;p54"/>
          <p:cNvSpPr/>
          <p:nvPr/>
        </p:nvSpPr>
        <p:spPr>
          <a:xfrm>
            <a:off x="907378" y="3285148"/>
            <a:ext cx="2600639" cy="971496"/>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suspend()</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deposit(sum)</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withdraw(sum)</a:t>
            </a:r>
            <a:endParaRPr/>
          </a:p>
        </p:txBody>
      </p:sp>
      <p:sp>
        <p:nvSpPr>
          <p:cNvPr id="471" name="Google Shape;471;p54"/>
          <p:cNvSpPr/>
          <p:nvPr/>
        </p:nvSpPr>
        <p:spPr>
          <a:xfrm>
            <a:off x="2532768" y="1545559"/>
            <a:ext cx="1485899" cy="386659"/>
          </a:xfrm>
          <a:prstGeom prst="wedgeRoundRectCallout">
            <a:avLst>
              <a:gd name="adj1" fmla="val -58699"/>
              <a:gd name="adj2" fmla="val 10840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 type</a:t>
            </a:r>
            <a:endParaRPr sz="1950" b="1">
              <a:solidFill>
                <a:schemeClr val="lt1"/>
              </a:solidFill>
              <a:latin typeface="Questrial"/>
              <a:ea typeface="Questrial"/>
              <a:cs typeface="Questrial"/>
              <a:sym typeface="Questrial"/>
            </a:endParaRPr>
          </a:p>
        </p:txBody>
      </p:sp>
      <p:sp>
        <p:nvSpPr>
          <p:cNvPr id="472" name="Google Shape;472;p54"/>
          <p:cNvSpPr/>
          <p:nvPr/>
        </p:nvSpPr>
        <p:spPr>
          <a:xfrm>
            <a:off x="4457699" y="1036622"/>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ivanAccount</a:t>
            </a:r>
            <a:endParaRPr/>
          </a:p>
        </p:txBody>
      </p:sp>
      <p:sp>
        <p:nvSpPr>
          <p:cNvPr id="473" name="Google Shape;473;p54"/>
          <p:cNvSpPr/>
          <p:nvPr/>
        </p:nvSpPr>
        <p:spPr>
          <a:xfrm>
            <a:off x="4457700" y="1469509"/>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 = "Ivan Kolev"</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 = 5000.0</a:t>
            </a:r>
            <a:endParaRPr/>
          </a:p>
        </p:txBody>
      </p:sp>
      <p:sp>
        <p:nvSpPr>
          <p:cNvPr id="474" name="Google Shape;474;p54"/>
          <p:cNvSpPr/>
          <p:nvPr/>
        </p:nvSpPr>
        <p:spPr>
          <a:xfrm>
            <a:off x="4457700" y="2354107"/>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peterAccount</a:t>
            </a:r>
            <a:endParaRPr/>
          </a:p>
        </p:txBody>
      </p:sp>
      <p:sp>
        <p:nvSpPr>
          <p:cNvPr id="475" name="Google Shape;475;p54"/>
          <p:cNvSpPr/>
          <p:nvPr/>
        </p:nvSpPr>
        <p:spPr>
          <a:xfrm>
            <a:off x="4457700" y="2786305"/>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owner = "Peter Kirov"</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balance = 1825.50</a:t>
            </a:r>
            <a:endParaRPr/>
          </a:p>
        </p:txBody>
      </p:sp>
      <p:sp>
        <p:nvSpPr>
          <p:cNvPr id="476" name="Google Shape;476;p54"/>
          <p:cNvSpPr/>
          <p:nvPr/>
        </p:nvSpPr>
        <p:spPr>
          <a:xfrm>
            <a:off x="4457700" y="3681912"/>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kirilAccount</a:t>
            </a:r>
            <a:endParaRPr/>
          </a:p>
        </p:txBody>
      </p:sp>
      <p:sp>
        <p:nvSpPr>
          <p:cNvPr id="477" name="Google Shape;477;p54"/>
          <p:cNvSpPr/>
          <p:nvPr/>
        </p:nvSpPr>
        <p:spPr>
          <a:xfrm>
            <a:off x="4457700" y="4114108"/>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owner = "Kiril Kirov"</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balance = 25.0</a:t>
            </a:r>
            <a:endParaRPr/>
          </a:p>
        </p:txBody>
      </p:sp>
      <p:sp>
        <p:nvSpPr>
          <p:cNvPr id="478" name="Google Shape;478;p54"/>
          <p:cNvSpPr/>
          <p:nvPr/>
        </p:nvSpPr>
        <p:spPr>
          <a:xfrm>
            <a:off x="7315200" y="929195"/>
            <a:ext cx="914400" cy="386659"/>
          </a:xfrm>
          <a:prstGeom prst="wedgeRoundRectCallout">
            <a:avLst>
              <a:gd name="adj1" fmla="val -96193"/>
              <a:gd name="adj2" fmla="val 49914"/>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a:t>
            </a:r>
            <a:endParaRPr sz="1950" b="1">
              <a:solidFill>
                <a:schemeClr val="lt1"/>
              </a:solidFill>
              <a:latin typeface="Questrial"/>
              <a:ea typeface="Questrial"/>
              <a:cs typeface="Questrial"/>
              <a:sym typeface="Questrial"/>
            </a:endParaRPr>
          </a:p>
        </p:txBody>
      </p:sp>
      <p:sp>
        <p:nvSpPr>
          <p:cNvPr id="479" name="Google Shape;479;p54"/>
          <p:cNvSpPr/>
          <p:nvPr/>
        </p:nvSpPr>
        <p:spPr>
          <a:xfrm>
            <a:off x="7230917" y="2228850"/>
            <a:ext cx="914400" cy="386659"/>
          </a:xfrm>
          <a:prstGeom prst="wedgeRoundRectCallout">
            <a:avLst>
              <a:gd name="adj1" fmla="val -93629"/>
              <a:gd name="adj2" fmla="val 4395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a:t>
            </a:r>
            <a:endParaRPr sz="1950" b="1">
              <a:solidFill>
                <a:schemeClr val="lt1"/>
              </a:solidFill>
              <a:latin typeface="Questrial"/>
              <a:ea typeface="Questrial"/>
              <a:cs typeface="Questrial"/>
              <a:sym typeface="Questrial"/>
            </a:endParaRPr>
          </a:p>
        </p:txBody>
      </p:sp>
      <p:sp>
        <p:nvSpPr>
          <p:cNvPr id="480" name="Google Shape;480;p54"/>
          <p:cNvSpPr/>
          <p:nvPr/>
        </p:nvSpPr>
        <p:spPr>
          <a:xfrm>
            <a:off x="7244014" y="3534491"/>
            <a:ext cx="914400" cy="386659"/>
          </a:xfrm>
          <a:prstGeom prst="wedgeRoundRectCallout">
            <a:avLst>
              <a:gd name="adj1" fmla="val -94270"/>
              <a:gd name="adj2" fmla="val 45943"/>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rgbClr val="F7FFE7"/>
                </a:solidFill>
                <a:latin typeface="Questrial"/>
                <a:ea typeface="Questrial"/>
                <a:cs typeface="Questrial"/>
                <a:sym typeface="Questrial"/>
              </a:rPr>
              <a:t>Object</a:t>
            </a:r>
            <a:endParaRPr sz="1950" b="1">
              <a:solidFill>
                <a:srgbClr val="F7FFE7"/>
              </a:solidFill>
              <a:latin typeface="Questrial"/>
              <a:ea typeface="Questrial"/>
              <a:cs typeface="Questrial"/>
              <a:sym typeface="Questrial"/>
            </a:endParaRPr>
          </a:p>
        </p:txBody>
      </p:sp>
      <p:sp>
        <p:nvSpPr>
          <p:cNvPr id="481" name="Google Shape;481;p54"/>
          <p:cNvSpPr/>
          <p:nvPr/>
        </p:nvSpPr>
        <p:spPr>
          <a:xfrm>
            <a:off x="76110" y="643625"/>
            <a:ext cx="1622822" cy="1407478"/>
          </a:xfrm>
          <a:prstGeom prst="wedgeRoundRectCallout">
            <a:avLst>
              <a:gd name="adj1" fmla="val -374"/>
              <a:gd name="adj2" fmla="val 11520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Attributes</a:t>
            </a:r>
            <a:endParaRPr/>
          </a:p>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(properties and fields)</a:t>
            </a:r>
            <a:endParaRPr sz="2100" b="1">
              <a:solidFill>
                <a:srgbClr val="F7FFE7"/>
              </a:solidFill>
              <a:latin typeface="Questrial"/>
              <a:ea typeface="Questrial"/>
              <a:cs typeface="Questrial"/>
              <a:sym typeface="Questrial"/>
            </a:endParaRPr>
          </a:p>
        </p:txBody>
      </p:sp>
      <p:sp>
        <p:nvSpPr>
          <p:cNvPr id="482" name="Google Shape;482;p54"/>
          <p:cNvSpPr/>
          <p:nvPr/>
        </p:nvSpPr>
        <p:spPr>
          <a:xfrm>
            <a:off x="1177932" y="4347597"/>
            <a:ext cx="2840735" cy="754817"/>
          </a:xfrm>
          <a:prstGeom prst="wedgeRoundRectCallout">
            <a:avLst>
              <a:gd name="adj1" fmla="val -45873"/>
              <a:gd name="adj2" fmla="val -74002"/>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Operations (functions)</a:t>
            </a:r>
            <a:endParaRPr sz="2100" b="1">
              <a:solidFill>
                <a:srgbClr val="F7FFE7"/>
              </a:solidFill>
              <a:latin typeface="Questrial"/>
              <a:ea typeface="Questrial"/>
              <a:cs typeface="Questrial"/>
              <a:sym typeface="Quest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a:spLocks noGrp="1"/>
          </p:cNvSpPr>
          <p:nvPr>
            <p:ph type="ctrTitle"/>
          </p:nvPr>
        </p:nvSpPr>
        <p:spPr>
          <a:xfrm>
            <a:off x="3040251" y="1963025"/>
            <a:ext cx="49941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JAVASCRIPT OBJECTS OVERVIEW</a:t>
            </a:r>
            <a:endParaRPr sz="3600" b="0" i="0" u="none" strike="noStrike" cap="none">
              <a:solidFill>
                <a:schemeClr val="lt1"/>
              </a:solidFill>
              <a:latin typeface="Questrial"/>
              <a:ea typeface="Questrial"/>
              <a:cs typeface="Questrial"/>
              <a:sym typeface="Questrial"/>
            </a:endParaRPr>
          </a:p>
        </p:txBody>
      </p:sp>
      <p:sp>
        <p:nvSpPr>
          <p:cNvPr id="488" name="Google Shape;488;p55"/>
          <p:cNvSpPr txBox="1">
            <a:spLocks noGrp="1"/>
          </p:cNvSpPr>
          <p:nvPr>
            <p:ph type="subTitle" idx="1"/>
          </p:nvPr>
        </p:nvSpPr>
        <p:spPr>
          <a:xfrm>
            <a:off x="3040151" y="2647000"/>
            <a:ext cx="49941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WHAT ARE OBJECTS?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OVERVIEW</a:t>
            </a:r>
            <a:endParaRPr sz="2700" b="0" i="0" u="none" strike="noStrike" cap="none">
              <a:solidFill>
                <a:schemeClr val="lt1"/>
              </a:solidFill>
              <a:latin typeface="Questrial"/>
              <a:ea typeface="Questrial"/>
              <a:cs typeface="Questrial"/>
              <a:sym typeface="Questrial"/>
            </a:endParaRPr>
          </a:p>
        </p:txBody>
      </p:sp>
      <p:sp>
        <p:nvSpPr>
          <p:cNvPr id="494" name="Google Shape;494;p56"/>
          <p:cNvSpPr txBox="1">
            <a:spLocks noGrp="1"/>
          </p:cNvSpPr>
          <p:nvPr>
            <p:ph type="body" idx="1"/>
          </p:nvPr>
        </p:nvSpPr>
        <p:spPr>
          <a:xfrm>
            <a:off x="1297500" y="1144325"/>
            <a:ext cx="7038900" cy="3334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JavaScript is designed on a simple object-based paradigm</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An object is a collection of </a:t>
            </a:r>
            <a:r>
              <a:rPr lang="en-GB" sz="1500" b="0" i="0" u="none" strike="noStrike" cap="none">
                <a:solidFill>
                  <a:srgbClr val="21FFFE"/>
                </a:solidFill>
                <a:latin typeface="Questrial"/>
                <a:ea typeface="Questrial"/>
                <a:cs typeface="Questrial"/>
                <a:sym typeface="Questrial"/>
              </a:rPr>
              <a:t>properties</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object property is association between a name and a value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 value of property can be either</a:t>
            </a:r>
            <a:endParaRPr/>
          </a:p>
          <a:p>
            <a:pPr marL="857250" marR="0" lvl="2" indent="-171450" algn="l" rtl="0">
              <a:lnSpc>
                <a:spcPct val="120000"/>
              </a:lnSpc>
              <a:spcBef>
                <a:spcPts val="375"/>
              </a:spcBef>
              <a:spcAft>
                <a:spcPts val="0"/>
              </a:spcAft>
              <a:buClr>
                <a:srgbClr val="21FFFE"/>
              </a:buClr>
              <a:buSzPts val="1688"/>
              <a:buFont typeface="Arial"/>
              <a:buChar char="•"/>
            </a:pPr>
            <a:r>
              <a:rPr lang="en-GB" sz="1350" b="0" i="0" u="none" strike="noStrike" cap="none">
                <a:solidFill>
                  <a:srgbClr val="21FFFE"/>
                </a:solidFill>
                <a:latin typeface="Questrial"/>
                <a:ea typeface="Questrial"/>
                <a:cs typeface="Questrial"/>
                <a:sym typeface="Questrial"/>
              </a:rPr>
              <a:t>Field </a:t>
            </a:r>
            <a:r>
              <a:rPr lang="en-GB" sz="1350" b="0" i="0" u="none" strike="noStrike" cap="none">
                <a:solidFill>
                  <a:schemeClr val="lt1"/>
                </a:solidFill>
                <a:latin typeface="Questrial"/>
                <a:ea typeface="Questrial"/>
                <a:cs typeface="Questrial"/>
                <a:sym typeface="Questrial"/>
              </a:rPr>
              <a:t>(variable)</a:t>
            </a:r>
            <a:endParaRPr/>
          </a:p>
          <a:p>
            <a:pPr marL="857250" marR="0" lvl="2" indent="-171450" algn="l" rtl="0">
              <a:lnSpc>
                <a:spcPct val="120000"/>
              </a:lnSpc>
              <a:spcBef>
                <a:spcPts val="375"/>
              </a:spcBef>
              <a:spcAft>
                <a:spcPts val="0"/>
              </a:spcAft>
              <a:buClr>
                <a:srgbClr val="21FFFE"/>
              </a:buClr>
              <a:buSzPts val="1688"/>
              <a:buFont typeface="Arial"/>
              <a:buChar char="•"/>
            </a:pPr>
            <a:r>
              <a:rPr lang="en-GB" sz="1350" b="0" i="0" u="none" strike="noStrike" cap="none">
                <a:solidFill>
                  <a:srgbClr val="21FFFE"/>
                </a:solidFill>
                <a:latin typeface="Questrial"/>
                <a:ea typeface="Questrial"/>
                <a:cs typeface="Questrial"/>
                <a:sym typeface="Questrial"/>
              </a:rPr>
              <a:t>Function</a:t>
            </a:r>
            <a:r>
              <a:rPr lang="en-GB" sz="1350" b="0" i="0" u="none" strike="noStrike" cap="none">
                <a:solidFill>
                  <a:srgbClr val="DEEBF4"/>
                </a:solidFill>
                <a:latin typeface="Questrial"/>
                <a:ea typeface="Questrial"/>
                <a:cs typeface="Questrial"/>
                <a:sym typeface="Questrial"/>
              </a:rPr>
              <a:t> </a:t>
            </a:r>
            <a:r>
              <a:rPr lang="en-GB" sz="1350" b="0" i="0" u="none" strike="noStrike" cap="none">
                <a:solidFill>
                  <a:schemeClr val="lt1"/>
                </a:solidFill>
                <a:latin typeface="Questrial"/>
                <a:ea typeface="Questrial"/>
                <a:cs typeface="Questrial"/>
                <a:sym typeface="Questrial"/>
              </a:rPr>
              <a:t>(method)</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Lots of predefined objects available in JS</a:t>
            </a:r>
            <a:endParaRPr/>
          </a:p>
          <a:p>
            <a:pPr marL="514350" marR="0" lvl="1" indent="-171450" algn="l" rtl="0">
              <a:lnSpc>
                <a:spcPct val="120000"/>
              </a:lnSpc>
              <a:spcBef>
                <a:spcPts val="375"/>
              </a:spcBef>
              <a:spcAft>
                <a:spcPts val="0"/>
              </a:spcAft>
              <a:buClr>
                <a:srgbClr val="21FFFE"/>
              </a:buClr>
              <a:buSzPts val="1875"/>
              <a:buFont typeface="Arial"/>
              <a:buChar char="•"/>
            </a:pPr>
            <a:r>
              <a:rPr lang="en-GB" sz="1500" b="1" i="0" u="none" strike="noStrike" cap="none">
                <a:solidFill>
                  <a:srgbClr val="21FFFE"/>
                </a:solidFill>
                <a:latin typeface="Consolas"/>
                <a:ea typeface="Consolas"/>
                <a:cs typeface="Consolas"/>
                <a:sym typeface="Consolas"/>
              </a:rPr>
              <a:t>Math</a:t>
            </a:r>
            <a:r>
              <a:rPr lang="en-GB" sz="1500" b="0" i="0" u="none" strike="noStrike" cap="none">
                <a:solidFill>
                  <a:schemeClr val="lt1"/>
                </a:solidFill>
                <a:latin typeface="Questrial"/>
                <a:ea typeface="Questrial"/>
                <a:cs typeface="Questrial"/>
                <a:sym typeface="Questrial"/>
              </a:rPr>
              <a:t>, </a:t>
            </a:r>
            <a:r>
              <a:rPr lang="en-GB" sz="1500" b="1" i="0" u="none" strike="noStrike" cap="none">
                <a:solidFill>
                  <a:srgbClr val="21FFFE"/>
                </a:solidFill>
                <a:latin typeface="Consolas"/>
                <a:ea typeface="Consolas"/>
                <a:cs typeface="Consolas"/>
                <a:sym typeface="Consolas"/>
              </a:rPr>
              <a:t>document</a:t>
            </a:r>
            <a:r>
              <a:rPr lang="en-GB" sz="1500" b="0" i="0" u="none" strike="noStrike" cap="none">
                <a:solidFill>
                  <a:schemeClr val="lt1"/>
                </a:solidFill>
                <a:latin typeface="Questrial"/>
                <a:ea typeface="Questrial"/>
                <a:cs typeface="Questrial"/>
                <a:sym typeface="Questrial"/>
              </a:rPr>
              <a:t>, </a:t>
            </a:r>
            <a:r>
              <a:rPr lang="en-GB" sz="1500" b="1" i="0" u="none" strike="noStrike" cap="none">
                <a:solidFill>
                  <a:srgbClr val="21FFFE"/>
                </a:solidFill>
                <a:latin typeface="Consolas"/>
                <a:ea typeface="Consolas"/>
                <a:cs typeface="Consolas"/>
                <a:sym typeface="Consolas"/>
              </a:rPr>
              <a:t>window</a:t>
            </a:r>
            <a:r>
              <a:rPr lang="en-GB" sz="1500" b="0" i="0" u="none" strike="noStrike" cap="none">
                <a:solidFill>
                  <a:schemeClr val="lt1"/>
                </a:solidFill>
                <a:latin typeface="Questrial"/>
                <a:ea typeface="Questrial"/>
                <a:cs typeface="Questrial"/>
                <a:sym typeface="Questrial"/>
              </a:rPr>
              <a:t>, etc…</a:t>
            </a:r>
            <a:endParaRPr/>
          </a:p>
          <a:p>
            <a:pPr marL="171450" marR="0" lvl="0" indent="-171450" algn="l" rtl="0">
              <a:lnSpc>
                <a:spcPct val="120000"/>
              </a:lnSpc>
              <a:spcBef>
                <a:spcPts val="75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can be created by the developer</a:t>
            </a:r>
            <a:endParaRPr/>
          </a:p>
        </p:txBody>
      </p:sp>
      <p:sp>
        <p:nvSpPr>
          <p:cNvPr id="495" name="Google Shape;495;p5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43</a:t>
            </a:fld>
            <a:endParaRPr sz="10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7"/>
          <p:cNvSpPr txBox="1">
            <a:spLocks noGrp="1"/>
          </p:cNvSpPr>
          <p:nvPr>
            <p:ph type="title"/>
          </p:nvPr>
        </p:nvSpPr>
        <p:spPr>
          <a:xfrm>
            <a:off x="1297500" y="214325"/>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IN JS – EXAMPLE</a:t>
            </a:r>
            <a:endParaRPr/>
          </a:p>
        </p:txBody>
      </p:sp>
      <p:sp>
        <p:nvSpPr>
          <p:cNvPr id="501" name="Google Shape;501;p5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44</a:t>
            </a:fld>
            <a:endParaRPr sz="1000">
              <a:latin typeface="Lato"/>
              <a:ea typeface="Lato"/>
              <a:cs typeface="Lato"/>
              <a:sym typeface="Lato"/>
            </a:endParaRPr>
          </a:p>
        </p:txBody>
      </p:sp>
      <p:sp>
        <p:nvSpPr>
          <p:cNvPr id="502" name="Google Shape;502;p57"/>
          <p:cNvSpPr/>
          <p:nvPr/>
        </p:nvSpPr>
        <p:spPr>
          <a:xfrm>
            <a:off x="1297500" y="927700"/>
            <a:ext cx="7385400" cy="4074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725" b="1">
                <a:solidFill>
                  <a:srgbClr val="FBEEC9"/>
                </a:solidFill>
                <a:latin typeface="Consolas"/>
                <a:ea typeface="Consolas"/>
                <a:cs typeface="Consolas"/>
                <a:sym typeface="Consolas"/>
              </a:rPr>
              <a:t>var tom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firstName: 'Tom',</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lastName: 'Miller',</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toString: function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725"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var kate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firstName: 'Kate',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lastName: 'Brown',</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toString: function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8"/>
          <p:cNvSpPr txBox="1">
            <a:spLocks noGrp="1"/>
          </p:cNvSpPr>
          <p:nvPr>
            <p:ph type="ctrTitle"/>
          </p:nvPr>
        </p:nvSpPr>
        <p:spPr>
          <a:xfrm>
            <a:off x="3040253" y="1800900"/>
            <a:ext cx="48663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OBJECT AND PRIMITIVE TYPES</a:t>
            </a:r>
            <a:endParaRPr sz="3600" b="0" i="0" u="none" strike="noStrike" cap="none">
              <a:solidFill>
                <a:schemeClr val="lt1"/>
              </a:solidFill>
              <a:latin typeface="Questrial"/>
              <a:ea typeface="Questrial"/>
              <a:cs typeface="Questrial"/>
              <a:sym typeface="Questrial"/>
            </a:endParaRPr>
          </a:p>
        </p:txBody>
      </p:sp>
      <p:sp>
        <p:nvSpPr>
          <p:cNvPr id="508" name="Google Shape;508;p58"/>
          <p:cNvSpPr txBox="1">
            <a:spLocks noGrp="1"/>
          </p:cNvSpPr>
          <p:nvPr>
            <p:ph type="subTitle" idx="1"/>
          </p:nvPr>
        </p:nvSpPr>
        <p:spPr>
          <a:xfrm>
            <a:off x="3040353" y="2402375"/>
            <a:ext cx="4866300" cy="1062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TYPES IN JAVASCRIPT</a:t>
            </a:r>
            <a:endParaRPr sz="1500" b="0" i="0" u="none" strike="noStrike" cap="none">
              <a:solidFill>
                <a:schemeClr val="lt2"/>
              </a:solidFill>
              <a:latin typeface="Questrial"/>
              <a:ea typeface="Questrial"/>
              <a:cs typeface="Questrial"/>
              <a:sym typeface="Questrial"/>
            </a:endParaRPr>
          </a:p>
          <a:p>
            <a:pPr marL="0" marR="0" lvl="0" indent="0" algn="l" rtl="0">
              <a:lnSpc>
                <a:spcPct val="120000"/>
              </a:lnSpc>
              <a:spcBef>
                <a:spcPts val="75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
        <p:nvSpPr>
          <p:cNvPr id="509" name="Google Shape;509;p58"/>
          <p:cNvSpPr txBox="1">
            <a:spLocks noGrp="1"/>
          </p:cNvSpPr>
          <p:nvPr>
            <p:ph type="sldNum" idx="12"/>
          </p:nvPr>
        </p:nvSpPr>
        <p:spPr>
          <a:xfrm>
            <a:off x="8821341" y="4893469"/>
            <a:ext cx="321469" cy="14763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45</a:t>
            </a:fld>
            <a:endParaRPr sz="1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REFERENCE AND PRIMITIVE TYPES</a:t>
            </a:r>
            <a:endParaRPr sz="2700" b="0" i="0" u="none" strike="noStrike" cap="none">
              <a:solidFill>
                <a:schemeClr val="lt1"/>
              </a:solidFill>
              <a:latin typeface="Questrial"/>
              <a:ea typeface="Questrial"/>
              <a:cs typeface="Questrial"/>
              <a:sym typeface="Questrial"/>
            </a:endParaRPr>
          </a:p>
        </p:txBody>
      </p:sp>
      <p:sp>
        <p:nvSpPr>
          <p:cNvPr id="515" name="Google Shape;515;p59"/>
          <p:cNvSpPr txBox="1">
            <a:spLocks noGrp="1"/>
          </p:cNvSpPr>
          <p:nvPr>
            <p:ph type="body" idx="1"/>
          </p:nvPr>
        </p:nvSpPr>
        <p:spPr>
          <a:xfrm>
            <a:off x="1297500" y="1194175"/>
            <a:ext cx="7038900" cy="36981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lt1"/>
              </a:buClr>
              <a:buSzPts val="2775"/>
              <a:buFont typeface="Arial"/>
              <a:buChar char="•"/>
            </a:pPr>
            <a:r>
              <a:rPr lang="en-GB" sz="2220" b="0" i="0" u="none" strike="noStrike" cap="none">
                <a:solidFill>
                  <a:schemeClr val="lt1"/>
                </a:solidFill>
                <a:latin typeface="Questrial"/>
                <a:ea typeface="Questrial"/>
                <a:cs typeface="Questrial"/>
                <a:sym typeface="Questrial"/>
              </a:rPr>
              <a:t>JavaScript is a typeless language</a:t>
            </a:r>
            <a:endParaRPr/>
          </a:p>
          <a:p>
            <a:pPr marL="514350" marR="0" lvl="1" indent="-171450" algn="l" rtl="0">
              <a:lnSpc>
                <a:spcPct val="8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Variables don’t have type, but their values do</a:t>
            </a:r>
            <a:endParaRPr/>
          </a:p>
          <a:p>
            <a:pPr marL="171450" marR="0" lvl="0" indent="-171450" algn="l" rtl="0">
              <a:lnSpc>
                <a:spcPct val="80000"/>
              </a:lnSpc>
              <a:spcBef>
                <a:spcPts val="750"/>
              </a:spcBef>
              <a:spcAft>
                <a:spcPts val="0"/>
              </a:spcAft>
              <a:buClr>
                <a:schemeClr val="lt1"/>
              </a:buClr>
              <a:buSzPts val="2775"/>
              <a:buFont typeface="Arial"/>
              <a:buChar char="•"/>
            </a:pPr>
            <a:r>
              <a:rPr lang="en-GB" sz="2220" b="0" i="0" u="none" strike="noStrike" cap="none">
                <a:solidFill>
                  <a:schemeClr val="lt1"/>
                </a:solidFill>
                <a:latin typeface="Questrial"/>
                <a:ea typeface="Questrial"/>
                <a:cs typeface="Questrial"/>
                <a:sym typeface="Questrial"/>
              </a:rPr>
              <a:t>JavaScript has </a:t>
            </a:r>
            <a:r>
              <a:rPr lang="en-GB" sz="2220" b="0" i="0" u="none" strike="noStrike" cap="none">
                <a:solidFill>
                  <a:srgbClr val="DEEBF4"/>
                </a:solidFill>
                <a:latin typeface="Questrial"/>
                <a:ea typeface="Questrial"/>
                <a:cs typeface="Questrial"/>
                <a:sym typeface="Questrial"/>
              </a:rPr>
              <a:t>six</a:t>
            </a:r>
            <a:r>
              <a:rPr lang="en-GB" sz="2220" b="0" i="0" u="none" strike="noStrike" cap="none">
                <a:solidFill>
                  <a:schemeClr val="lt1"/>
                </a:solidFill>
                <a:latin typeface="Questrial"/>
                <a:ea typeface="Questrial"/>
                <a:cs typeface="Questrial"/>
                <a:sym typeface="Questrial"/>
              </a:rPr>
              <a:t> different types:</a:t>
            </a:r>
            <a:endParaRPr/>
          </a:p>
          <a:p>
            <a:pPr marL="514350" marR="0" lvl="1" indent="-171450" algn="l" rtl="0">
              <a:lnSpc>
                <a:spcPct val="80000"/>
              </a:lnSpc>
              <a:spcBef>
                <a:spcPts val="375"/>
              </a:spcBef>
              <a:spcAft>
                <a:spcPts val="0"/>
              </a:spcAft>
              <a:buClr>
                <a:srgbClr val="21FFFE"/>
              </a:buClr>
              <a:buSzPts val="1734"/>
              <a:buFont typeface="Arial"/>
              <a:buChar char="•"/>
            </a:pPr>
            <a:r>
              <a:rPr lang="en-GB" sz="1387" b="1" i="0" u="none" strike="noStrike" cap="none">
                <a:solidFill>
                  <a:srgbClr val="21FFFE"/>
                </a:solidFill>
                <a:latin typeface="Consolas"/>
                <a:ea typeface="Consolas"/>
                <a:cs typeface="Consolas"/>
                <a:sym typeface="Consolas"/>
              </a:rPr>
              <a:t>number</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string</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boolean</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null</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undefined</a:t>
            </a:r>
            <a:r>
              <a:rPr lang="en-GB" sz="1387" b="0" i="0" u="none" strike="noStrike" cap="none">
                <a:solidFill>
                  <a:srgbClr val="21FFFE"/>
                </a:solidFill>
                <a:latin typeface="Questrial"/>
                <a:ea typeface="Questrial"/>
                <a:cs typeface="Questrial"/>
                <a:sym typeface="Questrial"/>
              </a:rPr>
              <a:t> </a:t>
            </a:r>
            <a:r>
              <a:rPr lang="en-GB" sz="1387" b="0" i="0" u="none" strike="noStrike" cap="none">
                <a:solidFill>
                  <a:schemeClr val="lt1"/>
                </a:solidFill>
                <a:latin typeface="Questrial"/>
                <a:ea typeface="Questrial"/>
                <a:cs typeface="Questrial"/>
                <a:sym typeface="Questrial"/>
              </a:rPr>
              <a:t>and </a:t>
            </a:r>
            <a:r>
              <a:rPr lang="en-GB" sz="1387" b="1" i="0" u="none" strike="noStrike" cap="none">
                <a:solidFill>
                  <a:srgbClr val="21FFFE"/>
                </a:solidFill>
                <a:latin typeface="Consolas"/>
                <a:ea typeface="Consolas"/>
                <a:cs typeface="Consolas"/>
                <a:sym typeface="Consolas"/>
              </a:rPr>
              <a:t>object</a:t>
            </a:r>
            <a:endParaRPr/>
          </a:p>
          <a:p>
            <a:pPr marL="171450" marR="0" lvl="0" indent="-171450" algn="l" rtl="0">
              <a:lnSpc>
                <a:spcPct val="80000"/>
              </a:lnSpc>
              <a:spcBef>
                <a:spcPts val="750"/>
              </a:spcBef>
              <a:spcAft>
                <a:spcPts val="0"/>
              </a:spcAft>
              <a:buClr>
                <a:srgbClr val="DEEBF4"/>
              </a:buClr>
              <a:buSzPts val="2775"/>
              <a:buFont typeface="Arial"/>
              <a:buChar char="•"/>
            </a:pPr>
            <a:r>
              <a:rPr lang="en-GB" sz="2220" b="0" i="0" u="none" strike="noStrike" cap="none">
                <a:solidFill>
                  <a:srgbClr val="DEEBF4"/>
                </a:solidFill>
                <a:latin typeface="Consolas"/>
                <a:ea typeface="Consolas"/>
                <a:cs typeface="Consolas"/>
                <a:sym typeface="Consolas"/>
              </a:rPr>
              <a:t>Object</a:t>
            </a:r>
            <a:r>
              <a:rPr lang="en-GB" sz="2220" b="0" i="0" u="none" strike="noStrike" cap="none">
                <a:solidFill>
                  <a:srgbClr val="DEEBF4"/>
                </a:solidFill>
                <a:latin typeface="Questrial"/>
                <a:ea typeface="Questrial"/>
                <a:cs typeface="Questrial"/>
                <a:sym typeface="Questrial"/>
              </a:rPr>
              <a:t> </a:t>
            </a:r>
            <a:r>
              <a:rPr lang="en-GB" sz="2220" b="0" i="0" u="none" strike="noStrike" cap="none">
                <a:solidFill>
                  <a:schemeClr val="lt1"/>
                </a:solidFill>
                <a:latin typeface="Questrial"/>
                <a:ea typeface="Questrial"/>
                <a:cs typeface="Questrial"/>
                <a:sym typeface="Questrial"/>
              </a:rPr>
              <a:t>is the only </a:t>
            </a:r>
            <a:r>
              <a:rPr lang="en-GB" sz="2220" b="0" i="0" u="none" strike="noStrike" cap="none">
                <a:solidFill>
                  <a:srgbClr val="DEEBF4"/>
                </a:solidFill>
                <a:latin typeface="Questrial"/>
                <a:ea typeface="Questrial"/>
                <a:cs typeface="Questrial"/>
                <a:sym typeface="Questrial"/>
              </a:rPr>
              <a:t>Object </a:t>
            </a:r>
            <a:r>
              <a:rPr lang="en-GB" sz="2220" b="0" i="0" u="none" strike="noStrike" cap="none">
                <a:solidFill>
                  <a:schemeClr val="lt1"/>
                </a:solidFill>
                <a:latin typeface="Questrial"/>
                <a:ea typeface="Questrial"/>
                <a:cs typeface="Questrial"/>
                <a:sym typeface="Questrial"/>
              </a:rPr>
              <a:t>type</a:t>
            </a:r>
            <a:endParaRPr/>
          </a:p>
          <a:p>
            <a:pPr marL="514350" marR="0" lvl="1" indent="-171450" algn="l" rtl="0">
              <a:lnSpc>
                <a:spcPct val="8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It is copied by </a:t>
            </a:r>
            <a:r>
              <a:rPr lang="en-GB" sz="1387" b="0" i="0" u="none" strike="noStrike" cap="none">
                <a:solidFill>
                  <a:srgbClr val="DEEBF4"/>
                </a:solidFill>
                <a:latin typeface="Questrial"/>
                <a:ea typeface="Questrial"/>
                <a:cs typeface="Questrial"/>
                <a:sym typeface="Questrial"/>
              </a:rPr>
              <a:t>reference</a:t>
            </a:r>
            <a:endParaRPr/>
          </a:p>
          <a:p>
            <a:pPr marL="171450" marR="0" lvl="0" indent="-171450" algn="l" rtl="0">
              <a:lnSpc>
                <a:spcPct val="80000"/>
              </a:lnSpc>
              <a:spcBef>
                <a:spcPts val="750"/>
              </a:spcBef>
              <a:spcAft>
                <a:spcPts val="0"/>
              </a:spcAft>
              <a:buClr>
                <a:srgbClr val="21FFFE"/>
              </a:buClr>
              <a:buSzPts val="2775"/>
              <a:buFont typeface="Arial"/>
              <a:buChar char="•"/>
            </a:pPr>
            <a:r>
              <a:rPr lang="en-GB" sz="2220" b="1" i="0" u="none" strike="noStrike" cap="none">
                <a:solidFill>
                  <a:srgbClr val="21FFFE"/>
                </a:solidFill>
                <a:latin typeface="Consolas"/>
                <a:ea typeface="Consolas"/>
                <a:cs typeface="Consolas"/>
                <a:sym typeface="Consolas"/>
              </a:rPr>
              <a:t>number</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string</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boolean</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null</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undefined</a:t>
            </a:r>
            <a:r>
              <a:rPr lang="en-GB" sz="2220" b="0" i="0" u="none" strike="noStrike" cap="none">
                <a:solidFill>
                  <a:srgbClr val="21FFFE"/>
                </a:solidFill>
                <a:latin typeface="Questrial"/>
                <a:ea typeface="Questrial"/>
                <a:cs typeface="Questrial"/>
                <a:sym typeface="Questrial"/>
              </a:rPr>
              <a:t> </a:t>
            </a:r>
            <a:r>
              <a:rPr lang="en-GB" sz="2220" b="0" i="0" u="none" strike="noStrike" cap="none">
                <a:solidFill>
                  <a:schemeClr val="lt1"/>
                </a:solidFill>
                <a:latin typeface="Questrial"/>
                <a:ea typeface="Questrial"/>
                <a:cs typeface="Questrial"/>
                <a:sym typeface="Questrial"/>
              </a:rPr>
              <a:t>are </a:t>
            </a:r>
            <a:r>
              <a:rPr lang="en-GB" sz="2220" b="0" i="0" u="none" strike="noStrike" cap="none">
                <a:solidFill>
                  <a:srgbClr val="DEEBF4"/>
                </a:solidFill>
                <a:latin typeface="Questrial"/>
                <a:ea typeface="Questrial"/>
                <a:cs typeface="Questrial"/>
                <a:sym typeface="Questrial"/>
              </a:rPr>
              <a:t>primitive</a:t>
            </a:r>
            <a:r>
              <a:rPr lang="en-GB" sz="2220" b="0" i="0" u="none" strike="noStrike" cap="none">
                <a:solidFill>
                  <a:schemeClr val="lt1"/>
                </a:solidFill>
                <a:latin typeface="Questrial"/>
                <a:ea typeface="Questrial"/>
                <a:cs typeface="Questrial"/>
                <a:sym typeface="Questrial"/>
              </a:rPr>
              <a:t> types</a:t>
            </a:r>
            <a:endParaRPr/>
          </a:p>
          <a:p>
            <a:pPr marL="514350" marR="0" lvl="1" indent="-171450" algn="l" rtl="0">
              <a:lnSpc>
                <a:spcPct val="80000"/>
              </a:lnSpc>
              <a:spcBef>
                <a:spcPts val="375"/>
              </a:spcBef>
              <a:spcAft>
                <a:spcPts val="160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Copied by </a:t>
            </a:r>
            <a:r>
              <a:rPr lang="en-GB" sz="1387" b="0" i="0" u="none" strike="noStrike" cap="none">
                <a:solidFill>
                  <a:srgbClr val="DEEBF4"/>
                </a:solidFill>
                <a:latin typeface="Questrial"/>
                <a:ea typeface="Questrial"/>
                <a:cs typeface="Questrial"/>
                <a:sym typeface="Questrial"/>
              </a:rPr>
              <a:t>value</a:t>
            </a:r>
            <a:endParaRPr sz="2497" b="0" i="0" u="none" strike="noStrike" cap="none">
              <a:solidFill>
                <a:schemeClr val="lt1"/>
              </a:solidFill>
              <a:latin typeface="Questrial"/>
              <a:ea typeface="Questrial"/>
              <a:cs typeface="Questrial"/>
              <a:sym typeface="Questrial"/>
            </a:endParaRPr>
          </a:p>
        </p:txBody>
      </p:sp>
      <p:sp>
        <p:nvSpPr>
          <p:cNvPr id="516" name="Google Shape;516;p5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46</a:t>
            </a:fld>
            <a:endParaRPr sz="10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REFERENCE AND PRIMITIVE TYPES (2)</a:t>
            </a:r>
            <a:endParaRPr sz="2700" b="0" i="0" u="none" strike="noStrike" cap="none">
              <a:solidFill>
                <a:schemeClr val="lt1"/>
              </a:solidFill>
              <a:latin typeface="Questrial"/>
              <a:ea typeface="Questrial"/>
              <a:cs typeface="Questrial"/>
              <a:sym typeface="Questrial"/>
            </a:endParaRPr>
          </a:p>
        </p:txBody>
      </p:sp>
      <p:sp>
        <p:nvSpPr>
          <p:cNvPr id="522" name="Google Shape;522;p60"/>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081"/>
              <a:buFont typeface="Arial"/>
              <a:buChar char="•"/>
            </a:pPr>
            <a:r>
              <a:rPr lang="en-GB" sz="1665" b="0" i="0" u="none" strike="noStrike" cap="none">
                <a:solidFill>
                  <a:schemeClr val="lt1"/>
                </a:solidFill>
                <a:latin typeface="Questrial"/>
                <a:ea typeface="Questrial"/>
                <a:cs typeface="Questrial"/>
                <a:sym typeface="Questrial"/>
              </a:rPr>
              <a:t>The primitive types are </a:t>
            </a:r>
            <a:r>
              <a:rPr lang="en-GB" sz="1665" b="1" i="0" u="none" strike="noStrike" cap="none">
                <a:solidFill>
                  <a:srgbClr val="21FFFE"/>
                </a:solidFill>
                <a:latin typeface="Consolas"/>
                <a:ea typeface="Consolas"/>
                <a:cs typeface="Consolas"/>
                <a:sym typeface="Consolas"/>
              </a:rPr>
              <a:t>boolean</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number</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string</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undefined</a:t>
            </a:r>
            <a:r>
              <a:rPr lang="en-GB" sz="1665" b="0" i="0" u="none" strike="noStrike" cap="none">
                <a:solidFill>
                  <a:schemeClr val="lt1"/>
                </a:solidFill>
                <a:latin typeface="Questrial"/>
                <a:ea typeface="Questrial"/>
                <a:cs typeface="Questrial"/>
                <a:sym typeface="Questrial"/>
              </a:rPr>
              <a:t> and </a:t>
            </a:r>
            <a:r>
              <a:rPr lang="en-GB" sz="1665" b="1" i="0" u="none" strike="noStrike" cap="none">
                <a:solidFill>
                  <a:srgbClr val="21FFFE"/>
                </a:solidFill>
                <a:latin typeface="Consolas"/>
                <a:ea typeface="Consolas"/>
                <a:cs typeface="Consolas"/>
                <a:sym typeface="Consolas"/>
              </a:rPr>
              <a:t>null</a:t>
            </a:r>
            <a:endParaRPr/>
          </a:p>
          <a:p>
            <a:pPr marL="514350" marR="0" lvl="1" indent="-171450" algn="l" rtl="0">
              <a:lnSpc>
                <a:spcPct val="10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All the other types are actually of type object</a:t>
            </a:r>
            <a:endParaRPr/>
          </a:p>
          <a:p>
            <a:pPr marL="857250" marR="0" lvl="2" indent="-171450" algn="l" rtl="0">
              <a:lnSpc>
                <a:spcPct val="100000"/>
              </a:lnSpc>
              <a:spcBef>
                <a:spcPts val="375"/>
              </a:spcBef>
              <a:spcAft>
                <a:spcPts val="0"/>
              </a:spcAft>
              <a:buClr>
                <a:schemeClr val="lt1"/>
              </a:buClr>
              <a:buSzPts val="1560"/>
              <a:buFont typeface="Arial"/>
              <a:buChar char="•"/>
            </a:pPr>
            <a:r>
              <a:rPr lang="en-GB" sz="1248" b="0" i="0" u="none" strike="noStrike" cap="none">
                <a:solidFill>
                  <a:schemeClr val="lt1"/>
                </a:solidFill>
                <a:latin typeface="Questrial"/>
                <a:ea typeface="Questrial"/>
                <a:cs typeface="Questrial"/>
                <a:sym typeface="Questrial"/>
              </a:rPr>
              <a:t>Including arrays, dates, custom types, etc…</a:t>
            </a:r>
            <a:endParaRPr/>
          </a:p>
          <a:p>
            <a:pPr marL="171450" marR="0" lvl="0" indent="-171450" algn="l" rtl="0">
              <a:lnSpc>
                <a:spcPct val="100000"/>
              </a:lnSpc>
              <a:spcBef>
                <a:spcPts val="9450"/>
              </a:spcBef>
              <a:spcAft>
                <a:spcPts val="0"/>
              </a:spcAft>
              <a:buClr>
                <a:schemeClr val="lt1"/>
              </a:buClr>
              <a:buSzPts val="2081"/>
              <a:buFont typeface="Arial"/>
              <a:buChar char="•"/>
            </a:pPr>
            <a:r>
              <a:rPr lang="en-GB" sz="1665" b="0" i="0" u="none" strike="noStrike" cap="none">
                <a:solidFill>
                  <a:schemeClr val="lt1"/>
                </a:solidFill>
                <a:latin typeface="Questrial"/>
                <a:ea typeface="Questrial"/>
                <a:cs typeface="Questrial"/>
                <a:sym typeface="Questrial"/>
              </a:rPr>
              <a:t>All types derive from </a:t>
            </a:r>
            <a:r>
              <a:rPr lang="en-GB" sz="1665" b="1" i="0" u="none" strike="noStrike" cap="none">
                <a:solidFill>
                  <a:srgbClr val="21FFFE"/>
                </a:solidFill>
                <a:latin typeface="Consolas"/>
                <a:ea typeface="Consolas"/>
                <a:cs typeface="Consolas"/>
                <a:sym typeface="Consolas"/>
              </a:rPr>
              <a:t>object</a:t>
            </a:r>
            <a:endParaRPr/>
          </a:p>
          <a:p>
            <a:pPr marL="514350" marR="0" lvl="1" indent="-171450" algn="l" rtl="0">
              <a:lnSpc>
                <a:spcPct val="10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Their type is </a:t>
            </a:r>
            <a:r>
              <a:rPr lang="en-GB" sz="1387" b="1" i="0" u="none" strike="noStrike" cap="none">
                <a:solidFill>
                  <a:srgbClr val="21FFFE"/>
                </a:solidFill>
                <a:latin typeface="Consolas"/>
                <a:ea typeface="Consolas"/>
                <a:cs typeface="Consolas"/>
                <a:sym typeface="Consolas"/>
              </a:rPr>
              <a:t>object</a:t>
            </a:r>
            <a:endParaRPr/>
          </a:p>
          <a:p>
            <a:pPr marL="171450" marR="0" lvl="0" indent="-39290" algn="l" rtl="0">
              <a:lnSpc>
                <a:spcPct val="100000"/>
              </a:lnSpc>
              <a:spcBef>
                <a:spcPts val="750"/>
              </a:spcBef>
              <a:spcAft>
                <a:spcPts val="1600"/>
              </a:spcAft>
              <a:buClr>
                <a:schemeClr val="lt1"/>
              </a:buClr>
              <a:buSzPts val="2081"/>
              <a:buFont typeface="Arial"/>
              <a:buNone/>
            </a:pPr>
            <a:endParaRPr sz="1665" b="0" i="0" u="none" strike="noStrike" cap="none">
              <a:solidFill>
                <a:schemeClr val="lt1"/>
              </a:solidFill>
              <a:latin typeface="Questrial"/>
              <a:ea typeface="Questrial"/>
              <a:cs typeface="Questrial"/>
              <a:sym typeface="Questrial"/>
            </a:endParaRPr>
          </a:p>
        </p:txBody>
      </p:sp>
      <p:sp>
        <p:nvSpPr>
          <p:cNvPr id="523" name="Google Shape;523;p6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47</a:t>
            </a:fld>
            <a:endParaRPr sz="1000">
              <a:latin typeface="Lato"/>
              <a:ea typeface="Lato"/>
              <a:cs typeface="Lato"/>
              <a:sym typeface="Lato"/>
            </a:endParaRPr>
          </a:p>
        </p:txBody>
      </p:sp>
      <p:sp>
        <p:nvSpPr>
          <p:cNvPr id="524" name="Google Shape;524;p60"/>
          <p:cNvSpPr txBox="1"/>
          <p:nvPr/>
        </p:nvSpPr>
        <p:spPr>
          <a:xfrm>
            <a:off x="628659" y="2648448"/>
            <a:ext cx="7886700" cy="9132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Object() === typeof new Array()); // true</a:t>
            </a:r>
            <a:endParaRPr/>
          </a:p>
          <a:p>
            <a:pPr marL="0" marR="0" lvl="0" indent="0" algn="l" rtl="0">
              <a:spcBef>
                <a:spcPts val="45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Object() === typeof new Date()); // true</a:t>
            </a:r>
            <a:endParaRPr/>
          </a:p>
          <a:p>
            <a:pPr marL="0" marR="0" lvl="0" indent="0" algn="l" rtl="0">
              <a:spcBef>
                <a:spcPts val="45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Array() === typeof new Date()); // true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PRIMITIVE TYPES</a:t>
            </a:r>
            <a:endParaRPr sz="2700" b="0" i="0" u="none" strike="noStrike" cap="none">
              <a:solidFill>
                <a:schemeClr val="lt1"/>
              </a:solidFill>
              <a:latin typeface="Questrial"/>
              <a:ea typeface="Questrial"/>
              <a:cs typeface="Questrial"/>
              <a:sym typeface="Questrial"/>
            </a:endParaRPr>
          </a:p>
        </p:txBody>
      </p:sp>
      <p:sp>
        <p:nvSpPr>
          <p:cNvPr id="530" name="Google Shape;530;p61"/>
          <p:cNvSpPr txBox="1">
            <a:spLocks noGrp="1"/>
          </p:cNvSpPr>
          <p:nvPr>
            <p:ph type="body" idx="1"/>
          </p:nvPr>
        </p:nvSpPr>
        <p:spPr>
          <a:xfrm>
            <a:off x="1297500" y="1393525"/>
            <a:ext cx="7038900" cy="3085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0" i="0" u="none" strike="noStrike" cap="none">
                <a:solidFill>
                  <a:srgbClr val="21FFFE"/>
                </a:solidFill>
                <a:latin typeface="Questrial"/>
                <a:ea typeface="Questrial"/>
                <a:cs typeface="Questrial"/>
                <a:sym typeface="Questrial"/>
              </a:rPr>
              <a:t>Primitive types </a:t>
            </a:r>
            <a:r>
              <a:rPr lang="en-GB" sz="1800" b="0" i="0" u="none" strike="noStrike" cap="none">
                <a:solidFill>
                  <a:schemeClr val="lt1"/>
                </a:solidFill>
                <a:latin typeface="Questrial"/>
                <a:ea typeface="Questrial"/>
                <a:cs typeface="Questrial"/>
                <a:sym typeface="Questrial"/>
              </a:rPr>
              <a:t>are passed </a:t>
            </a:r>
            <a:r>
              <a:rPr lang="en-GB" sz="1800" b="0" i="0" u="none" strike="noStrike" cap="none">
                <a:solidFill>
                  <a:srgbClr val="DEEBF4"/>
                </a:solidFill>
                <a:latin typeface="Questrial"/>
                <a:ea typeface="Questrial"/>
                <a:cs typeface="Questrial"/>
                <a:sym typeface="Questrial"/>
              </a:rPr>
              <a:t>by value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When passed as argument</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New memory is allocated </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The value is copied in the new memory</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The value in the new memory is passed</a:t>
            </a:r>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Primitive types are initialized with type literals</a:t>
            </a:r>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180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Primitive types have a object type </a:t>
            </a:r>
            <a:r>
              <a:rPr lang="en-GB" sz="1800" b="0" i="0" u="none" strike="noStrike" cap="none">
                <a:solidFill>
                  <a:srgbClr val="DEEBF4"/>
                </a:solidFill>
                <a:latin typeface="Questrial"/>
                <a:ea typeface="Questrial"/>
                <a:cs typeface="Questrial"/>
                <a:sym typeface="Questrial"/>
              </a:rPr>
              <a:t>wrapper</a:t>
            </a:r>
            <a:endParaRPr/>
          </a:p>
          <a:p>
            <a:pPr marL="171450" marR="0" lvl="0" indent="-28575" algn="l" rtl="0">
              <a:lnSpc>
                <a:spcPct val="100000"/>
              </a:lnSpc>
              <a:spcBef>
                <a:spcPts val="1800"/>
              </a:spcBef>
              <a:spcAft>
                <a:spcPts val="0"/>
              </a:spcAft>
              <a:buClr>
                <a:schemeClr val="lt1"/>
              </a:buClr>
              <a:buSzPts val="2250"/>
              <a:buFont typeface="Arial"/>
              <a:buNone/>
            </a:pPr>
            <a:endParaRPr sz="1800" b="0" i="0" u="none" strike="noStrike" cap="none">
              <a:solidFill>
                <a:srgbClr val="DEEBF4"/>
              </a:solidFill>
              <a:latin typeface="Questrial"/>
              <a:ea typeface="Questrial"/>
              <a:cs typeface="Questrial"/>
              <a:sym typeface="Questrial"/>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31" name="Google Shape;531;p6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48</a:t>
            </a:fld>
            <a:endParaRPr sz="1000">
              <a:latin typeface="Lato"/>
              <a:ea typeface="Lato"/>
              <a:cs typeface="Lato"/>
              <a:sym typeface="Lato"/>
            </a:endParaRPr>
          </a:p>
        </p:txBody>
      </p:sp>
      <p:sp>
        <p:nvSpPr>
          <p:cNvPr id="532" name="Google Shape;532;p61"/>
          <p:cNvSpPr txBox="1"/>
          <p:nvPr/>
        </p:nvSpPr>
        <p:spPr>
          <a:xfrm>
            <a:off x="1297500" y="3563950"/>
            <a:ext cx="6113400" cy="600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number = 5;</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text = 'Hello there!';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PRIMITIVE TYPES – EXAMPLE</a:t>
            </a:r>
            <a:endParaRPr sz="2700" b="0" i="0" u="none" strike="noStrike" cap="none">
              <a:solidFill>
                <a:schemeClr val="lt1"/>
              </a:solidFill>
              <a:latin typeface="Questrial"/>
              <a:ea typeface="Questrial"/>
              <a:cs typeface="Questrial"/>
              <a:sym typeface="Questrial"/>
            </a:endParaRPr>
          </a:p>
        </p:txBody>
      </p:sp>
      <p:sp>
        <p:nvSpPr>
          <p:cNvPr id="538" name="Google Shape;538;p62"/>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Assign string values to two variables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Create an object using their value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Change the value of the variables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Each object has its own value</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39" name="Google Shape;539;p6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49</a:t>
            </a:fld>
            <a:endParaRPr sz="1000">
              <a:latin typeface="Lato"/>
              <a:ea typeface="Lato"/>
              <a:cs typeface="Lato"/>
              <a:sym typeface="Lato"/>
            </a:endParaRPr>
          </a:p>
        </p:txBody>
      </p:sp>
      <p:sp>
        <p:nvSpPr>
          <p:cNvPr id="540" name="Google Shape;540;p62"/>
          <p:cNvSpPr txBox="1"/>
          <p:nvPr/>
        </p:nvSpPr>
        <p:spPr>
          <a:xfrm>
            <a:off x="1297500" y="3086100"/>
            <a:ext cx="6760800" cy="1541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fName = 'Pesho';</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lName = 'Ivanov';</a:t>
            </a:r>
            <a:endParaRPr/>
          </a:p>
          <a:p>
            <a:pPr marL="0" marR="0" lvl="0" indent="0" algn="l" rtl="0">
              <a:spcBef>
                <a:spcPts val="675"/>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person = { firstName: fName, lastName: lName };</a:t>
            </a:r>
            <a:endParaRPr/>
          </a:p>
          <a:p>
            <a:pPr marL="0" marR="0" lvl="0" indent="0" algn="l" rtl="0">
              <a:spcBef>
                <a:spcPts val="675"/>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lName = 'Petrov';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console.log(person.lastName) // logged 'Ivanov'</a:t>
            </a:r>
            <a:endParaRPr sz="1650" b="1">
              <a:solidFill>
                <a:srgbClr val="FBEEC9"/>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ctrTitle"/>
          </p:nvPr>
        </p:nvSpPr>
        <p:spPr>
          <a:xfrm>
            <a:off x="2930601" y="1976225"/>
            <a:ext cx="54054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40"/>
              <a:buFont typeface="Questrial"/>
              <a:buNone/>
            </a:pPr>
            <a:r>
              <a:rPr lang="en-GB" sz="3240" b="0" i="0" u="none" strike="noStrike" cap="none">
                <a:solidFill>
                  <a:schemeClr val="lt1"/>
                </a:solidFill>
                <a:latin typeface="Questrial"/>
                <a:ea typeface="Questrial"/>
                <a:cs typeface="Questrial"/>
                <a:sym typeface="Questrial"/>
              </a:rPr>
              <a:t>DECLARING AND CALLING FUNCTIONS</a:t>
            </a:r>
            <a:endParaRPr sz="324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TYPE</a:t>
            </a:r>
            <a:endParaRPr sz="2700" b="0" i="0" u="none" strike="noStrike" cap="none">
              <a:solidFill>
                <a:schemeClr val="lt1"/>
              </a:solidFill>
              <a:latin typeface="Questrial"/>
              <a:ea typeface="Questrial"/>
              <a:cs typeface="Questrial"/>
              <a:sym typeface="Questrial"/>
            </a:endParaRPr>
          </a:p>
        </p:txBody>
      </p:sp>
      <p:sp>
        <p:nvSpPr>
          <p:cNvPr id="546" name="Google Shape;546;p6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Object</a:t>
            </a:r>
            <a:r>
              <a:rPr lang="en-GB" sz="1800" b="0" i="0" u="none" strike="noStrike" cap="none">
                <a:solidFill>
                  <a:schemeClr val="lt1"/>
                </a:solidFill>
                <a:latin typeface="Questrial"/>
                <a:ea typeface="Questrial"/>
                <a:cs typeface="Questrial"/>
                <a:sym typeface="Questrial"/>
              </a:rPr>
              <a:t> is the only </a:t>
            </a:r>
            <a:r>
              <a:rPr lang="en-GB" sz="1800" b="0" i="0" u="none" strike="noStrike" cap="none">
                <a:solidFill>
                  <a:srgbClr val="DEEBF4"/>
                </a:solidFill>
                <a:latin typeface="Questrial"/>
                <a:ea typeface="Questrial"/>
                <a:cs typeface="Questrial"/>
                <a:sym typeface="Questrial"/>
              </a:rPr>
              <a:t>object type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When passed to a function, the value is not copied, but instead a </a:t>
            </a:r>
            <a:r>
              <a:rPr lang="en-GB" sz="1500" b="0" i="0" u="none" strike="noStrike" cap="none">
                <a:solidFill>
                  <a:srgbClr val="21FFFE"/>
                </a:solidFill>
                <a:latin typeface="Questrial"/>
                <a:ea typeface="Questrial"/>
                <a:cs typeface="Questrial"/>
                <a:sym typeface="Questrial"/>
              </a:rPr>
              <a:t>reference</a:t>
            </a:r>
            <a:r>
              <a:rPr lang="en-GB" sz="1500" b="0" i="0" u="none" strike="noStrike" cap="none">
                <a:solidFill>
                  <a:schemeClr val="lt1"/>
                </a:solidFill>
                <a:latin typeface="Questrial"/>
                <a:ea typeface="Questrial"/>
                <a:cs typeface="Questrial"/>
                <a:sym typeface="Questrial"/>
              </a:rPr>
              <a:t> of it is passed</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47" name="Google Shape;547;p63"/>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50</a:t>
            </a:fld>
            <a:endParaRPr sz="1000">
              <a:latin typeface="Lato"/>
              <a:ea typeface="Lato"/>
              <a:cs typeface="Lato"/>
              <a:sym typeface="Lato"/>
            </a:endParaRPr>
          </a:p>
        </p:txBody>
      </p:sp>
      <p:sp>
        <p:nvSpPr>
          <p:cNvPr id="548" name="Google Shape;548;p63"/>
          <p:cNvSpPr txBox="1"/>
          <p:nvPr/>
        </p:nvSpPr>
        <p:spPr>
          <a:xfrm>
            <a:off x="1297501" y="2652600"/>
            <a:ext cx="6987900" cy="2354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marks =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'Java', score : 6.00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'HTML5', score : 5.90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'JavaScript', score : 6.00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'PHP', score : 6.00 }];</a:t>
            </a:r>
            <a:endParaRPr/>
          </a:p>
          <a:p>
            <a:pPr marL="0" marR="0" lvl="0" indent="0" algn="l" rtl="0">
              <a:spcBef>
                <a:spcPts val="90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student = { name: 'Deyan Dachev', marks: marks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marks[1].score = 5.50;</a:t>
            </a:r>
            <a:endParaRPr/>
          </a:p>
          <a:p>
            <a:pPr marL="0" marR="0" lvl="0" indent="0" algn="l" rtl="0">
              <a:spcBef>
                <a:spcPts val="90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console.log(student.marks[1]); // logs 5.50 for HTML5 score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CLONING</a:t>
            </a:r>
            <a:endParaRPr/>
          </a:p>
        </p:txBody>
      </p:sp>
      <p:sp>
        <p:nvSpPr>
          <p:cNvPr id="554" name="Google Shape;554;p64"/>
          <p:cNvSpPr txBox="1">
            <a:spLocks noGrp="1"/>
          </p:cNvSpPr>
          <p:nvPr>
            <p:ph type="body" idx="1"/>
          </p:nvPr>
        </p:nvSpPr>
        <p:spPr>
          <a:xfrm>
            <a:off x="1297500" y="1214100"/>
            <a:ext cx="7038900" cy="326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Shared object – two variables holding the same object:</a:t>
            </a:r>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Cloned objects – two variables holding separate objects:</a:t>
            </a:r>
            <a:endParaRPr/>
          </a:p>
          <a:p>
            <a:pPr marL="171450" marR="0" lvl="0" indent="-28575" algn="l" rtl="0">
              <a:lnSpc>
                <a:spcPct val="10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55" name="Google Shape;555;p6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51</a:t>
            </a:fld>
            <a:endParaRPr sz="1000">
              <a:latin typeface="Lato"/>
              <a:ea typeface="Lato"/>
              <a:cs typeface="Lato"/>
              <a:sym typeface="Lato"/>
            </a:endParaRPr>
          </a:p>
        </p:txBody>
      </p:sp>
      <p:sp>
        <p:nvSpPr>
          <p:cNvPr id="556" name="Google Shape;556;p64"/>
          <p:cNvSpPr txBox="1"/>
          <p:nvPr/>
        </p:nvSpPr>
        <p:spPr>
          <a:xfrm>
            <a:off x="1043320" y="1790724"/>
            <a:ext cx="6824700" cy="13620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peter = { name: 'Peter', age: 21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maria = peter;</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maria.name = 'Maria';</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console.log(maria); // </a:t>
            </a:r>
            <a:r>
              <a:rPr lang="en-GB" sz="1650" b="1" i="1">
                <a:solidFill>
                  <a:srgbClr val="FBEEC9"/>
                </a:solidFill>
                <a:latin typeface="Consolas"/>
                <a:ea typeface="Consolas"/>
                <a:cs typeface="Consolas"/>
                <a:sym typeface="Consolas"/>
              </a:rPr>
              <a:t>Object {name: "Maria", age: 21}</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console.log(peter); // </a:t>
            </a:r>
            <a:r>
              <a:rPr lang="en-GB" sz="1650" b="1" i="1">
                <a:solidFill>
                  <a:srgbClr val="FBEEC9"/>
                </a:solidFill>
                <a:latin typeface="Consolas"/>
                <a:ea typeface="Consolas"/>
                <a:cs typeface="Consolas"/>
                <a:sym typeface="Consolas"/>
              </a:rPr>
              <a:t>Object {name: "Maria", age: 21}</a:t>
            </a:r>
            <a:endParaRPr/>
          </a:p>
        </p:txBody>
      </p:sp>
      <p:sp>
        <p:nvSpPr>
          <p:cNvPr id="557" name="Google Shape;557;p64"/>
          <p:cNvSpPr txBox="1"/>
          <p:nvPr/>
        </p:nvSpPr>
        <p:spPr>
          <a:xfrm>
            <a:off x="1043320" y="3580607"/>
            <a:ext cx="6824773" cy="136191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peter = { name: 'Peter', age: 21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maria = JSON.parse(JSON.stringify(peter));</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maria.name = 'Maria';</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console.log(maria); // </a:t>
            </a:r>
            <a:r>
              <a:rPr lang="en-GB" sz="1650" b="1" i="1">
                <a:solidFill>
                  <a:srgbClr val="FBEEC9"/>
                </a:solidFill>
                <a:latin typeface="Consolas"/>
                <a:ea typeface="Consolas"/>
                <a:cs typeface="Consolas"/>
                <a:sym typeface="Consolas"/>
              </a:rPr>
              <a:t>Object {name: "Maria", age: 21}</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console.log(peter); // </a:t>
            </a:r>
            <a:r>
              <a:rPr lang="en-GB" sz="1650" b="1" i="1">
                <a:solidFill>
                  <a:srgbClr val="FBEEC9"/>
                </a:solidFill>
                <a:latin typeface="Consolas"/>
                <a:ea typeface="Consolas"/>
                <a:cs typeface="Consolas"/>
                <a:sym typeface="Consolas"/>
              </a:rPr>
              <a:t>Object {name: "Peter", age: 21}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5"/>
          <p:cNvSpPr txBox="1">
            <a:spLocks noGrp="1"/>
          </p:cNvSpPr>
          <p:nvPr>
            <p:ph type="ctrTitle"/>
          </p:nvPr>
        </p:nvSpPr>
        <p:spPr>
          <a:xfrm>
            <a:off x="3020300" y="1578400"/>
            <a:ext cx="5534400" cy="1230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JSON OBJECTS</a:t>
            </a:r>
            <a:endParaRPr sz="3600" b="0" i="0" u="none" strike="noStrike" cap="none">
              <a:solidFill>
                <a:schemeClr val="lt1"/>
              </a:solidFill>
              <a:latin typeface="Questrial"/>
              <a:ea typeface="Questrial"/>
              <a:cs typeface="Questrial"/>
              <a:sym typeface="Questrial"/>
            </a:endParaRPr>
          </a:p>
        </p:txBody>
      </p:sp>
      <p:sp>
        <p:nvSpPr>
          <p:cNvPr id="563" name="Google Shape;563;p65"/>
          <p:cNvSpPr txBox="1">
            <a:spLocks noGrp="1"/>
          </p:cNvSpPr>
          <p:nvPr>
            <p:ph type="subTitle" idx="1"/>
          </p:nvPr>
        </p:nvSpPr>
        <p:spPr>
          <a:xfrm>
            <a:off x="3020299" y="3061100"/>
            <a:ext cx="5130600" cy="1062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CREATING SIMPLE OBJECTS</a:t>
            </a:r>
            <a:endParaRPr/>
          </a:p>
          <a:p>
            <a:pPr marL="0" marR="0" lvl="0" indent="0" algn="l" rtl="0">
              <a:lnSpc>
                <a:spcPct val="120000"/>
              </a:lnSpc>
              <a:spcBef>
                <a:spcPts val="75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
        <p:nvSpPr>
          <p:cNvPr id="564" name="Google Shape;564;p65"/>
          <p:cNvSpPr txBox="1">
            <a:spLocks noGrp="1"/>
          </p:cNvSpPr>
          <p:nvPr>
            <p:ph type="sldNum" idx="12"/>
          </p:nvPr>
        </p:nvSpPr>
        <p:spPr>
          <a:xfrm>
            <a:off x="8821341" y="4893469"/>
            <a:ext cx="321469" cy="14763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52</a:t>
            </a:fld>
            <a:endParaRPr sz="1000">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JSON OBJECTS</a:t>
            </a:r>
            <a:endParaRPr sz="2700" b="0" i="0" u="none" strike="noStrike" cap="none">
              <a:solidFill>
                <a:schemeClr val="lt1"/>
              </a:solidFill>
              <a:latin typeface="Questrial"/>
              <a:ea typeface="Questrial"/>
              <a:cs typeface="Questrial"/>
              <a:sym typeface="Questrial"/>
            </a:endParaRPr>
          </a:p>
        </p:txBody>
      </p:sp>
      <p:sp>
        <p:nvSpPr>
          <p:cNvPr id="570" name="Google Shape;570;p66"/>
          <p:cNvSpPr txBox="1">
            <a:spLocks noGrp="1"/>
          </p:cNvSpPr>
          <p:nvPr>
            <p:ph type="body" idx="1"/>
          </p:nvPr>
        </p:nvSpPr>
        <p:spPr>
          <a:xfrm>
            <a:off x="1297500" y="1064575"/>
            <a:ext cx="7038900" cy="3414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a:solidFill>
                  <a:srgbClr val="21FFFE"/>
                </a:solidFill>
                <a:latin typeface="Questrial"/>
                <a:ea typeface="Questrial"/>
                <a:cs typeface="Questrial"/>
                <a:sym typeface="Questrial"/>
              </a:rPr>
              <a:t>JSON</a:t>
            </a:r>
            <a:r>
              <a:rPr lang="en-GB" sz="1800" b="0" i="0" u="none" strike="noStrike" cap="none">
                <a:solidFill>
                  <a:schemeClr val="lt1"/>
                </a:solidFill>
                <a:latin typeface="Questrial"/>
                <a:ea typeface="Questrial"/>
                <a:cs typeface="Questrial"/>
                <a:sym typeface="Questrial"/>
              </a:rPr>
              <a:t> stands for </a:t>
            </a:r>
            <a:r>
              <a:rPr lang="en-GB" sz="1800" b="0" i="0" u="none" strike="noStrike" cap="none">
                <a:solidFill>
                  <a:srgbClr val="DEEBF4"/>
                </a:solidFill>
                <a:latin typeface="Questrial"/>
                <a:ea typeface="Questrial"/>
                <a:cs typeface="Questrial"/>
                <a:sym typeface="Questrial"/>
              </a:rPr>
              <a:t>J</a:t>
            </a:r>
            <a:r>
              <a:rPr lang="en-GB" sz="1800" b="0" i="0" u="none" strike="noStrike" cap="none">
                <a:solidFill>
                  <a:schemeClr val="lt1"/>
                </a:solidFill>
                <a:latin typeface="Questrial"/>
                <a:ea typeface="Questrial"/>
                <a:cs typeface="Questrial"/>
                <a:sym typeface="Questrial"/>
              </a:rPr>
              <a:t>ava</a:t>
            </a:r>
            <a:r>
              <a:rPr lang="en-GB" sz="1800" b="0" i="0" u="none" strike="noStrike" cap="none">
                <a:solidFill>
                  <a:srgbClr val="DEEBF4"/>
                </a:solidFill>
                <a:latin typeface="Questrial"/>
                <a:ea typeface="Questrial"/>
                <a:cs typeface="Questrial"/>
                <a:sym typeface="Questrial"/>
              </a:rPr>
              <a:t>S</a:t>
            </a:r>
            <a:r>
              <a:rPr lang="en-GB" sz="1800" b="0" i="0" u="none" strike="noStrike" cap="none">
                <a:solidFill>
                  <a:schemeClr val="lt1"/>
                </a:solidFill>
                <a:latin typeface="Questrial"/>
                <a:ea typeface="Questrial"/>
                <a:cs typeface="Questrial"/>
                <a:sym typeface="Questrial"/>
              </a:rPr>
              <a:t>cript </a:t>
            </a:r>
            <a:r>
              <a:rPr lang="en-GB" sz="1800" b="0" i="0" u="none" strike="noStrike" cap="none">
                <a:solidFill>
                  <a:srgbClr val="DEEBF4"/>
                </a:solidFill>
                <a:latin typeface="Questrial"/>
                <a:ea typeface="Questrial"/>
                <a:cs typeface="Questrial"/>
                <a:sym typeface="Questrial"/>
              </a:rPr>
              <a:t>O</a:t>
            </a:r>
            <a:r>
              <a:rPr lang="en-GB" sz="1800" b="0" i="0" u="none" strike="noStrike" cap="none">
                <a:solidFill>
                  <a:schemeClr val="lt1"/>
                </a:solidFill>
                <a:latin typeface="Questrial"/>
                <a:ea typeface="Questrial"/>
                <a:cs typeface="Questrial"/>
                <a:sym typeface="Questrial"/>
              </a:rPr>
              <a:t>bject </a:t>
            </a:r>
            <a:r>
              <a:rPr lang="en-GB" sz="1800" b="0" i="0" u="none" strike="noStrike" cap="none">
                <a:solidFill>
                  <a:srgbClr val="DEEBF4"/>
                </a:solidFill>
                <a:latin typeface="Questrial"/>
                <a:ea typeface="Questrial"/>
                <a:cs typeface="Questrial"/>
                <a:sym typeface="Questrial"/>
              </a:rPr>
              <a:t>N</a:t>
            </a:r>
            <a:r>
              <a:rPr lang="en-GB" sz="1800" b="0" i="0" u="none" strike="noStrike" cap="none">
                <a:solidFill>
                  <a:schemeClr val="lt1"/>
                </a:solidFill>
                <a:latin typeface="Questrial"/>
                <a:ea typeface="Questrial"/>
                <a:cs typeface="Questrial"/>
                <a:sym typeface="Questrial"/>
              </a:rPr>
              <a:t>otation</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 data format used in JavaScript, the "</a:t>
            </a:r>
            <a:r>
              <a:rPr lang="en-GB" sz="1500" b="1" i="0" u="none" strike="noStrike" cap="none">
                <a:solidFill>
                  <a:srgbClr val="21FFFE"/>
                </a:solidFill>
                <a:latin typeface="Consolas"/>
                <a:ea typeface="Consolas"/>
                <a:cs typeface="Consolas"/>
                <a:sym typeface="Consolas"/>
              </a:rPr>
              <a:t>prop:value</a:t>
            </a:r>
            <a:r>
              <a:rPr lang="en-GB" sz="1500" b="0" i="0" u="none" strike="noStrike" cap="none">
                <a:solidFill>
                  <a:schemeClr val="lt1"/>
                </a:solidFill>
                <a:latin typeface="Questrial"/>
                <a:ea typeface="Questrial"/>
                <a:cs typeface="Questrial"/>
                <a:sym typeface="Questrial"/>
              </a:rPr>
              <a:t>" notation</a:t>
            </a:r>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Then the object properties can be used:</a:t>
            </a:r>
            <a:endParaRPr sz="1500" b="0" i="0" u="none" strike="noStrike" cap="none">
              <a:solidFill>
                <a:schemeClr val="lt1"/>
              </a:solidFill>
              <a:latin typeface="Questrial"/>
              <a:ea typeface="Questrial"/>
              <a:cs typeface="Questrial"/>
              <a:sym typeface="Questrial"/>
            </a:endParaRPr>
          </a:p>
        </p:txBody>
      </p:sp>
      <p:sp>
        <p:nvSpPr>
          <p:cNvPr id="571" name="Google Shape;571;p66"/>
          <p:cNvSpPr txBox="1"/>
          <p:nvPr/>
        </p:nvSpPr>
        <p:spPr>
          <a:xfrm>
            <a:off x="854592" y="1848201"/>
            <a:ext cx="7460069" cy="1869743"/>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person =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firstName: 'Dicho',</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lastName: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personToString()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p:txBody>
      </p:sp>
      <p:sp>
        <p:nvSpPr>
          <p:cNvPr id="572" name="Google Shape;572;p66"/>
          <p:cNvSpPr txBox="1"/>
          <p:nvPr/>
        </p:nvSpPr>
        <p:spPr>
          <a:xfrm>
            <a:off x="854592" y="4343401"/>
            <a:ext cx="8289408" cy="57708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03"/>
              <a:buFont typeface="Noto Sans Symbols"/>
              <a:buNone/>
            </a:pPr>
            <a:r>
              <a:rPr lang="en-GB" sz="1575" b="1">
                <a:solidFill>
                  <a:srgbClr val="FBEEC9"/>
                </a:solidFill>
                <a:latin typeface="Consolas"/>
                <a:ea typeface="Consolas"/>
                <a:cs typeface="Consolas"/>
                <a:sym typeface="Consolas"/>
              </a:rPr>
              <a:t>console.log(person.toString());</a:t>
            </a:r>
            <a:endParaRPr/>
          </a:p>
          <a:p>
            <a:pPr marL="0" marR="0" lvl="0" indent="0" algn="l" rtl="0">
              <a:spcBef>
                <a:spcPts val="0"/>
              </a:spcBef>
              <a:spcAft>
                <a:spcPts val="0"/>
              </a:spcAft>
              <a:buClr>
                <a:srgbClr val="BFD8EA"/>
              </a:buClr>
              <a:buSzPts val="1103"/>
              <a:buFont typeface="Noto Sans Symbols"/>
              <a:buNone/>
            </a:pPr>
            <a:r>
              <a:rPr lang="en-GB" sz="1575" b="1">
                <a:solidFill>
                  <a:srgbClr val="FBEEC9"/>
                </a:solidFill>
                <a:latin typeface="Consolas"/>
                <a:ea typeface="Consolas"/>
                <a:cs typeface="Consolas"/>
                <a:sym typeface="Consolas"/>
              </a:rPr>
              <a:t>// '</a:t>
            </a:r>
            <a:r>
              <a:rPr lang="en-GB" sz="1575" b="0" i="1">
                <a:solidFill>
                  <a:srgbClr val="8CF4F2"/>
                </a:solidFill>
                <a:latin typeface="Consolas"/>
                <a:ea typeface="Consolas"/>
                <a:cs typeface="Consolas"/>
                <a:sym typeface="Consolas"/>
              </a:rPr>
              <a:t>Object {firstName: "Dicho", lastName: "Dichov", toString: function}</a:t>
            </a:r>
            <a:r>
              <a:rPr lang="en-GB" sz="1575" b="1">
                <a:solidFill>
                  <a:srgbClr val="FBEEC9"/>
                </a:solidFill>
                <a:latin typeface="Consolas"/>
                <a:ea typeface="Consolas"/>
                <a:cs typeface="Consolas"/>
                <a:sym typeface="Consolas"/>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 OBJECT ↔ JSON STRING</a:t>
            </a:r>
            <a:endParaRPr/>
          </a:p>
        </p:txBody>
      </p:sp>
      <p:sp>
        <p:nvSpPr>
          <p:cNvPr id="578" name="Google Shape;578;p67"/>
          <p:cNvSpPr txBox="1">
            <a:spLocks noGrp="1"/>
          </p:cNvSpPr>
          <p:nvPr>
            <p:ph type="body" idx="1"/>
          </p:nvPr>
        </p:nvSpPr>
        <p:spPr>
          <a:xfrm>
            <a:off x="1297500" y="1307850"/>
            <a:ext cx="7038900" cy="3170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JSON.stringify(obj)</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Converts a JS object to JSON string:</a:t>
            </a:r>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75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JSON.parse(str)</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Creates a JS object by JSON string:</a:t>
            </a:r>
            <a:endParaRPr/>
          </a:p>
        </p:txBody>
      </p:sp>
      <p:sp>
        <p:nvSpPr>
          <p:cNvPr id="579" name="Google Shape;579;p6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54</a:t>
            </a:fld>
            <a:endParaRPr sz="1000">
              <a:latin typeface="Lato"/>
              <a:ea typeface="Lato"/>
              <a:cs typeface="Lato"/>
              <a:sym typeface="Lato"/>
            </a:endParaRPr>
          </a:p>
        </p:txBody>
      </p:sp>
      <p:sp>
        <p:nvSpPr>
          <p:cNvPr id="580" name="Google Shape;580;p67"/>
          <p:cNvSpPr txBox="1"/>
          <p:nvPr/>
        </p:nvSpPr>
        <p:spPr>
          <a:xfrm>
            <a:off x="856060" y="2136097"/>
            <a:ext cx="8000999" cy="64633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obj = { town: 'Sofia', gps: {lat: 42.70, lng: 23.32} }</a:t>
            </a:r>
            <a:endParaRPr/>
          </a:p>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str = JSON.stringify(obj);</a:t>
            </a:r>
            <a:endParaRPr/>
          </a:p>
        </p:txBody>
      </p:sp>
      <p:sp>
        <p:nvSpPr>
          <p:cNvPr id="581" name="Google Shape;581;p67"/>
          <p:cNvSpPr txBox="1"/>
          <p:nvPr/>
        </p:nvSpPr>
        <p:spPr>
          <a:xfrm>
            <a:off x="856060" y="3647697"/>
            <a:ext cx="8000999" cy="64633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str = '{"town":"Sofia","gps":{"lat":42.70,"lng":23.32}}';</a:t>
            </a:r>
            <a:endParaRPr/>
          </a:p>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obj = JSON.parse(str);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BUILDING A JSON OBJECT</a:t>
            </a:r>
            <a:endParaRPr sz="2700" b="0" i="0" u="none" strike="noStrike" cap="none">
              <a:solidFill>
                <a:schemeClr val="lt1"/>
              </a:solidFill>
              <a:latin typeface="Questrial"/>
              <a:ea typeface="Questrial"/>
              <a:cs typeface="Questrial"/>
              <a:sym typeface="Questrial"/>
            </a:endParaRPr>
          </a:p>
        </p:txBody>
      </p:sp>
      <p:sp>
        <p:nvSpPr>
          <p:cNvPr id="587" name="Google Shape;587;p68"/>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JSON is great, but </a:t>
            </a:r>
            <a:r>
              <a:rPr lang="en-GB" sz="1800" b="0" i="0" u="none" strike="noStrike" cap="none">
                <a:solidFill>
                  <a:srgbClr val="DEEBF4"/>
                </a:solidFill>
                <a:latin typeface="Questrial"/>
                <a:ea typeface="Questrial"/>
                <a:cs typeface="Questrial"/>
                <a:sym typeface="Questrial"/>
              </a:rPr>
              <a:t>repeating code </a:t>
            </a:r>
            <a:r>
              <a:rPr lang="en-GB" sz="1800" b="0" i="0" u="none" strike="noStrike" cap="none">
                <a:solidFill>
                  <a:schemeClr val="lt1"/>
                </a:solidFill>
                <a:latin typeface="Questrial"/>
                <a:ea typeface="Questrial"/>
                <a:cs typeface="Questrial"/>
                <a:sym typeface="Questrial"/>
              </a:rPr>
              <a:t>is not, right?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Lets make several persons:</a:t>
            </a:r>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88" name="Google Shape;588;p6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55</a:t>
            </a:fld>
            <a:endParaRPr sz="1000">
              <a:latin typeface="Lato"/>
              <a:ea typeface="Lato"/>
              <a:cs typeface="Lato"/>
              <a:sym typeface="Lato"/>
            </a:endParaRPr>
          </a:p>
        </p:txBody>
      </p:sp>
      <p:sp>
        <p:nvSpPr>
          <p:cNvPr id="589" name="Google Shape;589;p68"/>
          <p:cNvSpPr txBox="1"/>
          <p:nvPr/>
        </p:nvSpPr>
        <p:spPr>
          <a:xfrm>
            <a:off x="856060" y="2177270"/>
            <a:ext cx="7658100" cy="273664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dicho = {fname: 'Dicho', lname: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13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georgiev = { fname: 'Georgi', lname: 'Georgiev', </a:t>
            </a:r>
            <a:br>
              <a:rPr lang="en-GB" sz="1650" b="1">
                <a:solidFill>
                  <a:srgbClr val="FBEEC9"/>
                </a:solidFill>
                <a:latin typeface="Consolas"/>
                <a:ea typeface="Consolas"/>
                <a:cs typeface="Consolas"/>
                <a:sym typeface="Consolas"/>
              </a:rPr>
            </a:b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13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kirova = { fname: 'Maria', lname: 'Kirova', </a:t>
            </a:r>
            <a:br>
              <a:rPr lang="en-GB" sz="1650" b="1">
                <a:solidFill>
                  <a:srgbClr val="FBEEC9"/>
                </a:solidFill>
                <a:latin typeface="Consolas"/>
                <a:ea typeface="Consolas"/>
                <a:cs typeface="Consolas"/>
                <a:sym typeface="Consolas"/>
              </a:rPr>
            </a:b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JSON BUILDING FUNCTION</a:t>
            </a:r>
            <a:endParaRPr sz="2700" b="0" i="0" u="none" strike="noStrike" cap="none">
              <a:solidFill>
                <a:schemeClr val="lt1"/>
              </a:solidFill>
              <a:latin typeface="Questrial"/>
              <a:ea typeface="Questrial"/>
              <a:cs typeface="Questrial"/>
              <a:sym typeface="Questrial"/>
            </a:endParaRPr>
          </a:p>
        </p:txBody>
      </p:sp>
      <p:sp>
        <p:nvSpPr>
          <p:cNvPr id="595" name="Google Shape;595;p69"/>
          <p:cNvSpPr txBox="1">
            <a:spLocks noGrp="1"/>
          </p:cNvSpPr>
          <p:nvPr>
            <p:ph type="body" idx="1"/>
          </p:nvPr>
        </p:nvSpPr>
        <p:spPr>
          <a:xfrm>
            <a:off x="1297500" y="1214100"/>
            <a:ext cx="7038900" cy="326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 function for building JSON objects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Just pass first and last name and get an object</a:t>
            </a:r>
            <a:endParaRPr/>
          </a:p>
          <a:p>
            <a:pPr marL="857250" marR="0" lvl="2" indent="-171450" algn="l" rtl="0">
              <a:lnSpc>
                <a:spcPct val="12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Something like a constructor</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96" name="Google Shape;596;p6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56</a:t>
            </a:fld>
            <a:endParaRPr sz="1000">
              <a:latin typeface="Lato"/>
              <a:ea typeface="Lato"/>
              <a:cs typeface="Lato"/>
              <a:sym typeface="Lato"/>
            </a:endParaRPr>
          </a:p>
        </p:txBody>
      </p:sp>
      <p:sp>
        <p:nvSpPr>
          <p:cNvPr id="597" name="Google Shape;597;p69"/>
          <p:cNvSpPr txBox="1"/>
          <p:nvPr/>
        </p:nvSpPr>
        <p:spPr>
          <a:xfrm>
            <a:off x="856060" y="2444846"/>
            <a:ext cx="8057945" cy="2441694"/>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function BuildPerson(fname, 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return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fname: fname,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lname: lname,</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4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minkov = BuildPerson('Dicho',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georgiev = BuildPerson('Georgi', 'Georgiev');</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0"/>
          <p:cNvSpPr txBox="1">
            <a:spLocks noGrp="1"/>
          </p:cNvSpPr>
          <p:nvPr>
            <p:ph type="title"/>
          </p:nvPr>
        </p:nvSpPr>
        <p:spPr>
          <a:xfrm>
            <a:off x="1297500" y="244225"/>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SUMMARY</a:t>
            </a:r>
            <a:endParaRPr sz="2700" b="0" i="0" u="none" strike="noStrike" cap="none">
              <a:solidFill>
                <a:schemeClr val="lt1"/>
              </a:solidFill>
              <a:latin typeface="Questrial"/>
              <a:ea typeface="Questrial"/>
              <a:cs typeface="Questrial"/>
              <a:sym typeface="Questrial"/>
            </a:endParaRPr>
          </a:p>
        </p:txBody>
      </p:sp>
      <p:sp>
        <p:nvSpPr>
          <p:cNvPr id="603" name="Google Shape;603;p70"/>
          <p:cNvSpPr txBox="1">
            <a:spLocks noGrp="1"/>
          </p:cNvSpPr>
          <p:nvPr>
            <p:ph type="body" idx="1"/>
          </p:nvPr>
        </p:nvSpPr>
        <p:spPr>
          <a:xfrm>
            <a:off x="1297500" y="994800"/>
            <a:ext cx="7038900" cy="3937500"/>
          </a:xfrm>
          <a:prstGeom prst="rect">
            <a:avLst/>
          </a:prstGeom>
          <a:noFill/>
          <a:ln>
            <a:noFill/>
          </a:ln>
        </p:spPr>
        <p:txBody>
          <a:bodyPr spcFirstLastPara="1" wrap="square" lIns="91425" tIns="45700" rIns="91425" bIns="45700" anchor="t" anchorCtr="0">
            <a:noAutofit/>
          </a:bodyPr>
          <a:lstStyle/>
          <a:p>
            <a:pPr marL="385763" marR="0" lvl="0" indent="-385763" algn="l" rtl="0">
              <a:lnSpc>
                <a:spcPct val="120000"/>
              </a:lnSpc>
              <a:spcBef>
                <a:spcPts val="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Declaring and calling functions</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Functions with and without </a:t>
            </a:r>
            <a:r>
              <a:rPr lang="en-GB" sz="1500" b="0" i="0" u="none" strike="noStrike" cap="none">
                <a:solidFill>
                  <a:srgbClr val="21FFFE"/>
                </a:solidFill>
                <a:latin typeface="Questrial"/>
                <a:ea typeface="Questrial"/>
                <a:cs typeface="Questrial"/>
                <a:sym typeface="Questrial"/>
              </a:rPr>
              <a:t>parameters</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a:t>
            </a:r>
            <a:r>
              <a:rPr lang="en-GB" sz="1500" b="0" i="0" u="none" strike="noStrike" cap="none">
                <a:solidFill>
                  <a:srgbClr val="21FFFE"/>
                </a:solidFill>
                <a:latin typeface="Questrial"/>
                <a:ea typeface="Questrial"/>
                <a:cs typeface="Questrial"/>
                <a:sym typeface="Questrial"/>
              </a:rPr>
              <a:t>scope</a:t>
            </a:r>
            <a:r>
              <a:rPr lang="en-GB" sz="1500" b="0" i="0" u="none" strike="noStrike" cap="none">
                <a:solidFill>
                  <a:schemeClr val="lt1"/>
                </a:solidFill>
                <a:latin typeface="Questrial"/>
                <a:ea typeface="Questrial"/>
                <a:cs typeface="Questrial"/>
                <a:sym typeface="Questrial"/>
              </a:rPr>
              <a:t> </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a:t>
            </a:r>
            <a:r>
              <a:rPr lang="en-GB" sz="1500" b="0" i="0" u="none" strike="noStrike" cap="none">
                <a:solidFill>
                  <a:srgbClr val="21FFFE"/>
                </a:solidFill>
                <a:latin typeface="Questrial"/>
                <a:ea typeface="Questrial"/>
                <a:cs typeface="Questrial"/>
                <a:sym typeface="Questrial"/>
              </a:rPr>
              <a:t>overloading</a:t>
            </a:r>
            <a:r>
              <a:rPr lang="en-GB" sz="1500" b="0" i="0" u="none" strike="noStrike" cap="none">
                <a:solidFill>
                  <a:schemeClr val="lt1"/>
                </a:solidFill>
                <a:latin typeface="Questrial"/>
                <a:ea typeface="Questrial"/>
                <a:cs typeface="Questrial"/>
                <a:sym typeface="Questrial"/>
              </a:rPr>
              <a:t> in JS (fake) </a:t>
            </a:r>
            <a:endParaRPr sz="1500" b="0" i="0" u="none" strike="noStrike" cap="none">
              <a:solidFill>
                <a:srgbClr val="21FFFE"/>
              </a:solidFill>
              <a:latin typeface="Questrial"/>
              <a:ea typeface="Questrial"/>
              <a:cs typeface="Questrial"/>
              <a:sym typeface="Questrial"/>
            </a:endParaRPr>
          </a:p>
          <a:p>
            <a:pPr marL="385763" marR="0" lvl="0" indent="-385763" algn="l" rtl="0">
              <a:lnSpc>
                <a:spcPct val="120000"/>
              </a:lnSpc>
              <a:spcBef>
                <a:spcPts val="75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Creating object </a:t>
            </a:r>
            <a:r>
              <a:rPr lang="en-GB" sz="1800" b="0" i="0" u="none" strike="noStrike" cap="none">
                <a:solidFill>
                  <a:srgbClr val="21FFFE"/>
                </a:solidFill>
                <a:latin typeface="Questrial"/>
                <a:ea typeface="Questrial"/>
                <a:cs typeface="Questrial"/>
                <a:sym typeface="Questrial"/>
              </a:rPr>
              <a:t>types</a:t>
            </a:r>
            <a:r>
              <a:rPr lang="en-GB" sz="1800" b="0" i="0" u="none" strike="noStrike" cap="none">
                <a:solidFill>
                  <a:schemeClr val="lt1"/>
                </a:solidFill>
                <a:latin typeface="Questrial"/>
                <a:ea typeface="Questrial"/>
                <a:cs typeface="Questrial"/>
                <a:sym typeface="Questrial"/>
              </a:rPr>
              <a:t> and using </a:t>
            </a:r>
            <a:br>
              <a:rPr lang="en-GB" sz="1800" b="0" i="0" u="none" strike="noStrike" cap="none">
                <a:solidFill>
                  <a:schemeClr val="lt1"/>
                </a:solidFill>
                <a:latin typeface="Questrial"/>
                <a:ea typeface="Questrial"/>
                <a:cs typeface="Questrial"/>
                <a:sym typeface="Questrial"/>
              </a:rPr>
            </a:br>
            <a:r>
              <a:rPr lang="en-GB" sz="1800" b="0" i="0" u="none" strike="noStrike" cap="none">
                <a:solidFill>
                  <a:schemeClr val="lt1"/>
                </a:solidFill>
                <a:latin typeface="Questrial"/>
                <a:ea typeface="Questrial"/>
                <a:cs typeface="Questrial"/>
                <a:sym typeface="Questrial"/>
              </a:rPr>
              <a:t>objects (</a:t>
            </a:r>
            <a:r>
              <a:rPr lang="en-GB" sz="1800" b="0" i="0" u="none" strike="noStrike" cap="none">
                <a:solidFill>
                  <a:srgbClr val="21FFFE"/>
                </a:solidFill>
                <a:latin typeface="Questrial"/>
                <a:ea typeface="Questrial"/>
                <a:cs typeface="Questrial"/>
                <a:sym typeface="Questrial"/>
              </a:rPr>
              <a:t>instances</a:t>
            </a:r>
            <a:r>
              <a:rPr lang="en-GB" sz="1800" b="0" i="0" u="none" strike="noStrike" cap="none">
                <a:solidFill>
                  <a:schemeClr val="lt1"/>
                </a:solidFill>
                <a:latin typeface="Questrial"/>
                <a:ea typeface="Questrial"/>
                <a:cs typeface="Questrial"/>
                <a:sym typeface="Questrial"/>
              </a:rPr>
              <a:t>)</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Object properties</a:t>
            </a:r>
            <a:endParaRPr/>
          </a:p>
          <a:p>
            <a:pPr marL="385763" marR="0" lvl="0" indent="-385763" algn="l" rtl="0">
              <a:lnSpc>
                <a:spcPct val="120000"/>
              </a:lnSpc>
              <a:spcBef>
                <a:spcPts val="75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Primitive and reference types</a:t>
            </a:r>
            <a:endParaRPr/>
          </a:p>
          <a:p>
            <a:pPr marL="385763" marR="0" lvl="0" indent="-385763" algn="l" rtl="0">
              <a:lnSpc>
                <a:spcPct val="120000"/>
              </a:lnSpc>
              <a:spcBef>
                <a:spcPts val="750"/>
              </a:spcBef>
              <a:spcAft>
                <a:spcPts val="160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JSON objects</a:t>
            </a:r>
            <a:endParaRPr sz="18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297500" y="393750"/>
            <a:ext cx="76638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DECLARING AND CREATING FUNCTIONS IN JS</a:t>
            </a:r>
            <a:endParaRPr sz="2700" b="0" i="0" u="none" strike="noStrike" cap="none">
              <a:solidFill>
                <a:schemeClr val="lt1"/>
              </a:solidFill>
              <a:latin typeface="Questrial"/>
              <a:ea typeface="Questrial"/>
              <a:cs typeface="Questrial"/>
              <a:sym typeface="Questrial"/>
            </a:endParaRPr>
          </a:p>
        </p:txBody>
      </p:sp>
      <p:sp>
        <p:nvSpPr>
          <p:cNvPr id="180" name="Google Shape;180;p19"/>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42875" algn="l" rtl="0">
              <a:lnSpc>
                <a:spcPct val="110000"/>
              </a:lnSpc>
              <a:spcBef>
                <a:spcPts val="0"/>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Typically a function has:</a:t>
            </a:r>
            <a:endParaRPr sz="1800"/>
          </a:p>
          <a:p>
            <a:pPr marL="514350" marR="0" lvl="1" indent="-158750" algn="l" rtl="0">
              <a:lnSpc>
                <a:spcPct val="110000"/>
              </a:lnSpc>
              <a:spcBef>
                <a:spcPts val="375"/>
              </a:spcBef>
              <a:spcAft>
                <a:spcPts val="0"/>
              </a:spcAft>
              <a:buClr>
                <a:srgbClr val="DEEBF4"/>
              </a:buClr>
              <a:buSzPts val="1800"/>
              <a:buFont typeface="Arial"/>
              <a:buChar char="•"/>
            </a:pPr>
            <a:r>
              <a:rPr lang="en-GB" sz="1800" b="0" i="0" u="none" strike="noStrike" cap="none">
                <a:solidFill>
                  <a:srgbClr val="DEEBF4"/>
                </a:solidFill>
                <a:latin typeface="Questrial"/>
                <a:ea typeface="Questrial"/>
                <a:cs typeface="Questrial"/>
                <a:sym typeface="Questrial"/>
              </a:rPr>
              <a:t>A </a:t>
            </a:r>
            <a:r>
              <a:rPr lang="en-GB" sz="1800" b="0" i="0" u="none" strike="noStrike" cap="none">
                <a:solidFill>
                  <a:srgbClr val="21FFFE"/>
                </a:solidFill>
                <a:latin typeface="Questrial"/>
                <a:ea typeface="Questrial"/>
                <a:cs typeface="Questrial"/>
                <a:sym typeface="Questrial"/>
              </a:rPr>
              <a:t>name</a:t>
            </a:r>
            <a:r>
              <a:rPr lang="en-GB" sz="1800" b="0" i="0" u="none" strike="noStrike" cap="none">
                <a:solidFill>
                  <a:srgbClr val="DEEBF4"/>
                </a:solidFill>
                <a:latin typeface="Questrial"/>
                <a:ea typeface="Questrial"/>
                <a:cs typeface="Questrial"/>
                <a:sym typeface="Questrial"/>
              </a:rPr>
              <a:t>	</a:t>
            </a:r>
            <a:endParaRPr sz="1800"/>
          </a:p>
          <a:p>
            <a:pPr marL="857250" marR="0" lvl="2" indent="-174625"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It is used to call the </a:t>
            </a:r>
            <a:r>
              <a:rPr lang="en-GB" sz="1800" b="0" i="0" u="none" strike="noStrike" cap="none">
                <a:solidFill>
                  <a:srgbClr val="21FFFE"/>
                </a:solidFill>
                <a:latin typeface="Questrial"/>
                <a:ea typeface="Questrial"/>
                <a:cs typeface="Questrial"/>
                <a:sym typeface="Questrial"/>
              </a:rPr>
              <a:t>function</a:t>
            </a:r>
            <a:endParaRPr sz="1800"/>
          </a:p>
          <a:p>
            <a:pPr marL="857250" marR="0" lvl="2" indent="-174625"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Describes its purpose</a:t>
            </a:r>
            <a:endParaRPr sz="1800"/>
          </a:p>
          <a:p>
            <a:pPr marL="514350" marR="0" lvl="1" indent="-158750"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A </a:t>
            </a:r>
            <a:r>
              <a:rPr lang="en-GB" sz="1800" b="0" i="0" u="none" strike="noStrike" cap="none">
                <a:solidFill>
                  <a:srgbClr val="21FFFE"/>
                </a:solidFill>
                <a:latin typeface="Questrial"/>
                <a:ea typeface="Questrial"/>
                <a:cs typeface="Questrial"/>
                <a:sym typeface="Questrial"/>
              </a:rPr>
              <a:t>body</a:t>
            </a:r>
            <a:endParaRPr sz="1800"/>
          </a:p>
          <a:p>
            <a:pPr marL="685681" marR="0" lvl="3" indent="-1904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It contains the programming code</a:t>
            </a:r>
            <a:endParaRPr sz="1800"/>
          </a:p>
          <a:p>
            <a:pPr marL="685681" marR="0" lvl="3" indent="-1904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Surrounded by </a:t>
            </a:r>
            <a:r>
              <a:rPr lang="en-GB" sz="1800" b="1" i="0" u="none" strike="noStrike" cap="none">
                <a:solidFill>
                  <a:srgbClr val="21FFFE"/>
                </a:solidFill>
                <a:latin typeface="Consolas"/>
                <a:ea typeface="Consolas"/>
                <a:cs typeface="Consolas"/>
                <a:sym typeface="Consolas"/>
              </a:rPr>
              <a:t>{</a:t>
            </a:r>
            <a:r>
              <a:rPr lang="en-GB" sz="1800" b="0" i="0" u="none" strike="noStrike" cap="none">
                <a:solidFill>
                  <a:schemeClr val="lt1"/>
                </a:solidFill>
                <a:latin typeface="Questrial"/>
                <a:ea typeface="Questrial"/>
                <a:cs typeface="Questrial"/>
                <a:sym typeface="Questrial"/>
              </a:rPr>
              <a:t> and </a:t>
            </a:r>
            <a:r>
              <a:rPr lang="en-GB" sz="1800" b="1" i="0" u="none" strike="noStrike" cap="none">
                <a:solidFill>
                  <a:srgbClr val="21FFFE"/>
                </a:solidFill>
                <a:latin typeface="Consolas"/>
                <a:ea typeface="Consolas"/>
                <a:cs typeface="Consolas"/>
                <a:sym typeface="Consolas"/>
              </a:rPr>
              <a:t>}</a:t>
            </a:r>
            <a:endParaRPr sz="1800"/>
          </a:p>
          <a:p>
            <a:pPr marL="228560" marR="0" lvl="1" indent="-1650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Functions in JavaScript does not have </a:t>
            </a:r>
            <a:r>
              <a:rPr lang="en-GB" sz="1800" b="0" i="0" u="none" strike="noStrike" cap="none">
                <a:solidFill>
                  <a:srgbClr val="21FFFE"/>
                </a:solidFill>
                <a:latin typeface="Questrial"/>
                <a:ea typeface="Questrial"/>
                <a:cs typeface="Questrial"/>
                <a:sym typeface="Questrial"/>
              </a:rPr>
              <a:t>return</a:t>
            </a:r>
            <a:r>
              <a:rPr lang="en-GB" sz="1800" b="0" i="0" u="none" strike="noStrike" cap="none">
                <a:solidFill>
                  <a:schemeClr val="lt1"/>
                </a:solidFill>
                <a:latin typeface="Questrial"/>
                <a:ea typeface="Questrial"/>
                <a:cs typeface="Questrial"/>
                <a:sym typeface="Questrial"/>
              </a:rPr>
              <a:t> type</a:t>
            </a:r>
            <a:endParaRPr sz="1800"/>
          </a:p>
          <a:p>
            <a:pPr marL="0" marR="0" lvl="0" indent="0" algn="l" rtl="0">
              <a:lnSpc>
                <a:spcPct val="11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181" name="Google Shape;181;p1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6</a:t>
            </a:fld>
            <a:endParaRPr sz="1000">
              <a:latin typeface="Lato"/>
              <a:ea typeface="Lato"/>
              <a:cs typeface="Lato"/>
              <a:sym typeface="Lato"/>
            </a:endParaRPr>
          </a:p>
        </p:txBody>
      </p:sp>
      <p:sp>
        <p:nvSpPr>
          <p:cNvPr id="182" name="Google Shape;182;p19"/>
          <p:cNvSpPr/>
          <p:nvPr/>
        </p:nvSpPr>
        <p:spPr>
          <a:xfrm>
            <a:off x="4975375" y="1307850"/>
            <a:ext cx="3714900" cy="8898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function printHello() {</a:t>
            </a:r>
            <a:endParaRPr/>
          </a:p>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    console.log('Hello');</a:t>
            </a:r>
            <a:endParaRPr/>
          </a:p>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WAYS TO DEFINE A FUNCTION IN JS</a:t>
            </a:r>
            <a:endParaRPr sz="2700" b="0" i="0" u="none" strike="noStrike" cap="none">
              <a:solidFill>
                <a:schemeClr val="lt1"/>
              </a:solidFill>
              <a:latin typeface="Questrial"/>
              <a:ea typeface="Questrial"/>
              <a:cs typeface="Questrial"/>
              <a:sym typeface="Questrial"/>
            </a:endParaRPr>
          </a:p>
        </p:txBody>
      </p:sp>
      <p:sp>
        <p:nvSpPr>
          <p:cNvPr id="191" name="Google Shape;191;p20"/>
          <p:cNvSpPr txBox="1">
            <a:spLocks noGrp="1"/>
          </p:cNvSpPr>
          <p:nvPr>
            <p:ph type="body" idx="1"/>
          </p:nvPr>
        </p:nvSpPr>
        <p:spPr>
          <a:xfrm>
            <a:off x="1297500" y="1064575"/>
            <a:ext cx="7038900" cy="3414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Functions can be defined in several ways: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By function </a:t>
            </a:r>
            <a:r>
              <a:rPr lang="en-GB" sz="1500" b="0" i="0" u="none" strike="noStrike" cap="none">
                <a:solidFill>
                  <a:srgbClr val="21FFFE"/>
                </a:solidFill>
                <a:latin typeface="Questrial"/>
                <a:ea typeface="Questrial"/>
                <a:cs typeface="Questrial"/>
                <a:sym typeface="Questrial"/>
              </a:rPr>
              <a:t>declaration</a:t>
            </a:r>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rgbClr val="21FFFE"/>
              </a:solidFill>
              <a:latin typeface="Questrial"/>
              <a:ea typeface="Questrial"/>
              <a:cs typeface="Questrial"/>
              <a:sym typeface="Questrial"/>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By function </a:t>
            </a:r>
            <a:r>
              <a:rPr lang="en-GB" sz="1500" b="0" i="0" u="none" strike="noStrike" cap="none">
                <a:solidFill>
                  <a:srgbClr val="21FFFE"/>
                </a:solidFill>
                <a:latin typeface="Questrial"/>
                <a:ea typeface="Questrial"/>
                <a:cs typeface="Questrial"/>
                <a:sym typeface="Questrial"/>
              </a:rPr>
              <a:t>expression</a:t>
            </a:r>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rgbClr val="21FFFE"/>
              </a:solidFill>
              <a:latin typeface="Questrial"/>
              <a:ea typeface="Questrial"/>
              <a:cs typeface="Questrial"/>
              <a:sym typeface="Questrial"/>
            </a:endParaRPr>
          </a:p>
          <a:p>
            <a:pPr marL="514350" marR="0" lvl="1" indent="-171450" algn="l" rtl="0">
              <a:lnSpc>
                <a:spcPct val="120000"/>
              </a:lnSpc>
              <a:spcBef>
                <a:spcPts val="0"/>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Using the </a:t>
            </a:r>
            <a:r>
              <a:rPr lang="en-GB" sz="1500" b="0" i="0" u="none" strike="noStrike" cap="none">
                <a:solidFill>
                  <a:srgbClr val="21FFFE"/>
                </a:solidFill>
                <a:latin typeface="Questrial"/>
                <a:ea typeface="Questrial"/>
                <a:cs typeface="Questrial"/>
                <a:sym typeface="Questrial"/>
              </a:rPr>
              <a:t>constructor</a:t>
            </a:r>
            <a:r>
              <a:rPr lang="en-GB" sz="1500" b="0" i="0" u="none" strike="noStrike" cap="none">
                <a:solidFill>
                  <a:schemeClr val="lt1"/>
                </a:solidFill>
                <a:latin typeface="Questrial"/>
                <a:ea typeface="Questrial"/>
                <a:cs typeface="Questrial"/>
                <a:sym typeface="Questrial"/>
              </a:rPr>
              <a:t> of the </a:t>
            </a:r>
            <a:r>
              <a:rPr lang="en-GB" sz="1500" b="1" i="0" u="none" strike="noStrike" cap="none">
                <a:solidFill>
                  <a:srgbClr val="21FFFE"/>
                </a:solidFill>
                <a:latin typeface="Consolas"/>
                <a:ea typeface="Consolas"/>
                <a:cs typeface="Consolas"/>
                <a:sym typeface="Consolas"/>
              </a:rPr>
              <a:t>Function</a:t>
            </a:r>
            <a:r>
              <a:rPr lang="en-GB" sz="1500" b="0" i="0" u="none" strike="noStrike" cap="none">
                <a:solidFill>
                  <a:schemeClr val="lt1"/>
                </a:solidFill>
                <a:latin typeface="Questrial"/>
                <a:ea typeface="Questrial"/>
                <a:cs typeface="Questrial"/>
                <a:sym typeface="Questrial"/>
              </a:rPr>
              <a:t> object</a:t>
            </a:r>
            <a:endParaRPr sz="1500" b="0" i="0" u="none" strike="noStrike" cap="none">
              <a:solidFill>
                <a:srgbClr val="21FFFE"/>
              </a:solidFill>
              <a:latin typeface="Questrial"/>
              <a:ea typeface="Questrial"/>
              <a:cs typeface="Questrial"/>
              <a:sym typeface="Questrial"/>
            </a:endParaRPr>
          </a:p>
        </p:txBody>
      </p:sp>
      <p:sp>
        <p:nvSpPr>
          <p:cNvPr id="192" name="Google Shape;192;p20"/>
          <p:cNvSpPr/>
          <p:nvPr/>
        </p:nvSpPr>
        <p:spPr>
          <a:xfrm>
            <a:off x="690588" y="4254962"/>
            <a:ext cx="7447200" cy="3630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var printHello = new Function('console.log("Hello")');</a:t>
            </a:r>
            <a:endParaRPr/>
          </a:p>
        </p:txBody>
      </p:sp>
      <p:sp>
        <p:nvSpPr>
          <p:cNvPr id="193" name="Google Shape;193;p20"/>
          <p:cNvSpPr/>
          <p:nvPr/>
        </p:nvSpPr>
        <p:spPr>
          <a:xfrm>
            <a:off x="685800" y="1810725"/>
            <a:ext cx="7456884" cy="36297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printHello() { console.log('Hello') };</a:t>
            </a:r>
            <a:endParaRPr/>
          </a:p>
        </p:txBody>
      </p:sp>
      <p:sp>
        <p:nvSpPr>
          <p:cNvPr id="194" name="Google Shape;194;p20"/>
          <p:cNvSpPr/>
          <p:nvPr/>
        </p:nvSpPr>
        <p:spPr>
          <a:xfrm>
            <a:off x="685800" y="2615233"/>
            <a:ext cx="7456884" cy="98621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var printHello = function() { console.log('Hello') };</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var printHello = function printFunc() { console.log('Hello')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a:t>
            </a:r>
            <a:endParaRPr sz="2700" b="0" i="0" u="none" strike="noStrike" cap="none">
              <a:solidFill>
                <a:schemeClr val="lt1"/>
              </a:solidFill>
              <a:latin typeface="Questrial"/>
              <a:ea typeface="Questrial"/>
              <a:cs typeface="Questrial"/>
              <a:sym typeface="Questrial"/>
            </a:endParaRPr>
          </a:p>
        </p:txBody>
      </p:sp>
      <p:sp>
        <p:nvSpPr>
          <p:cNvPr id="200" name="Google Shape;200;p21"/>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call a function, simply use:</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The function’s </a:t>
            </a:r>
            <a:r>
              <a:rPr lang="en-GB" sz="1500" b="0" i="0" u="none" strike="noStrike" cap="none">
                <a:solidFill>
                  <a:srgbClr val="21FFFE"/>
                </a:solidFill>
                <a:latin typeface="Questrial"/>
                <a:ea typeface="Questrial"/>
                <a:cs typeface="Questrial"/>
                <a:sym typeface="Questrial"/>
              </a:rPr>
              <a:t>name</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Parentheses: </a:t>
            </a:r>
            <a:r>
              <a:rPr lang="en-GB" sz="1500" b="1" i="0" u="none" strike="noStrike" cap="none">
                <a:solidFill>
                  <a:srgbClr val="21FFFE"/>
                </a:solidFill>
                <a:latin typeface="Questrial"/>
                <a:ea typeface="Questrial"/>
                <a:cs typeface="Questrial"/>
                <a:sym typeface="Questrial"/>
              </a:rPr>
              <a:t>( )</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A semicolon: </a:t>
            </a:r>
            <a:r>
              <a:rPr lang="en-GB" sz="1500" b="1" i="0" u="none" strike="noStrike" cap="none">
                <a:solidFill>
                  <a:srgbClr val="21FFFE"/>
                </a:solidFill>
                <a:latin typeface="Consolas"/>
                <a:ea typeface="Consolas"/>
                <a:cs typeface="Consolas"/>
                <a:sym typeface="Consolas"/>
              </a:rPr>
              <a:t>;</a:t>
            </a:r>
            <a:endParaRPr sz="1500" b="1"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6700" marR="0" lvl="0" indent="-227410" algn="l" rtl="0">
              <a:lnSpc>
                <a:spcPct val="120000"/>
              </a:lnSpc>
              <a:spcBef>
                <a:spcPts val="90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This will execute the code in the function’s body</a:t>
            </a:r>
            <a:endParaRPr/>
          </a:p>
          <a:p>
            <a:pPr marL="470297" marR="0" lvl="1" indent="-202406"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Will result in printing the following:</a:t>
            </a:r>
            <a:endParaRPr/>
          </a:p>
          <a:p>
            <a:pPr marL="39332" marR="0" lvl="0" indent="0" algn="l" rtl="0">
              <a:lnSpc>
                <a:spcPct val="12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01" name="Google Shape;201;p21"/>
          <p:cNvSpPr/>
          <p:nvPr/>
        </p:nvSpPr>
        <p:spPr>
          <a:xfrm>
            <a:off x="856060" y="3083935"/>
            <a:ext cx="7267214" cy="27063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printHello();</a:t>
            </a:r>
            <a:endParaRPr/>
          </a:p>
        </p:txBody>
      </p:sp>
      <p:sp>
        <p:nvSpPr>
          <p:cNvPr id="202" name="Google Shape;202;p21"/>
          <p:cNvSpPr/>
          <p:nvPr/>
        </p:nvSpPr>
        <p:spPr>
          <a:xfrm>
            <a:off x="856060" y="4223161"/>
            <a:ext cx="7267214" cy="27063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Hello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 (2)</a:t>
            </a:r>
            <a:endParaRPr sz="2700" b="0" i="0" u="none" strike="noStrike" cap="none">
              <a:solidFill>
                <a:schemeClr val="lt1"/>
              </a:solidFill>
              <a:latin typeface="Questrial"/>
              <a:ea typeface="Questrial"/>
              <a:cs typeface="Questrial"/>
              <a:sym typeface="Questrial"/>
            </a:endParaRPr>
          </a:p>
        </p:txBody>
      </p:sp>
      <p:sp>
        <p:nvSpPr>
          <p:cNvPr id="208" name="Google Shape;208;p22"/>
          <p:cNvSpPr txBox="1">
            <a:spLocks noGrp="1"/>
          </p:cNvSpPr>
          <p:nvPr>
            <p:ph type="body" idx="1"/>
          </p:nvPr>
        </p:nvSpPr>
        <p:spPr>
          <a:xfrm>
            <a:off x="1297500" y="1433400"/>
            <a:ext cx="7038900" cy="3045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 function can be called from:</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Any other function</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Itself (process known as </a:t>
            </a:r>
            <a:r>
              <a:rPr lang="en-GB" sz="1500" b="0" i="0" u="none" strike="noStrike" cap="none">
                <a:solidFill>
                  <a:srgbClr val="21FFFE"/>
                </a:solidFill>
                <a:latin typeface="Questrial"/>
                <a:ea typeface="Questrial"/>
                <a:cs typeface="Questrial"/>
                <a:sym typeface="Questrial"/>
              </a:rPr>
              <a:t>recursion</a:t>
            </a:r>
            <a:r>
              <a:rPr lang="en-GB" sz="1500" b="0" i="0" u="none" strike="noStrike" cap="none">
                <a:solidFill>
                  <a:schemeClr val="lt1"/>
                </a:solidFill>
                <a:latin typeface="Questrial"/>
                <a:ea typeface="Questrial"/>
                <a:cs typeface="Questrial"/>
                <a:sym typeface="Questrial"/>
              </a:rPr>
              <a:t>)</a:t>
            </a:r>
            <a:endParaRPr sz="1500" b="0" i="0" u="none" strike="noStrike" cap="none">
              <a:solidFill>
                <a:schemeClr val="lt1"/>
              </a:solidFill>
              <a:latin typeface="Questrial"/>
              <a:ea typeface="Questrial"/>
              <a:cs typeface="Questrial"/>
              <a:sym typeface="Questrial"/>
            </a:endParaRPr>
          </a:p>
        </p:txBody>
      </p:sp>
      <p:sp>
        <p:nvSpPr>
          <p:cNvPr id="209" name="Google Shape;209;p2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9</a:t>
            </a:fld>
            <a:endParaRPr sz="1000">
              <a:latin typeface="Lato"/>
              <a:ea typeface="Lato"/>
              <a:cs typeface="Lato"/>
              <a:sym typeface="Lato"/>
            </a:endParaRPr>
          </a:p>
        </p:txBody>
      </p:sp>
      <p:sp>
        <p:nvSpPr>
          <p:cNvPr id="210" name="Google Shape;210;p22"/>
          <p:cNvSpPr/>
          <p:nvPr/>
        </p:nvSpPr>
        <p:spPr>
          <a:xfrm>
            <a:off x="856050" y="2732576"/>
            <a:ext cx="7601100" cy="2119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print()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console.log('printed');</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6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anotherPrint()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print();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anotherPrint(); // recursion</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3806</Words>
  <Application>Microsoft Office PowerPoint</Application>
  <PresentationFormat>On-screen Show (16:9)</PresentationFormat>
  <Paragraphs>621</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Noto Sans Symbols</vt:lpstr>
      <vt:lpstr>Montserrat</vt:lpstr>
      <vt:lpstr>Lato</vt:lpstr>
      <vt:lpstr>Arial</vt:lpstr>
      <vt:lpstr>Calibri</vt:lpstr>
      <vt:lpstr>Questrial</vt:lpstr>
      <vt:lpstr>Consolas</vt:lpstr>
      <vt:lpstr>Focus</vt:lpstr>
      <vt:lpstr>FUNCTIONS AND OBJECTS</vt:lpstr>
      <vt:lpstr>TABLE OF CONTENTS</vt:lpstr>
      <vt:lpstr>WHAT IS A FUNCTION?</vt:lpstr>
      <vt:lpstr>WHY TO USE FUNCTIONS?</vt:lpstr>
      <vt:lpstr>DECLARING AND CALLING FUNCTIONS</vt:lpstr>
      <vt:lpstr>DECLARING AND CREATING FUNCTIONS IN JS</vt:lpstr>
      <vt:lpstr>WAYS TO DEFINE A FUNCTION IN JS</vt:lpstr>
      <vt:lpstr>CALLING FUNCTIONS</vt:lpstr>
      <vt:lpstr>CALLING FUNCTIONS (2)</vt:lpstr>
      <vt:lpstr>FUNCTIONS WITH PARAMETERS</vt:lpstr>
      <vt:lpstr>FUNCTION PARAMETERS</vt:lpstr>
      <vt:lpstr>DEFINING AND USING FUNCTION PARAMETERS</vt:lpstr>
      <vt:lpstr>CALLING FUNCTIONS WITH PARAMETERS</vt:lpstr>
      <vt:lpstr>PRINTING A TRIANGLE – EXAMPLE</vt:lpstr>
      <vt:lpstr>PRINTING A TRIANGLE – SOURCE CODE</vt:lpstr>
      <vt:lpstr>THE ARGUMENTS OBJECT</vt:lpstr>
      <vt:lpstr>ARGUMENTS OBJECT</vt:lpstr>
      <vt:lpstr>RETURNING VALUES</vt:lpstr>
      <vt:lpstr>DEFINING FUNCTIONS THAT RETURN A VALUE</vt:lpstr>
      <vt:lpstr>THE RETURN STATEMENT</vt:lpstr>
      <vt:lpstr>AVERAGE STUDENTS AGE – EXAMPLE</vt:lpstr>
      <vt:lpstr>FUNCTION SCOPE</vt:lpstr>
      <vt:lpstr>FUNCTION SCOPE</vt:lpstr>
      <vt:lpstr>LOCAL SCOPE</vt:lpstr>
      <vt:lpstr>GLOBAL SCOPE</vt:lpstr>
      <vt:lpstr>HIDING VARIABLES THROUGH IIFE </vt:lpstr>
      <vt:lpstr>FUNCTIONS IN JS CAN BE NESTED</vt:lpstr>
      <vt:lpstr>USING "THIS" KEYWORD</vt:lpstr>
      <vt:lpstr>FUNCTION OVERLOADING</vt:lpstr>
      <vt:lpstr>FUNCTION OVERLOADING</vt:lpstr>
      <vt:lpstr>DIFFERENT NUMBER OF PARAMETERS</vt:lpstr>
      <vt:lpstr>DIFFERENT TYPES OF PARAMETERS</vt:lpstr>
      <vt:lpstr>DEFAULT PARAMETERS</vt:lpstr>
      <vt:lpstr>OBJECT TYPES AND OBJECTS</vt:lpstr>
      <vt:lpstr>WHAT ARE OBJECTS?</vt:lpstr>
      <vt:lpstr>WHAT ARE OBJECTS? (2)</vt:lpstr>
      <vt:lpstr>OBJECTS REPRESENT</vt:lpstr>
      <vt:lpstr>WHAT IS AN OBJECT TYPE (CLASS)?</vt:lpstr>
      <vt:lpstr>OBJECT TYPES</vt:lpstr>
      <vt:lpstr>OBJECTS</vt:lpstr>
      <vt:lpstr>OBEJCTS – EXAMPLE</vt:lpstr>
      <vt:lpstr>JAVASCRIPT OBJECTS OVERVIEW</vt:lpstr>
      <vt:lpstr>OBJECTS OVERVIEW</vt:lpstr>
      <vt:lpstr>OBJECTS IN JS – EXAMPLE</vt:lpstr>
      <vt:lpstr>OBJECT AND PRIMITIVE TYPES</vt:lpstr>
      <vt:lpstr>REFERENCE AND PRIMITIVE TYPES</vt:lpstr>
      <vt:lpstr>REFERENCE AND PRIMITIVE TYPES (2)</vt:lpstr>
      <vt:lpstr>PRIMITIVE TYPES</vt:lpstr>
      <vt:lpstr>PRIMITIVE TYPES – EXAMPLE</vt:lpstr>
      <vt:lpstr>OBJECT TYPE</vt:lpstr>
      <vt:lpstr>OBJECT CLONING</vt:lpstr>
      <vt:lpstr>JSON OBJECTS</vt:lpstr>
      <vt:lpstr>JSON OBJECTS</vt:lpstr>
      <vt:lpstr>JS OBJECT ↔ JSON STRING</vt:lpstr>
      <vt:lpstr>BUILDING A JSON OBJECT</vt:lpstr>
      <vt:lpstr>JSON BUILDING FUNCTION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OBJECTS</dc:title>
  <cp:lastModifiedBy>Pravoslav Milenkov</cp:lastModifiedBy>
  <cp:revision>5</cp:revision>
  <dcterms:modified xsi:type="dcterms:W3CDTF">2021-02-24T19:04:36Z</dcterms:modified>
</cp:coreProperties>
</file>