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ce771a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ce771a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229d71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229d71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229d718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229d718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229d718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229d718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229d71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229d71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229d71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229d71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229d718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229d718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229d71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229d71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229d71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229d71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229d71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229d71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ce771a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ce771a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depen.io/rmurphey/pen/bEzoOZ"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depen.io/rmurphey/pen/eJxrX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w3resource.com/javascript-exercises/javascript-basic-exercises.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3resource.com/javascript-exercises/javascript-functions-exercises.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3resource.com/javascript-exercises/javascript-conditional-statements-and-loops-exercises.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resource.com/javascript-exercises/javascript-array-exercises.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resource.com/javascript-exercises/javascript-string-exercises.ph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3resource.com/javascript-exercises/javascript-math-exercises.ph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lang="en-GB" sz="4200">
                <a:latin typeface="Roboto"/>
                <a:ea typeface="Roboto"/>
                <a:cs typeface="Roboto"/>
                <a:sym typeface="Roboto"/>
              </a:rPr>
              <a:t>JavaScript Tasks</a:t>
            </a:r>
            <a:endParaRPr/>
          </a:p>
        </p:txBody>
      </p:sp>
      <p:sp>
        <p:nvSpPr>
          <p:cNvPr id="135" name="Google Shape;135;p13"/>
          <p:cNvSpPr txBox="1"/>
          <p:nvPr>
            <p:ph idx="1" type="subTitle"/>
          </p:nvPr>
        </p:nvSpPr>
        <p:spPr>
          <a:xfrm>
            <a:off x="4742251" y="4050509"/>
            <a:ext cx="3470700" cy="50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Roboto"/>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8. Image gallery</a:t>
            </a:r>
            <a:endParaRPr/>
          </a:p>
        </p:txBody>
      </p:sp>
      <p:sp>
        <p:nvSpPr>
          <p:cNvPr id="190" name="Google Shape;190;p22"/>
          <p:cNvSpPr txBox="1"/>
          <p:nvPr>
            <p:ph idx="1" type="body"/>
          </p:nvPr>
        </p:nvSpPr>
        <p:spPr>
          <a:xfrm>
            <a:off x="1297500" y="1609425"/>
            <a:ext cx="70389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a json object containing list of images.</a:t>
            </a:r>
            <a:endParaRPr/>
          </a:p>
          <a:p>
            <a:pPr indent="0" lvl="0" marL="0" rtl="0" algn="l">
              <a:spcBef>
                <a:spcPts val="1600"/>
              </a:spcBef>
              <a:spcAft>
                <a:spcPts val="0"/>
              </a:spcAft>
              <a:buNone/>
            </a:pPr>
            <a:r>
              <a:rPr lang="en-GB"/>
              <a:t>Images to be located in the images subfolder.</a:t>
            </a:r>
            <a:endParaRPr/>
          </a:p>
          <a:p>
            <a:pPr indent="0" lvl="0" marL="0" rtl="0" algn="l">
              <a:spcBef>
                <a:spcPts val="1600"/>
              </a:spcBef>
              <a:spcAft>
                <a:spcPts val="0"/>
              </a:spcAft>
              <a:buNone/>
            </a:pPr>
            <a:r>
              <a:rPr lang="en-GB"/>
              <a:t>Create javascript code to:</a:t>
            </a:r>
            <a:endParaRPr/>
          </a:p>
          <a:p>
            <a:pPr indent="-311150" lvl="0" marL="457200" rtl="0" algn="l">
              <a:spcBef>
                <a:spcPts val="1600"/>
              </a:spcBef>
              <a:spcAft>
                <a:spcPts val="0"/>
              </a:spcAft>
              <a:buSzPts val="1300"/>
              <a:buChar char="●"/>
            </a:pPr>
            <a:r>
              <a:rPr lang="en-GB"/>
              <a:t>Load first image on top of the page - “preview image”</a:t>
            </a:r>
            <a:endParaRPr/>
          </a:p>
          <a:p>
            <a:pPr indent="-311150" lvl="0" marL="457200" rtl="0" algn="l">
              <a:spcBef>
                <a:spcPts val="0"/>
              </a:spcBef>
              <a:spcAft>
                <a:spcPts val="0"/>
              </a:spcAft>
              <a:buSzPts val="1300"/>
              <a:buChar char="●"/>
            </a:pPr>
            <a:r>
              <a:rPr lang="en-GB"/>
              <a:t>Load images in a table-like structure below the main image (in 4 columns)</a:t>
            </a:r>
            <a:endParaRPr/>
          </a:p>
          <a:p>
            <a:pPr indent="-311150" lvl="0" marL="457200" rtl="0" algn="l">
              <a:spcBef>
                <a:spcPts val="0"/>
              </a:spcBef>
              <a:spcAft>
                <a:spcPts val="0"/>
              </a:spcAft>
              <a:buSzPts val="1300"/>
              <a:buChar char="●"/>
            </a:pPr>
            <a:r>
              <a:rPr lang="en-GB"/>
              <a:t>When image is clicked it should be displayed as a “preview image”</a:t>
            </a:r>
            <a:endParaRPr/>
          </a:p>
          <a:p>
            <a:pPr indent="0" lvl="0" marL="0" rtl="0" algn="l">
              <a:spcBef>
                <a:spcPts val="1600"/>
              </a:spcBef>
              <a:spcAft>
                <a:spcPts val="1600"/>
              </a:spcAft>
              <a:buNone/>
            </a:pPr>
            <a:r>
              <a:t/>
            </a:r>
            <a:endParaRPr/>
          </a:p>
        </p:txBody>
      </p:sp>
      <p:pic>
        <p:nvPicPr>
          <p:cNvPr id="191" name="Google Shape;191;p22"/>
          <p:cNvPicPr preferRelativeResize="0"/>
          <p:nvPr/>
        </p:nvPicPr>
        <p:blipFill>
          <a:blip r:embed="rId3">
            <a:alphaModFix/>
          </a:blip>
          <a:stretch>
            <a:fillRect/>
          </a:stretch>
        </p:blipFill>
        <p:spPr>
          <a:xfrm>
            <a:off x="5787374" y="393750"/>
            <a:ext cx="3001826" cy="217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9. Number-g</a:t>
            </a:r>
            <a:r>
              <a:rPr lang="en-GB"/>
              <a:t>uessing game</a:t>
            </a:r>
            <a:endParaRPr/>
          </a:p>
        </p:txBody>
      </p:sp>
      <p:sp>
        <p:nvSpPr>
          <p:cNvPr id="197" name="Google Shape;197;p23"/>
          <p:cNvSpPr txBox="1"/>
          <p:nvPr>
            <p:ph idx="1" type="body"/>
          </p:nvPr>
        </p:nvSpPr>
        <p:spPr>
          <a:xfrm>
            <a:off x="1297500" y="1222300"/>
            <a:ext cx="7632900" cy="356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Write the init function to set up an event listener on the form. The event listener should pass the value of the input element to the check function.</a:t>
            </a:r>
            <a:endParaRPr/>
          </a:p>
          <a:p>
            <a:pPr indent="-311150" lvl="0" marL="457200" rtl="0" algn="l">
              <a:spcBef>
                <a:spcPts val="0"/>
              </a:spcBef>
              <a:spcAft>
                <a:spcPts val="0"/>
              </a:spcAft>
              <a:buSzPts val="1300"/>
              <a:buChar char="●"/>
            </a:pPr>
            <a:r>
              <a:rPr lang="en-GB"/>
              <a:t>Write the check function to accept a value from the event listener and check it against the targetNumber.</a:t>
            </a:r>
            <a:endParaRPr/>
          </a:p>
          <a:p>
            <a:pPr indent="-311150" lvl="0" marL="457200" rtl="0" algn="l">
              <a:spcBef>
                <a:spcPts val="0"/>
              </a:spcBef>
              <a:spcAft>
                <a:spcPts val="0"/>
              </a:spcAft>
              <a:buSzPts val="1300"/>
              <a:buChar char="●"/>
            </a:pPr>
            <a:r>
              <a:rPr lang="en-GB"/>
              <a:t>If the values match, call the showWin function</a:t>
            </a:r>
            <a:endParaRPr/>
          </a:p>
          <a:p>
            <a:pPr indent="-311150" lvl="0" marL="457200" rtl="0" algn="l">
              <a:spcBef>
                <a:spcPts val="0"/>
              </a:spcBef>
              <a:spcAft>
                <a:spcPts val="0"/>
              </a:spcAft>
              <a:buSzPts val="1300"/>
              <a:buChar char="●"/>
            </a:pPr>
            <a:r>
              <a:rPr lang="en-GB"/>
              <a:t>If the values do not match, call the showError function.</a:t>
            </a:r>
            <a:endParaRPr/>
          </a:p>
          <a:p>
            <a:pPr indent="-311150" lvl="0" marL="457200" rtl="0" algn="l">
              <a:spcBef>
                <a:spcPts val="0"/>
              </a:spcBef>
              <a:spcAft>
                <a:spcPts val="0"/>
              </a:spcAft>
              <a:buSzPts val="1300"/>
              <a:buChar char="●"/>
            </a:pPr>
            <a:r>
              <a:rPr lang="en-GB"/>
              <a:t>If the values do not match, and the player has made more than five guesses, call the showLoss function.</a:t>
            </a:r>
            <a:endParaRPr/>
          </a:p>
          <a:p>
            <a:pPr indent="-311150" lvl="0" marL="457200" rtl="0" algn="l">
              <a:spcBef>
                <a:spcPts val="0"/>
              </a:spcBef>
              <a:spcAft>
                <a:spcPts val="0"/>
              </a:spcAft>
              <a:buSzPts val="1300"/>
              <a:buChar char="●"/>
            </a:pPr>
            <a:r>
              <a:rPr lang="en-GB"/>
              <a:t>Write the showWin function to remove the form and any error message, and show a message telling the player they win.</a:t>
            </a:r>
            <a:endParaRPr/>
          </a:p>
          <a:p>
            <a:pPr indent="-311150" lvl="0" marL="457200" rtl="0" algn="l">
              <a:spcBef>
                <a:spcPts val="0"/>
              </a:spcBef>
              <a:spcAft>
                <a:spcPts val="0"/>
              </a:spcAft>
              <a:buSzPts val="1300"/>
              <a:buChar char="●"/>
            </a:pPr>
            <a:r>
              <a:rPr lang="en-GB"/>
              <a:t>Write the showError function to show a message telling the player their guess is incorrect.</a:t>
            </a:r>
            <a:endParaRPr/>
          </a:p>
          <a:p>
            <a:pPr indent="-311150" lvl="0" marL="457200" rtl="0" algn="l">
              <a:spcBef>
                <a:spcPts val="0"/>
              </a:spcBef>
              <a:spcAft>
                <a:spcPts val="0"/>
              </a:spcAft>
              <a:buSzPts val="1300"/>
              <a:buChar char="●"/>
            </a:pPr>
            <a:r>
              <a:rPr lang="en-GB"/>
              <a:t>Write the showLoss function to remove the form and show a message telling the player they lose.</a:t>
            </a:r>
            <a:endParaRPr/>
          </a:p>
          <a:p>
            <a:pPr indent="0" lvl="0" marL="0" rtl="0" algn="l">
              <a:spcBef>
                <a:spcPts val="1600"/>
              </a:spcBef>
              <a:spcAft>
                <a:spcPts val="1600"/>
              </a:spcAft>
              <a:buNone/>
            </a:pPr>
            <a:r>
              <a:rPr lang="en-GB"/>
              <a:t>Instructions and guidelines:</a:t>
            </a:r>
            <a:br>
              <a:rPr lang="en-GB"/>
            </a:br>
            <a:r>
              <a:rPr lang="en-GB" u="sng">
                <a:solidFill>
                  <a:schemeClr val="hlink"/>
                </a:solidFill>
                <a:hlinkClick r:id="rId3"/>
              </a:rPr>
              <a:t>https://codepen.io/rmurphey/pen/bEzoOZ</a:t>
            </a:r>
            <a:r>
              <a:rPr lang="en-GB"/>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10. Word guessing game</a:t>
            </a:r>
            <a:endParaRPr/>
          </a:p>
        </p:txBody>
      </p:sp>
      <p:sp>
        <p:nvSpPr>
          <p:cNvPr id="203" name="Google Shape;203;p24"/>
          <p:cNvSpPr txBox="1"/>
          <p:nvPr>
            <p:ph idx="1" type="body"/>
          </p:nvPr>
        </p:nvSpPr>
        <p:spPr>
          <a:xfrm>
            <a:off x="1297500" y="967950"/>
            <a:ext cx="7576500" cy="399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This exercise creates a game that lets a player guess letters in a word. </a:t>
            </a:r>
            <a:endParaRPr sz="1500"/>
          </a:p>
          <a:p>
            <a:pPr indent="-323850" lvl="0" marL="457200" rtl="0" algn="l">
              <a:spcBef>
                <a:spcPts val="0"/>
              </a:spcBef>
              <a:spcAft>
                <a:spcPts val="0"/>
              </a:spcAft>
              <a:buSzPts val="1500"/>
              <a:buChar char="●"/>
            </a:pPr>
            <a:r>
              <a:rPr lang="en-GB" sz="1500"/>
              <a:t>When the game starts, the div#word should be populated with div.letter tiles, one for each letter in the target word. </a:t>
            </a:r>
            <a:endParaRPr sz="1500"/>
          </a:p>
          <a:p>
            <a:pPr indent="-323850" lvl="0" marL="457200" rtl="0" algn="l">
              <a:spcBef>
                <a:spcPts val="0"/>
              </a:spcBef>
              <a:spcAft>
                <a:spcPts val="0"/>
              </a:spcAft>
              <a:buSzPts val="1500"/>
              <a:buChar char="●"/>
            </a:pPr>
            <a:r>
              <a:rPr lang="en-GB" sz="1500"/>
              <a:t>As a player makes correct guesses, the tiles in the target word should be updated to show the correct guesses. </a:t>
            </a:r>
            <a:endParaRPr sz="1500"/>
          </a:p>
          <a:p>
            <a:pPr indent="-323850" lvl="0" marL="457200" rtl="0" algn="l">
              <a:spcBef>
                <a:spcPts val="0"/>
              </a:spcBef>
              <a:spcAft>
                <a:spcPts val="0"/>
              </a:spcAft>
              <a:buSzPts val="1500"/>
              <a:buChar char="●"/>
            </a:pPr>
            <a:r>
              <a:rPr lang="en-GB" sz="1500"/>
              <a:t>As a player makes incorrect guesses, the scoreboard should be updated to show each incorrect guess; also, the number of guesses remaining should be decremented. </a:t>
            </a:r>
            <a:endParaRPr sz="1500"/>
          </a:p>
          <a:p>
            <a:pPr indent="-323850" lvl="0" marL="457200" rtl="0" algn="l">
              <a:spcBef>
                <a:spcPts val="0"/>
              </a:spcBef>
              <a:spcAft>
                <a:spcPts val="0"/>
              </a:spcAft>
              <a:buSzPts val="1500"/>
              <a:buChar char="●"/>
            </a:pPr>
            <a:r>
              <a:rPr lang="en-GB" sz="1500"/>
              <a:t>After seven incorrect guesses, the player loses. </a:t>
            </a:r>
            <a:endParaRPr sz="1500"/>
          </a:p>
          <a:p>
            <a:pPr indent="-323850" lvl="0" marL="457200" rtl="0" algn="l">
              <a:spcBef>
                <a:spcPts val="0"/>
              </a:spcBef>
              <a:spcAft>
                <a:spcPts val="0"/>
              </a:spcAft>
              <a:buSzPts val="1500"/>
              <a:buChar char="●"/>
            </a:pPr>
            <a:r>
              <a:rPr lang="en-GB" sz="1500"/>
              <a:t>The player wins by guessing all of the letters in the word before running out of guesses.</a:t>
            </a:r>
            <a:br>
              <a:rPr lang="en-GB" sz="1500"/>
            </a:br>
            <a:br>
              <a:rPr lang="en-GB" sz="1500"/>
            </a:br>
            <a:r>
              <a:rPr lang="en-GB" sz="1500"/>
              <a:t>Instructions and guideline:</a:t>
            </a:r>
            <a:br>
              <a:rPr lang="en-GB" sz="1500"/>
            </a:br>
            <a:r>
              <a:rPr lang="en-GB" sz="1500" u="sng">
                <a:solidFill>
                  <a:schemeClr val="hlink"/>
                </a:solidFill>
                <a:hlinkClick r:id="rId3"/>
              </a:rPr>
              <a:t>https://codepen.io/rmurphey/pen/eJxrXx</a:t>
            </a:r>
            <a:r>
              <a:rPr lang="en-GB" sz="1500"/>
              <a:t>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11. </a:t>
            </a:r>
            <a:r>
              <a:rPr lang="en-GB"/>
              <a:t>Calendar</a:t>
            </a:r>
            <a:endParaRPr/>
          </a:p>
        </p:txBody>
      </p:sp>
      <p:sp>
        <p:nvSpPr>
          <p:cNvPr id="209" name="Google Shape;209;p25"/>
          <p:cNvSpPr txBox="1"/>
          <p:nvPr>
            <p:ph idx="1" type="body"/>
          </p:nvPr>
        </p:nvSpPr>
        <p:spPr>
          <a:xfrm>
            <a:off x="1297500" y="1460250"/>
            <a:ext cx="3499800" cy="3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Please implement calendar similar to one displayed on the picture.</a:t>
            </a:r>
            <a:endParaRPr/>
          </a:p>
          <a:p>
            <a:pPr indent="-311150" lvl="0" marL="457200" rtl="0" algn="l">
              <a:spcBef>
                <a:spcPts val="1600"/>
              </a:spcBef>
              <a:spcAft>
                <a:spcPts val="0"/>
              </a:spcAft>
              <a:buSzPts val="1300"/>
              <a:buChar char="-"/>
            </a:pPr>
            <a:r>
              <a:rPr lang="en-GB"/>
              <a:t>Head row contains arrows to change month and display name of the currently selected month</a:t>
            </a:r>
            <a:endParaRPr/>
          </a:p>
          <a:p>
            <a:pPr indent="-311150" lvl="0" marL="457200" rtl="0" algn="l">
              <a:spcBef>
                <a:spcPts val="0"/>
              </a:spcBef>
              <a:spcAft>
                <a:spcPts val="0"/>
              </a:spcAft>
              <a:buSzPts val="1300"/>
              <a:buChar char="-"/>
            </a:pPr>
            <a:r>
              <a:rPr lang="en-GB"/>
              <a:t>Table head row contain days of the week</a:t>
            </a:r>
            <a:endParaRPr/>
          </a:p>
          <a:p>
            <a:pPr indent="-311150" lvl="0" marL="457200" rtl="0" algn="l">
              <a:spcBef>
                <a:spcPts val="0"/>
              </a:spcBef>
              <a:spcAft>
                <a:spcPts val="0"/>
              </a:spcAft>
              <a:buSzPts val="1300"/>
              <a:buChar char="-"/>
            </a:pPr>
            <a:r>
              <a:rPr lang="en-GB"/>
              <a:t>Table containing numbers for each day of the month placed correctly depending the weekday</a:t>
            </a:r>
            <a:endParaRPr/>
          </a:p>
          <a:p>
            <a:pPr indent="-311150" lvl="0" marL="457200" rtl="0" algn="l">
              <a:spcBef>
                <a:spcPts val="0"/>
              </a:spcBef>
              <a:spcAft>
                <a:spcPts val="0"/>
              </a:spcAft>
              <a:buSzPts val="1300"/>
              <a:buChar char="-"/>
            </a:pPr>
            <a:r>
              <a:rPr lang="en-GB"/>
              <a:t>Optionally: implement functionality for selection of date and display the selected date below calendar</a:t>
            </a:r>
            <a:endParaRPr/>
          </a:p>
        </p:txBody>
      </p:sp>
      <p:pic>
        <p:nvPicPr>
          <p:cNvPr id="210" name="Google Shape;210;p25"/>
          <p:cNvPicPr preferRelativeResize="0"/>
          <p:nvPr/>
        </p:nvPicPr>
        <p:blipFill>
          <a:blip r:embed="rId3">
            <a:alphaModFix/>
          </a:blip>
          <a:stretch>
            <a:fillRect/>
          </a:stretch>
        </p:blipFill>
        <p:spPr>
          <a:xfrm>
            <a:off x="5103126" y="1460250"/>
            <a:ext cx="3888473" cy="3018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Roboto"/>
              <a:buNone/>
            </a:pPr>
            <a:r>
              <a:rPr b="0" i="0" lang="en-GB" sz="3000" u="none" cap="none" strike="noStrike">
                <a:solidFill>
                  <a:srgbClr val="FFFFFF"/>
                </a:solidFill>
                <a:latin typeface="Roboto"/>
                <a:ea typeface="Roboto"/>
                <a:cs typeface="Roboto"/>
                <a:sym typeface="Roboto"/>
              </a:rPr>
              <a:t>Table of Contents</a:t>
            </a:r>
            <a:br>
              <a:rPr b="0" i="0" lang="en-GB" sz="3000" u="none" cap="none" strike="noStrike">
                <a:solidFill>
                  <a:srgbClr val="FFFFFF"/>
                </a:solidFill>
                <a:latin typeface="Roboto"/>
                <a:ea typeface="Roboto"/>
                <a:cs typeface="Roboto"/>
                <a:sym typeface="Roboto"/>
              </a:rPr>
            </a:br>
            <a:endParaRPr b="0" i="0" sz="3000" u="none" cap="none" strike="noStrike">
              <a:solidFill>
                <a:srgbClr val="FFFFFF"/>
              </a:solidFill>
              <a:latin typeface="Roboto"/>
              <a:ea typeface="Roboto"/>
              <a:cs typeface="Roboto"/>
              <a:sym typeface="Roboto"/>
            </a:endParaRPr>
          </a:p>
        </p:txBody>
      </p:sp>
      <p:sp>
        <p:nvSpPr>
          <p:cNvPr id="141" name="Google Shape;141;p14"/>
          <p:cNvSpPr txBox="1"/>
          <p:nvPr>
            <p:ph idx="1" type="body"/>
          </p:nvPr>
        </p:nvSpPr>
        <p:spPr>
          <a:xfrm>
            <a:off x="1297500" y="1165775"/>
            <a:ext cx="7038900" cy="36810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Basics</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Functions</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Conditional statements</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Arrays</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String</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Math</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Drop-down with cities</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Image gallery</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Guessing game</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Word guessing game</a:t>
            </a:r>
            <a:endParaRPr sz="1700">
              <a:solidFill>
                <a:schemeClr val="dk2"/>
              </a:solidFill>
              <a:latin typeface="Roboto"/>
              <a:ea typeface="Roboto"/>
              <a:cs typeface="Roboto"/>
              <a:sym typeface="Roboto"/>
            </a:endParaRPr>
          </a:p>
          <a:p>
            <a:pPr indent="-336550" lvl="0" marL="457200" marR="0" rtl="0" algn="l">
              <a:lnSpc>
                <a:spcPct val="115000"/>
              </a:lnSpc>
              <a:spcBef>
                <a:spcPts val="0"/>
              </a:spcBef>
              <a:spcAft>
                <a:spcPts val="0"/>
              </a:spcAft>
              <a:buClr>
                <a:schemeClr val="dk2"/>
              </a:buClr>
              <a:buSzPts val="1700"/>
              <a:buFont typeface="Roboto"/>
              <a:buAutoNum type="arabicPeriod"/>
            </a:pPr>
            <a:r>
              <a:rPr lang="en-GB" sz="1700">
                <a:solidFill>
                  <a:schemeClr val="dk2"/>
                </a:solidFill>
                <a:latin typeface="Roboto"/>
                <a:ea typeface="Roboto"/>
                <a:cs typeface="Roboto"/>
                <a:sym typeface="Roboto"/>
              </a:rPr>
              <a:t>Calendar</a:t>
            </a:r>
            <a:endParaRPr sz="1700">
              <a:solidFill>
                <a:schemeClr val="dk2"/>
              </a:solidFill>
              <a:latin typeface="Roboto"/>
              <a:ea typeface="Roboto"/>
              <a:cs typeface="Roboto"/>
              <a:sym typeface="Roboto"/>
            </a:endParaRPr>
          </a:p>
          <a:p>
            <a:pPr indent="0" lvl="0" marL="0" marR="0" rtl="0" algn="l">
              <a:lnSpc>
                <a:spcPct val="115000"/>
              </a:lnSpc>
              <a:spcBef>
                <a:spcPts val="0"/>
              </a:spcBef>
              <a:spcAft>
                <a:spcPts val="0"/>
              </a:spcAft>
              <a:buNone/>
            </a:pPr>
            <a:br>
              <a:rPr b="0" i="0" lang="en-GB" sz="1700" u="none" cap="none" strike="noStrike">
                <a:solidFill>
                  <a:schemeClr val="dk2"/>
                </a:solidFill>
                <a:latin typeface="Roboto"/>
                <a:ea typeface="Roboto"/>
                <a:cs typeface="Roboto"/>
                <a:sym typeface="Roboto"/>
              </a:rPr>
            </a:br>
            <a:endParaRPr b="0" i="0" sz="1700" u="none" cap="none" strike="noStrike">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JavaScript Basics</a:t>
            </a:r>
            <a:endParaRPr/>
          </a:p>
        </p:txBody>
      </p:sp>
      <p:sp>
        <p:nvSpPr>
          <p:cNvPr id="147" name="Google Shape;147;p15"/>
          <p:cNvSpPr txBox="1"/>
          <p:nvPr>
            <p:ph idx="1" type="body"/>
          </p:nvPr>
        </p:nvSpPr>
        <p:spPr>
          <a:xfrm>
            <a:off x="1297500" y="1088050"/>
            <a:ext cx="70389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Write a JavaScript program to find the area of a triangle where lengths of the three of its sides are 5, 6, 7</a:t>
            </a:r>
            <a:endParaRPr/>
          </a:p>
          <a:p>
            <a:pPr indent="0" lvl="0" marL="0" rtl="0" algn="l">
              <a:spcBef>
                <a:spcPts val="1600"/>
              </a:spcBef>
              <a:spcAft>
                <a:spcPts val="0"/>
              </a:spcAft>
              <a:buNone/>
            </a:pPr>
            <a:r>
              <a:rPr lang="en-GB"/>
              <a:t>5. Write a JavaScript program to rotate the string 'w3resource' in right direction by periodically removing one letter from the end of the string and attaching it to the front.</a:t>
            </a:r>
            <a:endParaRPr/>
          </a:p>
          <a:p>
            <a:pPr indent="0" lvl="0" marL="0" rtl="0" algn="l">
              <a:spcBef>
                <a:spcPts val="1600"/>
              </a:spcBef>
              <a:spcAft>
                <a:spcPts val="0"/>
              </a:spcAft>
              <a:buNone/>
            </a:pPr>
            <a:r>
              <a:rPr lang="en-GB"/>
              <a:t>10. Write a JavaScript program to calculate multiplication and division of two numbers (input from user)</a:t>
            </a:r>
            <a:endParaRPr/>
          </a:p>
          <a:p>
            <a:pPr indent="0" lvl="0" marL="0" rtl="0" algn="l">
              <a:spcBef>
                <a:spcPts val="1600"/>
              </a:spcBef>
              <a:spcAft>
                <a:spcPts val="1600"/>
              </a:spcAft>
              <a:buNone/>
            </a:pPr>
            <a:r>
              <a:rPr lang="en-GB"/>
              <a:t>31. Write a JavaScript program to find the largest of three given integers.</a:t>
            </a:r>
            <a:br>
              <a:rPr lang="en-GB"/>
            </a:br>
            <a:br>
              <a:rPr lang="en-GB"/>
            </a:br>
            <a:br>
              <a:rPr lang="en-GB"/>
            </a:br>
            <a:r>
              <a:rPr lang="en-GB"/>
              <a:t>Tasks source and solutions:</a:t>
            </a:r>
            <a:br>
              <a:rPr lang="en-GB"/>
            </a:br>
            <a:r>
              <a:rPr lang="en-GB" u="sng">
                <a:solidFill>
                  <a:schemeClr val="hlink"/>
                </a:solidFill>
                <a:hlinkClick r:id="rId3"/>
              </a:rPr>
              <a:t>https://www.w3resource.com/javascript-exercises/javascript-basic-exercises.php</a:t>
            </a: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Functions</a:t>
            </a:r>
            <a:endParaRPr/>
          </a:p>
        </p:txBody>
      </p:sp>
      <p:sp>
        <p:nvSpPr>
          <p:cNvPr id="153" name="Google Shape;153;p16"/>
          <p:cNvSpPr txBox="1"/>
          <p:nvPr>
            <p:ph idx="1" type="body"/>
          </p:nvPr>
        </p:nvSpPr>
        <p:spPr>
          <a:xfrm>
            <a:off x="1297500" y="1567550"/>
            <a:ext cx="7534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Write a JavaScript function that reverse a number.</a:t>
            </a:r>
            <a:endParaRPr/>
          </a:p>
          <a:p>
            <a:pPr indent="0" lvl="0" marL="0" rtl="0" algn="l">
              <a:spcBef>
                <a:spcPts val="1600"/>
              </a:spcBef>
              <a:spcAft>
                <a:spcPts val="0"/>
              </a:spcAft>
              <a:buNone/>
            </a:pPr>
            <a:r>
              <a:rPr lang="en-GB"/>
              <a:t>4. Write a JavaScript function that returns a passed string with letters in alphabetical order.</a:t>
            </a:r>
            <a:endParaRPr/>
          </a:p>
          <a:p>
            <a:pPr indent="0" lvl="0" marL="0" rtl="0" algn="l">
              <a:spcBef>
                <a:spcPts val="1600"/>
              </a:spcBef>
              <a:spcAft>
                <a:spcPts val="0"/>
              </a:spcAft>
              <a:buNone/>
            </a:pPr>
            <a:r>
              <a:rPr lang="en-GB"/>
              <a:t>17. Write a JavaScript function to  get the number of occurrences of each letter in specified string.</a:t>
            </a:r>
            <a:endParaRPr/>
          </a:p>
          <a:p>
            <a:pPr indent="0" lvl="0" marL="0" rtl="0" algn="l">
              <a:spcBef>
                <a:spcPts val="1600"/>
              </a:spcBef>
              <a:spcAft>
                <a:spcPts val="0"/>
              </a:spcAft>
              <a:buNone/>
            </a:pPr>
            <a:r>
              <a:rPr lang="en-GB"/>
              <a:t>23. Write a JavaScript function to find the first not repeated character.</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GB"/>
            </a:br>
            <a:r>
              <a:rPr lang="en-GB"/>
              <a:t>Tasks source and solutions:</a:t>
            </a:r>
            <a:br>
              <a:rPr lang="en-GB"/>
            </a:br>
            <a:r>
              <a:rPr lang="en-GB" u="sng">
                <a:solidFill>
                  <a:schemeClr val="hlink"/>
                </a:solidFill>
                <a:hlinkClick r:id="rId3"/>
              </a:rPr>
              <a:t>https://www.w3resource.com/javascript-exercises/javascript-functions-exercises.php</a:t>
            </a:r>
            <a:r>
              <a:rPr lang="en-GB"/>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a:t>
            </a:r>
            <a:r>
              <a:rPr lang="en-GB" sz="1700">
                <a:solidFill>
                  <a:schemeClr val="dk2"/>
                </a:solidFill>
                <a:latin typeface="Roboto"/>
                <a:ea typeface="Roboto"/>
                <a:cs typeface="Roboto"/>
                <a:sym typeface="Roboto"/>
              </a:rPr>
              <a:t>Conditional statements</a:t>
            </a:r>
            <a:endParaRPr/>
          </a:p>
        </p:txBody>
      </p:sp>
      <p:sp>
        <p:nvSpPr>
          <p:cNvPr id="159" name="Google Shape;159;p17"/>
          <p:cNvSpPr txBox="1"/>
          <p:nvPr>
            <p:ph idx="1" type="body"/>
          </p:nvPr>
        </p:nvSpPr>
        <p:spPr>
          <a:xfrm>
            <a:off x="515775" y="1567550"/>
            <a:ext cx="8379600" cy="33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Write a JavaScript program that accept two integers and display the larger.</a:t>
            </a:r>
            <a:endParaRPr/>
          </a:p>
          <a:p>
            <a:pPr indent="0" lvl="0" marL="0" rtl="0" algn="l">
              <a:spcBef>
                <a:spcPts val="1600"/>
              </a:spcBef>
              <a:spcAft>
                <a:spcPts val="0"/>
              </a:spcAft>
              <a:buNone/>
            </a:pPr>
            <a:r>
              <a:rPr lang="en-GB"/>
              <a:t>4. Write a JavaScript conditional statement to find the largest of five numbers. Display an alert box to show the result.</a:t>
            </a:r>
            <a:endParaRPr/>
          </a:p>
          <a:p>
            <a:pPr indent="0" lvl="0" marL="0" rtl="0" algn="l">
              <a:spcBef>
                <a:spcPts val="1600"/>
              </a:spcBef>
              <a:spcAft>
                <a:spcPts val="0"/>
              </a:spcAft>
              <a:buNone/>
            </a:pPr>
            <a:r>
              <a:rPr lang="en-GB"/>
              <a:t>7. Write a JavaScript program which iterates the integers from 1 to 100. But for multiples of three print "Fizz" instead of the number and for the multiples of five print "Buzz". For numbers which are multiples of both three and five print "FizzBuzz".</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GB"/>
            </a:br>
            <a:r>
              <a:rPr lang="en-GB"/>
              <a:t>Tasks source and solutions:</a:t>
            </a:r>
            <a:br>
              <a:rPr lang="en-GB"/>
            </a:br>
            <a:r>
              <a:rPr lang="en-GB" u="sng">
                <a:solidFill>
                  <a:schemeClr val="hlink"/>
                </a:solidFill>
                <a:hlinkClick r:id="rId3"/>
              </a:rPr>
              <a:t>https://www.w3resource.com/javascript-exercises/javascript-conditional-statements-and-loops-exercises.php</a:t>
            </a: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Arrays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Write a JavaScript function to get the first element of an array. Passing a parameter 'n' will return the first 'n' elements of the array.</a:t>
            </a:r>
            <a:endParaRPr/>
          </a:p>
          <a:p>
            <a:pPr indent="0" lvl="0" marL="0" rtl="0" algn="l">
              <a:spcBef>
                <a:spcPts val="1600"/>
              </a:spcBef>
              <a:spcAft>
                <a:spcPts val="0"/>
              </a:spcAft>
              <a:buNone/>
            </a:pPr>
            <a:r>
              <a:rPr lang="en-GB"/>
              <a:t>7. Write a JavaScript program to sort the items of an array.</a:t>
            </a:r>
            <a:endParaRPr/>
          </a:p>
          <a:p>
            <a:pPr indent="0" lvl="0" marL="0" rtl="0" algn="l">
              <a:spcBef>
                <a:spcPts val="1600"/>
              </a:spcBef>
              <a:spcAft>
                <a:spcPts val="0"/>
              </a:spcAft>
              <a:buNone/>
            </a:pPr>
            <a:r>
              <a:rPr lang="en-GB"/>
              <a:t>12. Write a JavaScript program to compute the sum and product of an array of integers.</a:t>
            </a:r>
            <a:endParaRPr/>
          </a:p>
          <a:p>
            <a:pPr indent="0" lvl="0" marL="0" rtl="0" algn="l">
              <a:spcBef>
                <a:spcPts val="1600"/>
              </a:spcBef>
              <a:spcAft>
                <a:spcPts val="0"/>
              </a:spcAft>
              <a:buNone/>
            </a:pPr>
            <a:r>
              <a:rPr lang="en-GB"/>
              <a:t>20. Write a JavaScript program to find duplicate values in a JavaScript array.</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Tasks source and solutions:</a:t>
            </a:r>
            <a:br>
              <a:rPr lang="en-GB"/>
            </a:br>
            <a:r>
              <a:rPr lang="en-GB" u="sng">
                <a:solidFill>
                  <a:schemeClr val="hlink"/>
                </a:solidFill>
                <a:hlinkClick r:id="rId3"/>
              </a:rPr>
              <a:t>https://www.w3resource.com/javascript-exercises/javascript-array-exercises.php</a:t>
            </a:r>
            <a:r>
              <a:rPr lang="en-GB"/>
              <a:t> </a:t>
            </a:r>
            <a:br>
              <a:rPr lang="en-GB"/>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5. String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Write a JavaScript function to split a string and convert it into an array of words.</a:t>
            </a:r>
            <a:endParaRPr/>
          </a:p>
          <a:p>
            <a:pPr indent="0" lvl="0" marL="0" rtl="0" algn="l">
              <a:spcBef>
                <a:spcPts val="1600"/>
              </a:spcBef>
              <a:spcAft>
                <a:spcPts val="0"/>
              </a:spcAft>
              <a:buNone/>
            </a:pPr>
            <a:r>
              <a:rPr lang="en-GB"/>
              <a:t>5. Write a JavaScript function to convert a string in abbreviated form.</a:t>
            </a:r>
            <a:endParaRPr/>
          </a:p>
          <a:p>
            <a:pPr indent="0" lvl="0" marL="0" rtl="0" algn="l">
              <a:spcBef>
                <a:spcPts val="1600"/>
              </a:spcBef>
              <a:spcAft>
                <a:spcPts val="0"/>
              </a:spcAft>
              <a:buNone/>
            </a:pPr>
            <a:r>
              <a:rPr lang="en-GB"/>
              <a:t>9. Write a JavaScript function to capitalize the first letter of each word in a string.</a:t>
            </a:r>
            <a:endParaRPr/>
          </a:p>
          <a:p>
            <a:pPr indent="0" lvl="0" marL="0" rtl="0" algn="l">
              <a:spcBef>
                <a:spcPts val="1600"/>
              </a:spcBef>
              <a:spcAft>
                <a:spcPts val="0"/>
              </a:spcAft>
              <a:buNone/>
            </a:pPr>
            <a:r>
              <a:rPr lang="en-GB"/>
              <a:t>13. Write a JavaScript function to concatenates a given string n times (default is 1)</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Tasks source and solutions:</a:t>
            </a:r>
            <a:br>
              <a:rPr lang="en-GB"/>
            </a:br>
            <a:r>
              <a:rPr lang="en-GB" u="sng">
                <a:solidFill>
                  <a:schemeClr val="hlink"/>
                </a:solidFill>
                <a:hlinkClick r:id="rId3"/>
              </a:rPr>
              <a:t>https://www.w3resource.com/javascript-exercises/javascript-string-exercises.php</a:t>
            </a:r>
            <a:r>
              <a:rPr lang="en-GB"/>
              <a:t> </a:t>
            </a:r>
            <a:br>
              <a:rPr lang="en-GB"/>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 Math</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Write a JavaScript function to generate a random integer.</a:t>
            </a:r>
            <a:endParaRPr/>
          </a:p>
          <a:p>
            <a:pPr indent="0" lvl="0" marL="0" rtl="0" algn="l">
              <a:spcBef>
                <a:spcPts val="1600"/>
              </a:spcBef>
              <a:spcAft>
                <a:spcPts val="0"/>
              </a:spcAft>
              <a:buNone/>
            </a:pPr>
            <a:r>
              <a:rPr lang="en-GB"/>
              <a:t>6. Write a JavaScript function to find the highest value in an array.</a:t>
            </a:r>
            <a:endParaRPr/>
          </a:p>
          <a:p>
            <a:pPr indent="0" lvl="0" marL="0" rtl="0" algn="l">
              <a:spcBef>
                <a:spcPts val="1600"/>
              </a:spcBef>
              <a:spcAft>
                <a:spcPts val="0"/>
              </a:spcAft>
              <a:buNone/>
            </a:pPr>
            <a:r>
              <a:rPr lang="en-GB"/>
              <a:t>19. Create a Pythagorean function in JavaScript.</a:t>
            </a:r>
            <a:endParaRPr/>
          </a:p>
          <a:p>
            <a:pPr indent="0" lvl="0" marL="0" rtl="0" algn="l">
              <a:spcBef>
                <a:spcPts val="1600"/>
              </a:spcBef>
              <a:spcAft>
                <a:spcPts val="0"/>
              </a:spcAft>
              <a:buNone/>
            </a:pPr>
            <a:r>
              <a:rPr lang="en-GB"/>
              <a:t>21. Write a JavaScript function that Convert an integer into a Roman Numeral in javaScript.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Tasks source and solutions:</a:t>
            </a:r>
            <a:br>
              <a:rPr lang="en-GB"/>
            </a:br>
            <a:r>
              <a:rPr lang="en-GB" u="sng">
                <a:solidFill>
                  <a:schemeClr val="hlink"/>
                </a:solidFill>
                <a:hlinkClick r:id="rId3"/>
              </a:rPr>
              <a:t>https://www.w3resource.com/javascript-exercises/javascript-math-exercises.php</a:t>
            </a:r>
            <a:r>
              <a:rPr lang="en-GB"/>
              <a:t> </a:t>
            </a:r>
            <a:br>
              <a:rPr lang="en-GB"/>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7. Drop down with cities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javascript array containing cities.</a:t>
            </a:r>
            <a:endParaRPr/>
          </a:p>
          <a:p>
            <a:pPr indent="0" lvl="0" marL="0" rtl="0" algn="l">
              <a:spcBef>
                <a:spcPts val="1600"/>
              </a:spcBef>
              <a:spcAft>
                <a:spcPts val="0"/>
              </a:spcAft>
              <a:buNone/>
            </a:pPr>
            <a:r>
              <a:rPr lang="en-GB"/>
              <a:t>Implement javascript functionality to create a Dropdown list (&lt;select&gt;) with these cities.</a:t>
            </a:r>
            <a:endParaRPr/>
          </a:p>
          <a:p>
            <a:pPr indent="0" lvl="0" marL="0" rtl="0" algn="l">
              <a:spcBef>
                <a:spcPts val="1600"/>
              </a:spcBef>
              <a:spcAft>
                <a:spcPts val="0"/>
              </a:spcAft>
              <a:buNone/>
            </a:pPr>
            <a:r>
              <a:rPr lang="en-GB"/>
              <a:t>Create a simple form where user can add new city.</a:t>
            </a:r>
            <a:endParaRPr/>
          </a:p>
          <a:p>
            <a:pPr indent="0" lvl="0" marL="0" rtl="0" algn="l">
              <a:spcBef>
                <a:spcPts val="1600"/>
              </a:spcBef>
              <a:spcAft>
                <a:spcPts val="1600"/>
              </a:spcAft>
              <a:buNone/>
            </a:pPr>
            <a:r>
              <a:rPr lang="en-GB"/>
              <a:t>Once new city is added it should be also displayed in the Dropdown list</a:t>
            </a:r>
            <a:endParaRPr/>
          </a:p>
        </p:txBody>
      </p:sp>
      <p:pic>
        <p:nvPicPr>
          <p:cNvPr id="184" name="Google Shape;184;p21"/>
          <p:cNvPicPr preferRelativeResize="0"/>
          <p:nvPr/>
        </p:nvPicPr>
        <p:blipFill>
          <a:blip r:embed="rId3">
            <a:alphaModFix/>
          </a:blip>
          <a:stretch>
            <a:fillRect/>
          </a:stretch>
        </p:blipFill>
        <p:spPr>
          <a:xfrm>
            <a:off x="1941388" y="3422063"/>
            <a:ext cx="3419475" cy="92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