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701376-9772-4D51-85BF-BB28BA614043}">
  <a:tblStyle styleId="{7E701376-9772-4D51-85BF-BB28BA6140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ce771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ce771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ce771a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ce771a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3schools.com/js/js_loop_for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GB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Loops, Arrays and Objects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Loops, Arrays, Strings and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For-in Loop</a:t>
            </a:r>
            <a:b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017800"/>
            <a:ext cx="75348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Iterating over the properties of an object: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i="1" lang="en-GB" sz="1400" u="none" cap="none" strike="noStrike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obj 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= { name: 'Steve', age: 23, location: 'Sofia' };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(var </a:t>
            </a:r>
            <a:r>
              <a:rPr i="1" lang="en-GB" sz="14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i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obj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 console.log(</a:t>
            </a:r>
            <a:r>
              <a:rPr i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obj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i="1" lang="en-GB" sz="1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]); }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// Steve, 23 , Sofia</a:t>
            </a:r>
            <a:endParaRPr sz="12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Typical mistake is to use the key instead of the value: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obj = { name: 'Steve', age: 23, location: 'Sofia' };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(var </a:t>
            </a:r>
            <a:r>
              <a:rPr i="1" lang="en-GB" sz="1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i="1" lang="en-GB" sz="1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obj) { console.log(</a:t>
            </a:r>
            <a:r>
              <a:rPr i="1" lang="en-GB" sz="14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 }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// name, age, location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arr = [10, 20, 30, 40, 50];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(var </a:t>
            </a:r>
            <a:r>
              <a:rPr i="1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arr) { console.log(</a:t>
            </a:r>
            <a:r>
              <a:rPr i="1" lang="en-GB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 }</a:t>
            </a:r>
            <a:b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// 0, 1, 2, 3, 4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are Arrays?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194175"/>
            <a:ext cx="70389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 array is an ordered sequence of elements</a:t>
            </a:r>
            <a:endParaRPr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order of the elements is fixed</a:t>
            </a:r>
            <a:endParaRPr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get the current length (</a:t>
            </a:r>
            <a:r>
              <a:rPr b="1" i="0" lang="en-GB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Array.length</a:t>
            </a: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JS arrays can change their size at runtime (add / delete)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240837" y="3044226"/>
            <a:ext cx="5279709" cy="1736724"/>
          </a:xfrm>
          <a:prstGeom prst="rect">
            <a:avLst/>
          </a:prstGeom>
          <a:solidFill>
            <a:schemeClr val="lt1">
              <a:alpha val="20000"/>
            </a:schemeClr>
          </a:solidFill>
          <a:ln cap="rnd" cmpd="sng" w="9525">
            <a:solidFill>
              <a:srgbClr val="FCDDE8"/>
            </a:solidFill>
            <a:prstDash val="dot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FFFFFF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168631" y="3143621"/>
            <a:ext cx="34772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D1F0"/>
              </a:buClr>
              <a:buFont typeface="Consolas"/>
              <a:buNone/>
            </a:pPr>
            <a:r>
              <a:rPr b="1" i="0" lang="en-GB" sz="3600" u="none" cap="none" strike="noStrike">
                <a:solidFill>
                  <a:srgbClr val="CBD1F0"/>
                </a:solidFill>
                <a:latin typeface="Consolas"/>
                <a:ea typeface="Consolas"/>
                <a:cs typeface="Consolas"/>
                <a:sym typeface="Consolas"/>
              </a:rPr>
              <a:t>0  1  2  3  4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95187" y="3283866"/>
            <a:ext cx="1918452" cy="1012172"/>
          </a:xfrm>
          <a:prstGeom prst="wedgeRoundRectCallout">
            <a:avLst>
              <a:gd fmla="val 94756" name="adj1"/>
              <a:gd fmla="val 2354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9525">
            <a:solidFill>
              <a:srgbClr val="CBD1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9BED2"/>
              </a:buClr>
              <a:buFont typeface="Arial"/>
              <a:buNone/>
            </a:pPr>
            <a:r>
              <a:rPr b="0" i="0" lang="en-GB" sz="2800" u="none" cap="none" strike="noStrike">
                <a:solidFill>
                  <a:srgbClr val="F7FFE7"/>
                </a:solidFill>
                <a:latin typeface="Arial"/>
                <a:ea typeface="Arial"/>
                <a:cs typeface="Arial"/>
                <a:sym typeface="Arial"/>
              </a:rPr>
              <a:t>Array of 5 elements</a:t>
            </a:r>
            <a:endParaRPr b="0" i="0" sz="2800" u="none" cap="none" strike="noStrike">
              <a:solidFill>
                <a:srgbClr val="F7FF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293349" y="2454614"/>
            <a:ext cx="1766149" cy="1012172"/>
          </a:xfrm>
          <a:prstGeom prst="wedgeRoundRectCallout">
            <a:avLst>
              <a:gd fmla="val -92456" name="adj1"/>
              <a:gd fmla="val 3724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9525">
            <a:solidFill>
              <a:srgbClr val="CBD1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9BED2"/>
              </a:buClr>
              <a:buFont typeface="Arial"/>
              <a:buNone/>
            </a:pPr>
            <a:r>
              <a:rPr b="0" i="0" lang="en-GB" sz="2800" u="none" cap="none" strike="noStrike">
                <a:solidFill>
                  <a:srgbClr val="F7FFE7"/>
                </a:solidFill>
                <a:latin typeface="Arial"/>
                <a:ea typeface="Arial"/>
                <a:cs typeface="Arial"/>
                <a:sym typeface="Arial"/>
              </a:rPr>
              <a:t>Element index</a:t>
            </a:r>
            <a:endParaRPr b="0" i="0" sz="2800" u="none" cap="none" strike="noStrike">
              <a:solidFill>
                <a:srgbClr val="F7FF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151576" y="1587513"/>
            <a:ext cx="3362464" cy="586523"/>
          </a:xfrm>
          <a:prstGeom prst="wedgeRoundRectCallout">
            <a:avLst>
              <a:gd fmla="val -27611" name="adj1"/>
              <a:gd fmla="val 36996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9525">
            <a:solidFill>
              <a:srgbClr val="CBD1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9BED2"/>
              </a:buClr>
              <a:buFont typeface="Arial"/>
              <a:buNone/>
            </a:pPr>
            <a:r>
              <a:rPr b="0" i="0" lang="en-GB" sz="2800" u="none" cap="none" strike="noStrike">
                <a:solidFill>
                  <a:srgbClr val="F7FFE7"/>
                </a:solidFill>
                <a:latin typeface="Arial"/>
                <a:ea typeface="Arial"/>
                <a:cs typeface="Arial"/>
                <a:sym typeface="Arial"/>
              </a:rPr>
              <a:t>Element of an array</a:t>
            </a:r>
            <a:endParaRPr b="0" i="0" sz="2800" u="none" cap="none" strike="noStrike">
              <a:solidFill>
                <a:srgbClr val="F7FF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3011103" y="3842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{7E701376-9772-4D51-85BF-BB28BA614043}</a:tableStyleId>
              </a:tblPr>
              <a:tblGrid>
                <a:gridCol w="764350"/>
                <a:gridCol w="764350"/>
                <a:gridCol w="764350"/>
                <a:gridCol w="764350"/>
                <a:gridCol w="76435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nsolas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121900" marL="121900" anchor="ctr">
                    <a:lnL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E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nsolas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121900" marL="121900" anchor="ctr">
                    <a:lnL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E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nsolas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121900" marL="121900" anchor="ctr">
                    <a:lnL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E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nsolas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121900" marL="121900" anchor="ctr">
                    <a:lnL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E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onsolas"/>
                        <a:buNone/>
                      </a:pPr>
                      <a:r>
                        <a:rPr b="1" i="0" lang="en-GB" sz="2800" u="none" cap="none" strike="noStrike">
                          <a:solidFill>
                            <a:srgbClr val="EBFFD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/>
                    </a:p>
                  </a:txBody>
                  <a:tcPr marT="45725" marB="45725" marR="121900" marL="121900" anchor="ctr">
                    <a:lnL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CDD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DDE8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http://www.w3schools.com/js/js_loop_for.asp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1 - Drop down with cities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javascript array containing cities.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Implement javascript functionality to create a Dropdown list (&lt;select&gt;) with these cities.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Create a simple form where user can add new city.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Once new city is added it should be also displayed in the Dropdown list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388" y="3422063"/>
            <a:ext cx="34194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2 - Image gallery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609425"/>
            <a:ext cx="703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json object containing list of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Images to be located in the images subfolder.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Create javascript code 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Load first image on top of the page - “preview image”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Load images in a table-like structure below the main image (in 4 columns)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image is clicked it should be displayed as a “preview image”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374" y="393750"/>
            <a:ext cx="3001826" cy="2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b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65775"/>
            <a:ext cx="70389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Loops in JavaScript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b="0" i="0" lang="en-GB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while, do-while, for, for-in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Arrays in JavaScript 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b="0" i="0" lang="en-GB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Declaring and Creating Arrays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b="0" i="0" lang="en-GB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Accessing and Processing Array Elements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Strings in JavaScript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b="0" i="0" lang="en-GB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Processing, Escaping, Trimming, Padding</a:t>
            </a:r>
            <a:br>
              <a:rPr b="0" i="0" lang="en-GB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 Loops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307850"/>
            <a:ext cx="85206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Loops are handy, if you want to run the same code over and over again, each time with a different value.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Often this is the case when working with arrays: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11700" y="2490275"/>
            <a:ext cx="31902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Instead of writing:</a:t>
            </a:r>
            <a:b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 += cars[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922200" y="2490275"/>
            <a:ext cx="30000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write:</a:t>
            </a:r>
            <a:b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200" u="none" cap="none" strike="noStrike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cars.length; i++) { 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text += cars[i] + </a:t>
            </a:r>
            <a:r>
              <a:rPr b="0" i="0" lang="en-GB" sz="12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Loops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250550"/>
            <a:ext cx="7038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 of loops in JS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while(…) loop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{ … } while (…) loop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loop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for-in loop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Infinite loops – a loop that never ends</a:t>
            </a:r>
            <a:endParaRPr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Nested loops – a composition of loops</a:t>
            </a:r>
            <a:b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GB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Loop</a:t>
            </a:r>
            <a:b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172825"/>
            <a:ext cx="70389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simplest and most frequently used loop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(condition) {</a:t>
            </a:r>
            <a:br>
              <a:rPr b="1" i="1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statements;</a:t>
            </a:r>
            <a:br>
              <a:rPr b="1" i="1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repeat condition (loop condition)</a:t>
            </a:r>
            <a:endParaRPr>
              <a:solidFill>
                <a:srgbClr val="FFFFFF"/>
              </a:solidFill>
            </a:endParaRP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condition is evaluated to true or false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5, "non-empty", etc. are evaluated as true</a:t>
            </a:r>
            <a:b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0, "", null are evaluated as false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Do-While Loop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151625"/>
            <a:ext cx="70389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Another classical loop structure is: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{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statements;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 while (condition);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block of statements is repeated</a:t>
            </a:r>
            <a:endParaRPr>
              <a:solidFill>
                <a:srgbClr val="FFFFFF"/>
              </a:solidFill>
            </a:endParaRP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the boolean loop condition holds</a:t>
            </a:r>
            <a:endParaRPr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loop is executed at least once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Loop – Definition</a:t>
            </a:r>
            <a:b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06650" y="2793775"/>
            <a:ext cx="76257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Initialization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– executed once, just before the loop is entered</a:t>
            </a:r>
            <a:endParaRPr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– checked before each iteration of the loop (loop condition)</a:t>
            </a:r>
            <a:endParaRPr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– executed at each iteration after the loop body</a:t>
            </a:r>
            <a:endParaRPr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Body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– the code that will be executed at each iteration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206650" y="1303247"/>
            <a:ext cx="6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(var number = 0; number &lt; 10; number++) {</a:t>
            </a:r>
            <a:b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// Can use number here</a:t>
            </a:r>
            <a:b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number is still usable here</a:t>
            </a:r>
            <a:br>
              <a:rPr b="1" i="1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439700" y="1050650"/>
            <a:ext cx="1151700" cy="252600"/>
          </a:xfrm>
          <a:prstGeom prst="wedgeRectCallout">
            <a:avLst>
              <a:gd fmla="val -15687" name="adj1"/>
              <a:gd fmla="val 809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249700" y="1050650"/>
            <a:ext cx="610200" cy="252600"/>
          </a:xfrm>
          <a:prstGeom prst="wedgeRectCallout">
            <a:avLst>
              <a:gd fmla="val -15687" name="adj1"/>
              <a:gd fmla="val 809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110275" y="1034225"/>
            <a:ext cx="862500" cy="252600"/>
          </a:xfrm>
          <a:prstGeom prst="wedgeRectCallout">
            <a:avLst>
              <a:gd fmla="val -15687" name="adj1"/>
              <a:gd fmla="val 809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356075" y="1700250"/>
            <a:ext cx="616800" cy="252600"/>
          </a:xfrm>
          <a:prstGeom prst="wedgeRectCallout">
            <a:avLst>
              <a:gd fmla="val -119252" name="adj1"/>
              <a:gd fmla="val -484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break Operator</a:t>
            </a:r>
            <a:b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066150"/>
            <a:ext cx="75348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break </a:t>
            </a:r>
            <a: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 exits the inner-most loop</a:t>
            </a:r>
            <a:br>
              <a:rPr b="0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n = 5;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fact = 1;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factStr = 'n! = ';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(true) {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if (n == 1)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factStr += n + '*'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fact *= n;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n--;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	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factStr += '1 = ' + fact;</a:t>
            </a:r>
            <a:b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console.log(factStr);</a:t>
            </a:r>
            <a: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0" i="0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-GB" sz="3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For-in Loop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014750"/>
            <a:ext cx="71685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for-in loop iterates over the properties of an object</a:t>
            </a:r>
            <a:endParaRPr sz="1200">
              <a:solidFill>
                <a:srgbClr val="FFFFFF"/>
              </a:solidFill>
            </a:endParaRP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0" lang="en-GB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arrays / strings iterates over their indices (0…length-1)</a:t>
            </a:r>
            <a:endParaRPr sz="1000">
              <a:solidFill>
                <a:srgbClr val="FFFFFF"/>
              </a:solidFill>
            </a:endParaRP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0" lang="en-GB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any other object, for-in iterates over its properties</a:t>
            </a:r>
            <a:endParaRPr sz="1000"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0" lang="en-GB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Iterating over the elements of an array / string: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i="1" lang="en-GB" sz="1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 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= [10, 20, 30, 40, 50];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(var </a:t>
            </a:r>
            <a:r>
              <a:rPr i="1" lang="en-GB" sz="1500" u="none" cap="none" strike="noStrike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i="1" lang="en-GB" sz="15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 console.log(</a:t>
            </a:r>
            <a:r>
              <a:rPr i="1" lang="en-GB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i="1" lang="en-GB" sz="1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]) }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// 10, 20, 30, 40, 50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i="1" lang="en-GB" sz="1500" u="none" cap="none" strike="noStrike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str 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= "welcome";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(var </a:t>
            </a:r>
            <a:r>
              <a:rPr i="1" lang="en-GB" sz="1500" u="none" cap="none" strike="noStrike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index 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i="1" lang="en-GB" sz="1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str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{ console.log(</a:t>
            </a:r>
            <a:r>
              <a:rPr i="1" lang="en-GB" sz="1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str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i="1" lang="en-GB" sz="15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]) }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// w, e, l, c, o, m, e</a:t>
            </a:r>
            <a:br>
              <a:rPr i="1" lang="en-GB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i="1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