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Lato-italic.fntdata"/><Relationship Id="rId21" Type="http://schemas.openxmlformats.org/officeDocument/2006/relationships/slide" Target="slides/slide17.xml"/><Relationship Id="rId43" Type="http://schemas.openxmlformats.org/officeDocument/2006/relationships/font" Target="fonts/Lat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e29be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3e29be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e29be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e29be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e29be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3e29be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e29be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3e29be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e29be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e29be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3e29be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3e29be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e29be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3e29be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3e29be9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3e29be9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05cd12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05cd1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05cd12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05cd12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7b91a0e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7b91a0e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05cd12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05cd12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5cd12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05cd12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05cd12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05cd12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05cd12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05cd12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05cd126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05cd12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05cd12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05cd12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05cd12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05cd12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05cd12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05cd12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05cd12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05cd12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5cd12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05cd12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e29be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e29be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05cd126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05cd12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05cd126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05cd12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d7b91a0e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d7b91a0e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cead732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cead732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e29be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e29be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e29be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e29be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5cd126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5cd126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e29be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e29be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e29be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e29be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e29be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e29be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jquery.com/downloa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jax.googleapis.com/ajax/libs/jquery/1.12.0/jquery.min.j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w3schools.com/jquery/jquery_selectors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w3schools.com/jquery/jquery_events.as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w3schools.com/jquery/default.asp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jQuery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make our life easier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Get Started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982075"/>
            <a:ext cx="7038900" cy="4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Downloading jQuery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are two versions of jQuery available for downloading: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Production version - this is for your live website because it has been minified and compressed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Development version - this is for testing and development (uncompressed and readable code)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Both versions can be downloaded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jQuery.com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jQuery library is a single JavaScript file, and you reference it with the HTML &lt;script&gt; tag (notice that the &lt;script&gt; tag should be inside the &lt;head&gt; section):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&lt;head&gt;</a:t>
            </a:r>
            <a:br>
              <a:rPr lang="en-GB"/>
            </a:br>
            <a:r>
              <a:rPr lang="en-GB"/>
              <a:t>	&lt;script src="jquery-1.12.0.min.js"&gt;&lt;/script&gt;</a:t>
            </a:r>
            <a:br>
              <a:rPr lang="en-GB"/>
            </a:br>
            <a:r>
              <a:rPr lang="en-GB"/>
              <a:t>&lt;/head&gt;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CDN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102175"/>
            <a:ext cx="77601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If you don't want to download and host jQuery yourself, you can include it from a CDN (Content Delivery Network).</a:t>
            </a:r>
            <a:br>
              <a:rPr lang="en-GB" sz="1500"/>
            </a:br>
            <a:br>
              <a:rPr lang="en-GB" sz="1500"/>
            </a:br>
            <a:r>
              <a:rPr lang="en-GB" sz="1500"/>
              <a:t>Google CDN:</a:t>
            </a:r>
            <a:br>
              <a:rPr lang="en-GB" sz="1500"/>
            </a:br>
            <a:r>
              <a:rPr i="1" lang="en-GB" sz="1500"/>
              <a:t>&lt;head&gt;</a:t>
            </a:r>
            <a:br>
              <a:rPr i="1" lang="en-GB" sz="1500"/>
            </a:br>
            <a:r>
              <a:rPr i="1" lang="en-GB" sz="1500"/>
              <a:t>	&lt;script src="https://ajax.googleapis.com/ajax/libs/jquery/1.12.0/jquery.min.js"&gt;&lt;/script&gt;</a:t>
            </a:r>
            <a:br>
              <a:rPr i="1" lang="en-GB" sz="1500"/>
            </a:br>
            <a:r>
              <a:rPr i="1" lang="en-GB" sz="1500"/>
              <a:t>&lt;/head&gt;</a:t>
            </a:r>
            <a:br>
              <a:rPr i="1" lang="en-GB" sz="1500"/>
            </a:br>
            <a:br>
              <a:rPr lang="en-GB" sz="1500"/>
            </a:br>
            <a:r>
              <a:rPr lang="en-GB" sz="1500"/>
              <a:t>Microsoft CDN:</a:t>
            </a:r>
            <a:br>
              <a:rPr lang="en-GB" sz="1500"/>
            </a:br>
            <a:r>
              <a:rPr i="1" lang="en-GB" sz="1500"/>
              <a:t>&lt;head&gt;</a:t>
            </a:r>
            <a:br>
              <a:rPr i="1" lang="en-GB" sz="1500"/>
            </a:br>
            <a:r>
              <a:rPr i="1" lang="en-GB" sz="1500"/>
              <a:t>	&lt;script src="http://ajax.aspnetcdn.com/ajax/jQuery/jquery-1.12.0.min.js"&gt;&lt;/script&gt;</a:t>
            </a:r>
            <a:br>
              <a:rPr i="1" lang="en-GB" sz="1500"/>
            </a:br>
            <a:r>
              <a:rPr i="1" lang="en-GB" sz="1500"/>
              <a:t>&lt;/head&gt;</a:t>
            </a:r>
            <a:endParaRPr i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CDN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big advantage of using the hosted jQuery from Google or Microsoft: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Many users already have downloaded jQuery from Google or Microsoft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- First example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031525"/>
            <a:ext cx="70389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&lt;!DOCTYPE html&gt;</a:t>
            </a:r>
            <a:br>
              <a:rPr lang="en-GB" sz="1200"/>
            </a:br>
            <a:r>
              <a:rPr lang="en-GB" sz="1200"/>
              <a:t>&lt;html&gt;</a:t>
            </a:r>
            <a:br>
              <a:rPr lang="en-GB" sz="1200"/>
            </a:br>
            <a:r>
              <a:rPr lang="en-GB" sz="1200"/>
              <a:t>&lt;head&gt;</a:t>
            </a:r>
            <a:br>
              <a:rPr lang="en-GB" sz="1200"/>
            </a:br>
            <a:r>
              <a:rPr lang="en-GB" sz="1200"/>
              <a:t>	&lt;script src="https://ajax.googleapis.com/ajax/libs/jquery/1.12.0/jquery.min.js"&gt;&lt;/script&gt;</a:t>
            </a:r>
            <a:br>
              <a:rPr lang="en-GB" sz="1200"/>
            </a:br>
            <a:r>
              <a:rPr lang="en-GB" sz="1200"/>
              <a:t>	&lt;script&gt;</a:t>
            </a:r>
            <a:br>
              <a:rPr lang="en-GB" sz="1200"/>
            </a:br>
            <a:r>
              <a:rPr lang="en-GB" sz="1200"/>
              <a:t>		$(document).ready(function(){</a:t>
            </a:r>
            <a:br>
              <a:rPr lang="en-GB" sz="1200"/>
            </a:br>
            <a:r>
              <a:rPr lang="en-GB" sz="1200"/>
              <a:t>		    $("p").click(function(){</a:t>
            </a:r>
            <a:br>
              <a:rPr lang="en-GB" sz="1200"/>
            </a:br>
            <a:r>
              <a:rPr lang="en-GB" sz="1200"/>
              <a:t>		        $(this).hide();</a:t>
            </a:r>
            <a:br>
              <a:rPr lang="en-GB" sz="1200"/>
            </a:br>
            <a:r>
              <a:rPr lang="en-GB" sz="1200"/>
              <a:t>		    });</a:t>
            </a:r>
            <a:br>
              <a:rPr lang="en-GB" sz="1200"/>
            </a:br>
            <a:r>
              <a:rPr lang="en-GB" sz="1200"/>
              <a:t>		});</a:t>
            </a:r>
            <a:br>
              <a:rPr lang="en-GB" sz="1200"/>
            </a:br>
            <a:r>
              <a:rPr lang="en-GB" sz="1200"/>
              <a:t>	&lt;/script&gt;</a:t>
            </a:r>
            <a:br>
              <a:rPr lang="en-GB" sz="1200"/>
            </a:br>
            <a:r>
              <a:rPr lang="en-GB" sz="1200"/>
              <a:t>&lt;/head&gt;</a:t>
            </a:r>
            <a:br>
              <a:rPr lang="en-GB" sz="1200"/>
            </a:br>
            <a:r>
              <a:rPr lang="en-GB" sz="1200"/>
              <a:t>&lt;body&gt;</a:t>
            </a:r>
            <a:br>
              <a:rPr lang="en-GB" sz="1200"/>
            </a:br>
            <a:r>
              <a:rPr lang="en-GB" sz="1200"/>
              <a:t>	&lt;p&gt;If you click on me, I will disappear.&lt;/p&gt;</a:t>
            </a:r>
            <a:br>
              <a:rPr lang="en-GB" sz="1200"/>
            </a:br>
            <a:r>
              <a:rPr lang="en-GB" sz="1200"/>
              <a:t>	&lt;p&gt;Click me away!&lt;/p&gt;</a:t>
            </a:r>
            <a:br>
              <a:rPr lang="en-GB" sz="1200"/>
            </a:br>
            <a:r>
              <a:rPr lang="en-GB" sz="1200"/>
              <a:t>	&lt;p&gt;Click me too!&lt;/p&gt;</a:t>
            </a:r>
            <a:br>
              <a:rPr lang="en-GB" sz="1200"/>
            </a:br>
            <a:r>
              <a:rPr lang="en-GB" sz="1200"/>
              <a:t>&lt;/body&gt;</a:t>
            </a:r>
            <a:br>
              <a:rPr lang="en-GB" sz="1200"/>
            </a:br>
            <a:r>
              <a:rPr lang="en-GB" sz="1200"/>
              <a:t>&lt;/html&gt;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Syntax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088050"/>
            <a:ext cx="70389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The jQuery syntax is tailor-made for selecting HTML elements and performing some action on the element(s).</a:t>
            </a:r>
            <a:br>
              <a:rPr lang="en-GB" sz="1400"/>
            </a:br>
            <a:r>
              <a:rPr b="1" i="1" lang="en-GB" sz="1400"/>
              <a:t>Basic syntax is: $(selector).action()</a:t>
            </a:r>
            <a:br>
              <a:rPr lang="en-GB" sz="1400"/>
            </a:br>
            <a:br>
              <a:rPr lang="en-GB" sz="1400"/>
            </a:br>
            <a:r>
              <a:rPr lang="en-GB" sz="1400"/>
              <a:t>A </a:t>
            </a:r>
            <a:r>
              <a:rPr b="1" lang="en-GB" sz="1400"/>
              <a:t>$</a:t>
            </a:r>
            <a:r>
              <a:rPr lang="en-GB" sz="1400"/>
              <a:t> sign to define/access jQuery</a:t>
            </a:r>
            <a:br>
              <a:rPr lang="en-GB" sz="1400"/>
            </a:br>
            <a:r>
              <a:rPr lang="en-GB" sz="1400"/>
              <a:t>A </a:t>
            </a:r>
            <a:r>
              <a:rPr b="1" lang="en-GB" sz="1400"/>
              <a:t>(selector)</a:t>
            </a:r>
            <a:r>
              <a:rPr lang="en-GB" sz="1400"/>
              <a:t> to "query (or find)" HTML elements</a:t>
            </a:r>
            <a:br>
              <a:rPr lang="en-GB" sz="1400"/>
            </a:br>
            <a:r>
              <a:rPr lang="en-GB" sz="1400"/>
              <a:t>A jQuery </a:t>
            </a:r>
            <a:r>
              <a:rPr b="1" lang="en-GB" sz="1400"/>
              <a:t>action()</a:t>
            </a:r>
            <a:r>
              <a:rPr lang="en-GB" sz="1400"/>
              <a:t> to be performed on the element(s)</a:t>
            </a:r>
            <a:br>
              <a:rPr lang="en-GB" sz="1400"/>
            </a:br>
            <a:br>
              <a:rPr lang="en-GB" sz="1400"/>
            </a:br>
            <a:r>
              <a:rPr i="1" lang="en-GB" sz="1400" u="sng"/>
              <a:t>Examples:</a:t>
            </a:r>
            <a:br>
              <a:rPr lang="en-GB" sz="1400"/>
            </a:br>
            <a:r>
              <a:rPr lang="en-GB" sz="1400"/>
              <a:t>$(this).hide() 	- hides the current element.</a:t>
            </a:r>
            <a:br>
              <a:rPr lang="en-GB" sz="1400"/>
            </a:br>
            <a:r>
              <a:rPr lang="en-GB" sz="1400"/>
              <a:t>$("p").hide() 	- hides all &lt;p&gt; elements.</a:t>
            </a:r>
            <a:br>
              <a:rPr lang="en-GB" sz="1400"/>
            </a:br>
            <a:r>
              <a:rPr lang="en-GB" sz="1400"/>
              <a:t>$(".test").hide() 	- hides all elements with class="test".</a:t>
            </a:r>
            <a:br>
              <a:rPr lang="en-GB" sz="1400"/>
            </a:br>
            <a:r>
              <a:rPr lang="en-GB" sz="1400"/>
              <a:t>$("#test").hide() 	- hides the element with id="test".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Document Ready Event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222300"/>
            <a:ext cx="70389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to prevent any jQuery code from running before the document is finished loading (is ready).</a:t>
            </a:r>
            <a:br>
              <a:rPr lang="en-GB"/>
            </a:br>
            <a:br>
              <a:rPr lang="en-GB"/>
            </a:br>
            <a:r>
              <a:rPr lang="en-GB"/>
              <a:t>$(document).ready(function(){</a:t>
            </a:r>
            <a:br>
              <a:rPr lang="en-GB"/>
            </a:br>
            <a:r>
              <a:rPr lang="en-GB"/>
              <a:t>   // jQuery methods go here…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r>
              <a:rPr lang="en-GB"/>
              <a:t>Shorter method for the document ready event:</a:t>
            </a:r>
            <a:br>
              <a:rPr lang="en-GB"/>
            </a:br>
            <a:br>
              <a:rPr lang="en-GB"/>
            </a:br>
            <a:r>
              <a:rPr lang="en-GB"/>
              <a:t>$(function(){</a:t>
            </a:r>
            <a:br>
              <a:rPr lang="en-GB"/>
            </a:br>
            <a:r>
              <a:rPr lang="en-GB"/>
              <a:t>   // jQuery methods go here…</a:t>
            </a:r>
            <a:br>
              <a:rPr lang="en-GB"/>
            </a:br>
            <a:r>
              <a:rPr lang="en-GB"/>
              <a:t>});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Selectors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172825"/>
            <a:ext cx="70389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400"/>
              <a:t>The element Selector</a:t>
            </a:r>
            <a:br>
              <a:rPr lang="en-GB" sz="1400"/>
            </a:br>
            <a:r>
              <a:rPr lang="en-GB" sz="1400"/>
              <a:t>The jQuery element selector selects elements based on the element name.</a:t>
            </a:r>
            <a:br>
              <a:rPr lang="en-GB" sz="1400"/>
            </a:br>
            <a:r>
              <a:rPr lang="en-GB" sz="1400"/>
              <a:t>You can select all &lt;p&gt; elements on a page like this:</a:t>
            </a:r>
            <a:br>
              <a:rPr lang="en-GB" sz="1400"/>
            </a:br>
            <a:r>
              <a:rPr lang="en-GB" sz="1400"/>
              <a:t>$("p")</a:t>
            </a:r>
            <a:br>
              <a:rPr lang="en-GB" sz="1400"/>
            </a:br>
            <a:br>
              <a:rPr lang="en-GB" sz="1400"/>
            </a:br>
            <a:r>
              <a:rPr b="1" lang="en-GB" sz="1400" u="sng"/>
              <a:t>Example:</a:t>
            </a:r>
            <a:br>
              <a:rPr lang="en-GB" sz="1400"/>
            </a:br>
            <a:r>
              <a:rPr lang="en-GB" sz="1400"/>
              <a:t>When a user clicks on a button, all &lt;p&gt; elements will be hidden:</a:t>
            </a:r>
            <a:br>
              <a:rPr lang="en-GB" sz="1400"/>
            </a:br>
            <a:r>
              <a:rPr lang="en-GB" sz="1400"/>
              <a:t>Example</a:t>
            </a:r>
            <a:br>
              <a:rPr lang="en-GB" sz="1400"/>
            </a:br>
            <a:r>
              <a:rPr lang="en-GB" sz="1400"/>
              <a:t>$(document).ready(function(){</a:t>
            </a:r>
            <a:br>
              <a:rPr lang="en-GB" sz="1400"/>
            </a:br>
            <a:r>
              <a:rPr lang="en-GB" sz="1400"/>
              <a:t>    $("button").click(function(){</a:t>
            </a:r>
            <a:br>
              <a:rPr lang="en-GB" sz="1400"/>
            </a:br>
            <a:r>
              <a:rPr lang="en-GB" sz="1400"/>
              <a:t>        $("p").hide();</a:t>
            </a:r>
            <a:br>
              <a:rPr lang="en-GB" sz="1400"/>
            </a:br>
            <a:r>
              <a:rPr lang="en-GB" sz="1400"/>
              <a:t>    });</a:t>
            </a:r>
            <a:br>
              <a:rPr lang="en-GB" sz="1400"/>
            </a:br>
            <a:r>
              <a:rPr lang="en-GB" sz="1400"/>
              <a:t>});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Selectors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229875"/>
            <a:ext cx="75348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00"/>
              <a:t>The #id Selector</a:t>
            </a:r>
            <a:br>
              <a:rPr lang="en-GB" sz="1300"/>
            </a:br>
            <a:r>
              <a:rPr lang="en-GB" sz="1300"/>
              <a:t>The jQuery #id selector uses the id attribute of an HTML tag to find the specific element.</a:t>
            </a:r>
            <a:br>
              <a:rPr lang="en-GB" sz="1300"/>
            </a:br>
            <a:r>
              <a:rPr lang="en-GB" sz="1300"/>
              <a:t>An id should be unique within a page, so you should use the #id selector when you want to find a single, unique element.</a:t>
            </a:r>
            <a:br>
              <a:rPr lang="en-GB" sz="1300"/>
            </a:br>
            <a:r>
              <a:rPr lang="en-GB" sz="1300"/>
              <a:t>To find an element with a specific id, write a hash character, followed by the id of the HTML element:</a:t>
            </a:r>
            <a:br>
              <a:rPr lang="en-GB" sz="1300"/>
            </a:br>
            <a:r>
              <a:rPr lang="en-GB" sz="1300"/>
              <a:t>$("#test")</a:t>
            </a:r>
            <a:br>
              <a:rPr lang="en-GB" sz="1300"/>
            </a:b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300" u="sng"/>
              <a:t>Example:</a:t>
            </a:r>
            <a:br>
              <a:rPr lang="en-GB" sz="1300"/>
            </a:br>
            <a:r>
              <a:rPr lang="en-GB" sz="1300"/>
              <a:t>When a user clicks on a button, the element with id="test" will be hidden:</a:t>
            </a:r>
            <a:br>
              <a:rPr lang="en-GB" sz="1300"/>
            </a:br>
            <a:r>
              <a:rPr i="1" lang="en-GB" sz="1300"/>
              <a:t>$(document).ready(function(){</a:t>
            </a:r>
            <a:br>
              <a:rPr i="1" lang="en-GB" sz="1300"/>
            </a:br>
            <a:r>
              <a:rPr i="1" lang="en-GB" sz="1300"/>
              <a:t>    $("button").click(function(){</a:t>
            </a:r>
            <a:br>
              <a:rPr i="1" lang="en-GB" sz="1300"/>
            </a:br>
            <a:r>
              <a:rPr i="1" lang="en-GB" sz="1300"/>
              <a:t>        $("#test").hide();</a:t>
            </a:r>
            <a:br>
              <a:rPr i="1" lang="en-GB" sz="1300"/>
            </a:br>
            <a:r>
              <a:rPr i="1" lang="en-GB" sz="1300"/>
              <a:t>    });</a:t>
            </a:r>
            <a:br>
              <a:rPr i="1" lang="en-GB" sz="1300"/>
            </a:br>
            <a:r>
              <a:rPr i="1" lang="en-GB" sz="1300"/>
              <a:t>});</a:t>
            </a:r>
            <a:endParaRPr i="1"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Selectors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236425"/>
            <a:ext cx="70389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/>
              <a:t>The .class Selector</a:t>
            </a:r>
            <a:br>
              <a:rPr lang="en-GB" sz="1400"/>
            </a:br>
            <a:r>
              <a:rPr lang="en-GB" sz="1400"/>
              <a:t>The jQuery class selector finds elements with a specific class.</a:t>
            </a:r>
            <a:br>
              <a:rPr lang="en-GB" sz="1400"/>
            </a:br>
            <a:r>
              <a:rPr lang="en-GB" sz="1400"/>
              <a:t>To find elements with a specific class, write a period character, followed by the name of the class:</a:t>
            </a:r>
            <a:br>
              <a:rPr lang="en-GB" sz="1400"/>
            </a:br>
            <a:br>
              <a:rPr lang="en-GB" sz="1400"/>
            </a:br>
            <a:r>
              <a:rPr lang="en-GB" sz="1400"/>
              <a:t>$(".test")</a:t>
            </a:r>
            <a:br>
              <a:rPr lang="en-GB" sz="1400"/>
            </a:br>
            <a:br>
              <a:rPr lang="en-GB" sz="1400"/>
            </a:br>
            <a:r>
              <a:rPr b="1" lang="en-GB" sz="1400" u="sng"/>
              <a:t>Example:</a:t>
            </a:r>
            <a:br>
              <a:rPr lang="en-GB" sz="1400"/>
            </a:br>
            <a:r>
              <a:rPr lang="en-GB" sz="1400"/>
              <a:t>When a user clicks on a button, the elements with class="test" will be hidden:</a:t>
            </a:r>
            <a:br>
              <a:rPr lang="en-GB" sz="1400"/>
            </a:br>
            <a:r>
              <a:rPr lang="en-GB" sz="1400"/>
              <a:t>$(document).ready(function(){</a:t>
            </a:r>
            <a:br>
              <a:rPr lang="en-GB" sz="1400"/>
            </a:br>
            <a:r>
              <a:rPr lang="en-GB" sz="1400"/>
              <a:t>    $("button").click(function(){</a:t>
            </a:r>
            <a:br>
              <a:rPr lang="en-GB" sz="1400"/>
            </a:br>
            <a:r>
              <a:rPr lang="en-GB" sz="1400"/>
              <a:t>        $(".test").hide();</a:t>
            </a:r>
            <a:br>
              <a:rPr lang="en-GB" sz="1400"/>
            </a:br>
            <a:r>
              <a:rPr lang="en-GB" sz="1400"/>
              <a:t>    });</a:t>
            </a:r>
            <a:br>
              <a:rPr lang="en-GB" sz="1400"/>
            </a:br>
            <a:r>
              <a:rPr lang="en-GB" sz="1400"/>
              <a:t>});</a:t>
            </a:r>
            <a:br>
              <a:rPr lang="en-GB" sz="1400"/>
            </a:br>
            <a:br>
              <a:rPr lang="en-GB" sz="1400"/>
            </a:b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Selectors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932625"/>
            <a:ext cx="7038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 u="sng"/>
              <a:t>Syntax			Description</a:t>
            </a:r>
            <a:br>
              <a:rPr lang="en-GB" sz="1400"/>
            </a:br>
            <a:r>
              <a:rPr lang="en-GB" sz="1400"/>
              <a:t>$("*")				Selects all elements</a:t>
            </a:r>
            <a:br>
              <a:rPr lang="en-GB" sz="1400"/>
            </a:br>
            <a:r>
              <a:rPr lang="en-GB" sz="1400"/>
              <a:t>$(this)			Selects the current HTML element</a:t>
            </a:r>
            <a:br>
              <a:rPr lang="en-GB" sz="1400"/>
            </a:br>
            <a:r>
              <a:rPr lang="en-GB" sz="1400"/>
              <a:t>$("p.intro")			Selects all &lt;p&gt; elements with class="intro"</a:t>
            </a:r>
            <a:br>
              <a:rPr lang="en-GB" sz="1400"/>
            </a:br>
            <a:r>
              <a:rPr lang="en-GB" sz="1400"/>
              <a:t>$("p:first")			Selects the first &lt;p&gt; element</a:t>
            </a:r>
            <a:br>
              <a:rPr lang="en-GB" sz="1400"/>
            </a:br>
            <a:r>
              <a:rPr lang="en-GB" sz="1400"/>
              <a:t>$("ul li:first")		Selects the first &lt;li&gt; element of the first &lt;ul&gt;</a:t>
            </a:r>
            <a:br>
              <a:rPr lang="en-GB" sz="1400"/>
            </a:br>
            <a:r>
              <a:rPr lang="en-GB" sz="1400"/>
              <a:t>$("ul li:first-child")	Selects the first &lt;li&gt; element of every &lt;ul&gt;</a:t>
            </a:r>
            <a:br>
              <a:rPr lang="en-GB" sz="1400"/>
            </a:br>
            <a:r>
              <a:rPr lang="en-GB" sz="1400"/>
              <a:t>$("[href]")			Selects all elements with an href attribute</a:t>
            </a:r>
            <a:br>
              <a:rPr lang="en-GB" sz="1400"/>
            </a:br>
            <a:r>
              <a:rPr lang="en-GB" sz="1400"/>
              <a:t>$("a[target='_blank']")	Selects all &lt;a&gt; elements with a target attribute value equal to "_blank"</a:t>
            </a:r>
            <a:br>
              <a:rPr lang="en-GB" sz="1400"/>
            </a:br>
            <a:r>
              <a:rPr lang="en-GB" sz="1400"/>
              <a:t>$("a[target!='_blank']")	Selects all &lt;a&gt; elements with a target attribute value NOT equal to "_blank"</a:t>
            </a:r>
            <a:br>
              <a:rPr lang="en-GB" sz="1400"/>
            </a:br>
            <a:r>
              <a:rPr lang="en-GB" sz="1400"/>
              <a:t>$(":button")			Selects all &lt;button&gt; elements and &lt;input&gt; elements of type="button"</a:t>
            </a:r>
            <a:br>
              <a:rPr lang="en-GB" sz="1400"/>
            </a:br>
            <a:r>
              <a:rPr lang="en-GB" sz="1400"/>
              <a:t>$("tr:even")			Selects all even &lt;tr&gt; elements</a:t>
            </a:r>
            <a:br>
              <a:rPr lang="en-GB" sz="1400"/>
            </a:br>
            <a:r>
              <a:rPr lang="en-GB" sz="1400"/>
              <a:t>$("tr:odd")			Selects all odd &lt;tr&gt; elements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br>
              <a:rPr lang="en-GB"/>
            </a:b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Intro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Syntax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Selectors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Events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More ...</a:t>
            </a:r>
            <a:br>
              <a:rPr lang="en-GB" sz="1600"/>
            </a:b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In a Separate File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If your website contains a lot of pages, and you want your jQuery functions to be easy to maintain, you can put your jQuery functions in a separate .js file.</a:t>
            </a:r>
            <a:br>
              <a:rPr lang="en-GB"/>
            </a:br>
            <a:br>
              <a:rPr lang="en-GB"/>
            </a:br>
            <a:r>
              <a:rPr lang="en-GB"/>
              <a:t>&lt;head&gt;</a:t>
            </a:r>
            <a:br>
              <a:rPr lang="en-GB"/>
            </a:br>
            <a:r>
              <a:rPr lang="en-GB"/>
              <a:t>	&lt;script src="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https://ajax.googleapis.com/ajax/libs/jquery/1.12.0/jquery.min.js</a:t>
            </a:r>
            <a:r>
              <a:rPr lang="en-GB"/>
              <a:t>"&gt;&lt;/script&gt;</a:t>
            </a:r>
            <a:br>
              <a:rPr lang="en-GB"/>
            </a:br>
            <a:r>
              <a:rPr lang="en-GB"/>
              <a:t>	&lt;script src="my_jquery_functions.js"&gt;&lt;/script&gt;</a:t>
            </a:r>
            <a:br>
              <a:rPr lang="en-GB"/>
            </a:br>
            <a:r>
              <a:rPr lang="en-GB"/>
              <a:t>&lt;/head&gt;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http://www.w3schools.com/jquery/jquery_selectors.asp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Event Methods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97500" y="1117000"/>
            <a:ext cx="75348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What are Events?</a:t>
            </a:r>
            <a:br>
              <a:rPr lang="en-GB" sz="1600"/>
            </a:br>
            <a:r>
              <a:rPr lang="en-GB" sz="1600"/>
              <a:t>All the different visitor's actions that a web page can respond to are called events.</a:t>
            </a:r>
            <a:br>
              <a:rPr lang="en-GB" sz="1600"/>
            </a:br>
            <a:br>
              <a:rPr lang="en-GB" sz="1600"/>
            </a:br>
            <a:r>
              <a:rPr lang="en-GB" sz="1600"/>
              <a:t>An event represents the precise moment when something happens.</a:t>
            </a:r>
            <a:br>
              <a:rPr lang="en-GB" sz="1600"/>
            </a:br>
            <a:br>
              <a:rPr lang="en-GB" sz="1600"/>
            </a:br>
            <a:r>
              <a:rPr b="1" lang="en-GB" sz="1600" u="sng"/>
              <a:t>Examples:</a:t>
            </a:r>
            <a:br>
              <a:rPr lang="en-GB" sz="1600"/>
            </a:br>
            <a:r>
              <a:rPr lang="en-GB" sz="1600"/>
              <a:t> - moving a mouse over an element</a:t>
            </a:r>
            <a:br>
              <a:rPr lang="en-GB" sz="1600"/>
            </a:br>
            <a:r>
              <a:rPr lang="en-GB" sz="1600"/>
              <a:t> - selecting a radio button</a:t>
            </a:r>
            <a:br>
              <a:rPr lang="en-GB" sz="1600"/>
            </a:br>
            <a:r>
              <a:rPr lang="en-GB" sz="1600"/>
              <a:t> - clicking on an element</a:t>
            </a:r>
            <a:br>
              <a:rPr lang="en-GB" sz="1600"/>
            </a:br>
            <a:br>
              <a:rPr lang="en-GB" sz="1600"/>
            </a:br>
            <a:r>
              <a:rPr lang="en-GB" sz="1600"/>
              <a:t>The term "fires/fired" is often used with events. </a:t>
            </a:r>
            <a:br>
              <a:rPr lang="en-GB" sz="1600"/>
            </a:br>
            <a:r>
              <a:rPr lang="en-GB" sz="1600"/>
              <a:t>Example: "The keypress event is fired, the moment you press a key".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Event Methods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Here are some common DOM events: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0" y="1620300"/>
            <a:ext cx="8697723" cy="17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Events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297500" y="1264675"/>
            <a:ext cx="70389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Syntax For Event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jQuery, most DOM events have an equivalent jQuery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assign a click event to all paragraphs on a page, you can do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$("p").click();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next step is to define what should happen when the event fires. You must pass a function to the event: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$("p").click(function(){</a:t>
            </a:r>
            <a:br>
              <a:rPr lang="en-GB"/>
            </a:br>
            <a:r>
              <a:rPr lang="en-GB"/>
              <a:t>  // action goes here!!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Used jQuery Event Methods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1297500" y="1109250"/>
            <a:ext cx="70389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FFFF"/>
                </a:solidFill>
              </a:rPr>
              <a:t>$(document).ready()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$(document).ready() method allows us to execute a function when the document is fully loaded.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FFFF"/>
                </a:solidFill>
              </a:rPr>
              <a:t>click()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click() method attaches an event handler function to an HTML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 when the user clicks on the HTML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following example says: </a:t>
            </a:r>
            <a:br>
              <a:rPr lang="en-GB"/>
            </a:br>
            <a:r>
              <a:rPr lang="en-GB"/>
              <a:t>When a click event fires on a &lt;p&gt; element; hide the current &lt;p&gt; element:</a:t>
            </a:r>
            <a:br>
              <a:rPr lang="en-GB"/>
            </a:br>
            <a:r>
              <a:rPr lang="en-GB"/>
              <a:t>$("p").click(function(){</a:t>
            </a:r>
            <a:br>
              <a:rPr lang="en-GB"/>
            </a:br>
            <a:r>
              <a:rPr lang="en-GB"/>
              <a:t>	$(this).hide();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Used jQuery Event Methods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1297500" y="1052725"/>
            <a:ext cx="75348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FFFF"/>
                </a:solidFill>
              </a:rPr>
              <a:t>dblclick()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dblclick() method attaches an event handler function to an HTML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 when the user double-clicks on the HTML element:</a:t>
            </a:r>
            <a:br>
              <a:rPr lang="en-GB"/>
            </a:br>
            <a:r>
              <a:rPr lang="en-GB"/>
              <a:t>$("p").dblclick(function(){</a:t>
            </a:r>
            <a:br>
              <a:rPr lang="en-GB"/>
            </a:br>
            <a:r>
              <a:rPr lang="en-GB"/>
              <a:t>	$(this).hide();</a:t>
            </a:r>
            <a:br>
              <a:rPr lang="en-GB"/>
            </a:br>
            <a:r>
              <a:rPr lang="en-GB"/>
              <a:t>});</a:t>
            </a:r>
            <a:br>
              <a:rPr lang="en-GB"/>
            </a:b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mouseenter()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mouseenter() method attaches an event handler function to an HTML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 when the mouse pointer enters the HTML element:</a:t>
            </a:r>
            <a:br>
              <a:rPr lang="en-GB"/>
            </a:br>
            <a:r>
              <a:rPr lang="en-GB"/>
              <a:t>$("#p1").mouseenter(function(){</a:t>
            </a:r>
            <a:br>
              <a:rPr lang="en-GB"/>
            </a:br>
            <a:r>
              <a:rPr lang="en-GB"/>
              <a:t>	alert("You entered p1!");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Used jQuery Event Methods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1297500" y="918475"/>
            <a:ext cx="75348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FFFF"/>
                </a:solidFill>
              </a:rPr>
              <a:t>mouseleave()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mouseleave() method attaches an event handler function to an HTML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 when the mouse pointer leaves the HTML element:</a:t>
            </a:r>
            <a:br>
              <a:rPr lang="en-GB"/>
            </a:br>
            <a:r>
              <a:rPr i="1" lang="en-GB"/>
              <a:t>$("#p1").mouseleave(function(){</a:t>
            </a:r>
            <a:br>
              <a:rPr i="1" lang="en-GB"/>
            </a:br>
            <a:r>
              <a:rPr i="1" lang="en-GB"/>
              <a:t>	alert("Bye! You now leave p1!");</a:t>
            </a:r>
            <a:br>
              <a:rPr i="1" lang="en-GB"/>
            </a:br>
            <a:r>
              <a:rPr i="1" lang="en-GB"/>
              <a:t>});</a:t>
            </a:r>
            <a:br>
              <a:rPr lang="en-GB"/>
            </a:b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mousedown(), mouseup()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mousedown() method attaches an event handler function to an HTML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executed, when the left, middle or right mouse button is pressed down, while the mouse is over the HTML element:</a:t>
            </a:r>
            <a:br>
              <a:rPr lang="en-GB"/>
            </a:br>
            <a:r>
              <a:rPr i="1" lang="en-GB"/>
              <a:t>$("#p1").mousedown(function(){</a:t>
            </a:r>
            <a:br>
              <a:rPr i="1" lang="en-GB"/>
            </a:br>
            <a:r>
              <a:rPr i="1" lang="en-GB"/>
              <a:t>	alert("Mouse down over p1!");</a:t>
            </a:r>
            <a:br>
              <a:rPr i="1" lang="en-GB"/>
            </a:br>
            <a:r>
              <a:rPr i="1" lang="en-GB"/>
              <a:t>});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Used jQuery Event Methods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1297500" y="1250550"/>
            <a:ext cx="70389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FFFF"/>
                </a:solidFill>
              </a:rPr>
              <a:t>hover()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hover() method takes two functions and is a combination of the mouseenter() and mouseleave()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first function is executed when the mouse enters the HTML element, and the second function is executed when the mouse leaves the HTML element:</a:t>
            </a:r>
            <a:br>
              <a:rPr lang="en-GB"/>
            </a:br>
            <a:br>
              <a:rPr lang="en-GB"/>
            </a:br>
            <a:r>
              <a:rPr lang="en-GB"/>
              <a:t>$("#p1").hover(function(){</a:t>
            </a:r>
            <a:br>
              <a:rPr lang="en-GB"/>
            </a:br>
            <a:r>
              <a:rPr lang="en-GB"/>
              <a:t>	alert("You entered p1!");</a:t>
            </a:r>
            <a:br>
              <a:rPr lang="en-GB"/>
            </a:br>
            <a:r>
              <a:rPr lang="en-GB"/>
              <a:t>},</a:t>
            </a:r>
            <a:br>
              <a:rPr lang="en-GB"/>
            </a:br>
            <a:r>
              <a:rPr lang="en-GB"/>
              <a:t>function(){</a:t>
            </a:r>
            <a:br>
              <a:rPr lang="en-GB"/>
            </a:br>
            <a:r>
              <a:rPr lang="en-GB"/>
              <a:t>	alert("Bye! You now leave p1!");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Used jQuery Event Methods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1297500" y="1080975"/>
            <a:ext cx="7534800" cy="3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FFFF"/>
                </a:solidFill>
              </a:rPr>
              <a:t>focus()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focus() method attaches an event handler function to an HTML form field.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 when the form field gets focus:</a:t>
            </a:r>
            <a:br>
              <a:rPr lang="en-GB"/>
            </a:br>
            <a:r>
              <a:rPr lang="en-GB"/>
              <a:t>$("input").focus(function(){</a:t>
            </a:r>
            <a:br>
              <a:rPr lang="en-GB"/>
            </a:br>
            <a:r>
              <a:rPr lang="en-GB"/>
              <a:t>	$(this).css("background-color", "#cccccc");</a:t>
            </a:r>
            <a:br>
              <a:rPr lang="en-GB"/>
            </a:br>
            <a:r>
              <a:rPr lang="en-GB"/>
              <a:t>});</a:t>
            </a:r>
            <a:br>
              <a:rPr lang="en-GB"/>
            </a:br>
            <a:br>
              <a:rPr lang="en-GB"/>
            </a:br>
            <a:r>
              <a:rPr b="1" i="1" lang="en-GB">
                <a:solidFill>
                  <a:srgbClr val="00FFFF"/>
                </a:solidFill>
              </a:rPr>
              <a:t>blur()</a:t>
            </a:r>
            <a:endParaRPr b="1" i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blur() method attaches an event handler function to an HTML form field.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is executed when the form field loses focus:</a:t>
            </a:r>
            <a:br>
              <a:rPr lang="en-GB"/>
            </a:br>
            <a:r>
              <a:rPr lang="en-GB"/>
              <a:t>$("input").blur(function(){</a:t>
            </a:r>
            <a:br>
              <a:rPr lang="en-GB"/>
            </a:br>
            <a:r>
              <a:rPr lang="en-GB"/>
              <a:t>	$(this).css("background-color", "#ffffff");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- Intro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900"/>
              <a:t>The purpose of jQuery is to make it </a:t>
            </a:r>
            <a:r>
              <a:rPr b="1" lang="en-GB" sz="2900" u="sng"/>
              <a:t>much </a:t>
            </a:r>
            <a:r>
              <a:rPr b="1" lang="en-GB" sz="2900"/>
              <a:t>easier</a:t>
            </a:r>
            <a:r>
              <a:rPr lang="en-GB" sz="2900"/>
              <a:t> to use JavaScript on your website.</a:t>
            </a:r>
            <a:endParaRPr sz="2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332825" y="15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Used jQuery Event Methods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1297500" y="876100"/>
            <a:ext cx="75348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i="1" lang="en-GB">
                <a:solidFill>
                  <a:srgbClr val="00FFFF"/>
                </a:solidFill>
              </a:rPr>
              <a:t>on()</a:t>
            </a:r>
            <a:r>
              <a:rPr lang="en-GB"/>
              <a:t> Method</a:t>
            </a:r>
            <a:br>
              <a:rPr lang="en-GB"/>
            </a:br>
            <a:r>
              <a:rPr lang="en-GB"/>
              <a:t>The </a:t>
            </a:r>
            <a:r>
              <a:rPr b="1" i="1" lang="en-GB">
                <a:solidFill>
                  <a:srgbClr val="00FFFF"/>
                </a:solidFill>
              </a:rPr>
              <a:t>on()</a:t>
            </a:r>
            <a:r>
              <a:rPr lang="en-GB"/>
              <a:t> method attaches one or more event handlers for the selected elements.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Attach a click event to a &lt;p&gt; element:</a:t>
            </a:r>
            <a:br>
              <a:rPr lang="en-GB"/>
            </a:br>
            <a:r>
              <a:rPr lang="en-GB"/>
              <a:t>$("p").on("click", function(){</a:t>
            </a:r>
            <a:br>
              <a:rPr lang="en-GB"/>
            </a:br>
            <a:r>
              <a:rPr lang="en-GB"/>
              <a:t>	$(this).hide();</a:t>
            </a:r>
            <a:br>
              <a:rPr lang="en-GB"/>
            </a:br>
            <a:r>
              <a:rPr lang="en-GB"/>
              <a:t>});</a:t>
            </a:r>
            <a:br>
              <a:rPr lang="en-GB"/>
            </a:br>
            <a:r>
              <a:rPr lang="en-GB"/>
              <a:t>$("p").on({</a:t>
            </a:r>
            <a:br>
              <a:rPr lang="en-GB"/>
            </a:br>
            <a:r>
              <a:rPr lang="en-GB"/>
              <a:t>	mouseenter: function(){</a:t>
            </a:r>
            <a:br>
              <a:rPr lang="en-GB"/>
            </a:br>
            <a:r>
              <a:rPr lang="en-GB"/>
              <a:t>    		$(this).css("background-color", "lightgray");</a:t>
            </a:r>
            <a:br>
              <a:rPr lang="en-GB"/>
            </a:br>
            <a:r>
              <a:rPr lang="en-GB"/>
              <a:t>	}, </a:t>
            </a:r>
            <a:br>
              <a:rPr lang="en-GB"/>
            </a:br>
            <a:r>
              <a:rPr lang="en-GB"/>
              <a:t>	mouseleave: function(){</a:t>
            </a:r>
            <a:br>
              <a:rPr lang="en-GB"/>
            </a:br>
            <a:r>
              <a:rPr lang="en-GB"/>
              <a:t>    		$(this).css("background-color", "lightblue");</a:t>
            </a:r>
            <a:br>
              <a:rPr lang="en-GB"/>
            </a:br>
            <a:r>
              <a:rPr lang="en-GB"/>
              <a:t>	}, </a:t>
            </a:r>
            <a:br>
              <a:rPr lang="en-GB"/>
            </a:br>
            <a:r>
              <a:rPr lang="en-GB"/>
              <a:t>	click: function(){</a:t>
            </a:r>
            <a:br>
              <a:rPr lang="en-GB"/>
            </a:br>
            <a:r>
              <a:rPr lang="en-GB"/>
              <a:t>    		$(this).css("background-color", "yellow");</a:t>
            </a:r>
            <a:br>
              <a:rPr lang="en-GB"/>
            </a:br>
            <a:r>
              <a:rPr lang="en-GB"/>
              <a:t>	} </a:t>
            </a:r>
            <a:br>
              <a:rPr lang="en-GB"/>
            </a:b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http://www.w3schools.com/jquery/jquery_events.asp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http://www.w3schools.com/jquery/default.asp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- “Memory” game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1297500" y="1066850"/>
            <a:ext cx="70389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Field to be represented as two </a:t>
            </a:r>
            <a:r>
              <a:rPr lang="en-GB"/>
              <a:t>dimensional</a:t>
            </a:r>
            <a:r>
              <a:rPr lang="en-GB"/>
              <a:t>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element of the array will contain a number between 1 and 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number represent an image file (1.jpg, 2.jpg,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Script should create/fill a table with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default a background image should be displayed.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click the background image should be replaced with a “real”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Script should allow two players to play by clicking on the board.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- Intro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Should Already Know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Before you start studying jQuery, you should have a basic knowledge of: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jQuery?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53800"/>
            <a:ext cx="70389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is a lightweight, "write less, do more", JavaScript library.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of jQuery is to make it much easier to use JavaScript on your website.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takes a lot of common tasks that require many lines of JavaScript code to accomplish, and wraps them into methods that you can call with a single line of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jQuery also simplifies a lot of the complicated things from JavaScript, like AJAX calls and DOM manipulation.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The jQuery library contains the following features: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HTML/DOM manipulation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manipulation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event methods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Effects and animations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AJAX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Tip: In addition, jQuery has plugins for almost any task out there.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861950"/>
            <a:ext cx="76188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the exercises we are going to use some basic jQuery functions in order to illustrate our work: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$(this).css("background-color", "yellow");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$("p").css({"background-color": "yellow", "font-size": "200%"});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$("p").hide();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$("p").show();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$("#div1").fadeIn();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$("#div2").fadeIn("slow");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$("#div3").fadeIn(3000);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$("#div1").fadeOut();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$("#panel").slideDown();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jQuery?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lots of other JavaScript frameworks out there, but jQuery seems to be the most popular, and also the most extendable.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Many of the biggest companies on the Web use jQuery, such 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Google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Microsoft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IBM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Netflix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 jQuery work in all browsers?</a:t>
            </a:r>
            <a:br>
              <a:rPr lang="en-GB"/>
            </a:b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jQuery team knows all about cross-browser issues, and they have written this knowledge into the jQuery library.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GB"/>
              <a:t>jQuery will run exactly the same in all major browsers, including Internet Explorer 6!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Get Started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jQuery to Your Web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are several ways to start using jQuery on your web site. You can: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the jQuery library from jQuery.com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Include jQuery from a CDN, like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