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Montserrat"/>
      <p:regular r:id="rId51"/>
      <p:bold r:id="rId52"/>
      <p:italic r:id="rId53"/>
      <p:boldItalic r:id="rId54"/>
    </p:embeddedFont>
    <p:embeddedFont>
      <p:font typeface="Lat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DACD2F-A809-4579-996B-8A1FEFE509FE}">
  <a:tblStyle styleId="{A0DACD2F-A809-4579-996B-8A1FEFE509F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regular.fntdata"/><Relationship Id="rId50" Type="http://schemas.openxmlformats.org/officeDocument/2006/relationships/slide" Target="slides/slide45.xml"/><Relationship Id="rId53" Type="http://schemas.openxmlformats.org/officeDocument/2006/relationships/font" Target="fonts/Montserrat-italic.fntdata"/><Relationship Id="rId52" Type="http://schemas.openxmlformats.org/officeDocument/2006/relationships/font" Target="fonts/Montserrat-bold.fntdata"/><Relationship Id="rId11" Type="http://schemas.openxmlformats.org/officeDocument/2006/relationships/slide" Target="slides/slide6.xml"/><Relationship Id="rId55" Type="http://schemas.openxmlformats.org/officeDocument/2006/relationships/font" Target="fonts/Lato-regular.fntdata"/><Relationship Id="rId10" Type="http://schemas.openxmlformats.org/officeDocument/2006/relationships/slide" Target="slides/slide5.xml"/><Relationship Id="rId54" Type="http://schemas.openxmlformats.org/officeDocument/2006/relationships/font" Target="fonts/Montserrat-boldItalic.fntdata"/><Relationship Id="rId13" Type="http://schemas.openxmlformats.org/officeDocument/2006/relationships/slide" Target="slides/slide8.xml"/><Relationship Id="rId57" Type="http://schemas.openxmlformats.org/officeDocument/2006/relationships/font" Target="fonts/Lato-italic.fntdata"/><Relationship Id="rId12" Type="http://schemas.openxmlformats.org/officeDocument/2006/relationships/slide" Target="slides/slide7.xml"/><Relationship Id="rId56"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c4ac81c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c4ac81c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c4ac81c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c4ac81c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c4ac81c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c4ac81c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c4ac81c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c4ac81c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c4ac81c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c4ac81c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c4ac81c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c4ac81c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c4ac81c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c4ac81c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c4ac81c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c4ac81c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c4ac81c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c4ac81c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c4ac81c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c4ac81c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d7b91a0e_0_1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d7b91a0e_0_1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c4ac81c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c4ac81c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c4ac81c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2c4ac81c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c4ac81c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2c4ac81c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c4ac81c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2c4ac81c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2c4ac81c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2c4ac81c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c4ac81c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2c4ac81c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c4ac81c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2c4ac81c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c4ac81c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2c4ac81c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2c4ac81c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2c4ac81c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c4ac81c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2c4ac81c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c4ac81c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c4ac81c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2c4ac81c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2c4ac81c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2c4ac81c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2c4ac81c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c4ac81c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c4ac81c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2c4ac81cc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2c4ac81c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c4ac81cc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2c4ac81c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2c4ac81cc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2c4ac81cc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2c4ac81cc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2c4ac81cc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2c4ac81cc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2c4ac81c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2c4ac81c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2c4ac81c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2c4ac81cc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2c4ac81cc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c4ac81c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c4ac81c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2c4ac81cc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2c4ac81cc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2c4ac81cc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2c4ac81cc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105cd126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105cd126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2c4ac81cc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2c4ac81cc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0d7b91a0e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0d7b91a0e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2cef707a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2cef707a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c4ac81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c4ac81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c4ac81c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c4ac81c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c4ac81c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c4ac81c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c4ac81c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c4ac81c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c4ac81c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c4ac81c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w3schools.com/jquery/jquery_fade.as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w3schools.com/jquery/jquery_slide.as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plugins.jquery.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w3schools.com/jquery/jquery_animate.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www.w3schools.com/jquery/jquery_dom_get.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www.w3schools.com/jquery/jquery_dom_add.asp"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www.w3schools.com/jquery/jquery_dom_remove.asp"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1" Type="http://schemas.openxmlformats.org/officeDocument/2006/relationships/hyperlink" Target="http://www.w3schools.com/jquery/sel_multiple_classes.asp" TargetMode="External"/><Relationship Id="rId10" Type="http://schemas.openxmlformats.org/officeDocument/2006/relationships/hyperlink" Target="http://www.w3schools.com/jquery/sel_class.asp" TargetMode="External"/><Relationship Id="rId13" Type="http://schemas.openxmlformats.org/officeDocument/2006/relationships/hyperlink" Target="http://www.w3schools.com/jquery/sel_multiple_classes.asp" TargetMode="External"/><Relationship Id="rId12" Type="http://schemas.openxmlformats.org/officeDocument/2006/relationships/hyperlink" Target="http://www.w3schools.com/jquery/sel_multiple_classes.asp" TargetMode="External"/><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www.w3schools.com/jquery/sel_all.asp" TargetMode="External"/><Relationship Id="rId4" Type="http://schemas.openxmlformats.org/officeDocument/2006/relationships/hyperlink" Target="http://www.w3schools.com/jquery/sel_all.asp" TargetMode="External"/><Relationship Id="rId9" Type="http://schemas.openxmlformats.org/officeDocument/2006/relationships/hyperlink" Target="http://www.w3schools.com/jquery/sel_class.asp" TargetMode="External"/><Relationship Id="rId15" Type="http://schemas.openxmlformats.org/officeDocument/2006/relationships/hyperlink" Target="http://www.w3schools.com/jquery/sel_multiple_classes.asp" TargetMode="External"/><Relationship Id="rId14" Type="http://schemas.openxmlformats.org/officeDocument/2006/relationships/hyperlink" Target="http://www.w3schools.com/jquery/sel_multiple_classes.asp" TargetMode="External"/><Relationship Id="rId5" Type="http://schemas.openxmlformats.org/officeDocument/2006/relationships/hyperlink" Target="http://www.w3schools.com/jquery/sel_id.asp" TargetMode="External"/><Relationship Id="rId6" Type="http://schemas.openxmlformats.org/officeDocument/2006/relationships/hyperlink" Target="http://www.w3schools.com/jquery/sel_id.asp" TargetMode="External"/><Relationship Id="rId7" Type="http://schemas.openxmlformats.org/officeDocument/2006/relationships/hyperlink" Target="http://www.w3schools.com/jquery/sel_id.asp" TargetMode="External"/><Relationship Id="rId8" Type="http://schemas.openxmlformats.org/officeDocument/2006/relationships/hyperlink" Target="http://www.w3schools.com/jquery/sel_class.asp"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www.w3schools.com/jquery/jquery_ref_selectors.asp" TargetMode="External"/><Relationship Id="rId4" Type="http://schemas.openxmlformats.org/officeDocument/2006/relationships/hyperlink" Target="http://www.w3schools.com/jquery/jquery_ref_events.asp" TargetMode="External"/><Relationship Id="rId5" Type="http://schemas.openxmlformats.org/officeDocument/2006/relationships/hyperlink" Target="http://www.w3schools.com/jquery/jquery_ref_effects.asp" TargetMode="External"/><Relationship Id="rId6" Type="http://schemas.openxmlformats.org/officeDocument/2006/relationships/hyperlink" Target="http://www.w3schools.com/jquery/jquery_ref_html.asp" TargetMode="External"/><Relationship Id="rId7" Type="http://schemas.openxmlformats.org/officeDocument/2006/relationships/hyperlink" Target="http://www.w3schools.com/jquery/jquery_ref_traversing.asp"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www.w3schools.com/jquery/default.asp"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w3schools.com/jquery/jquery_hide_show.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w3schools.com/jquery/tryit.asp?filename=tryjquery_fadein" TargetMode="External"/><Relationship Id="rId4" Type="http://schemas.openxmlformats.org/officeDocument/2006/relationships/hyperlink" Target="http://www.w3schools.com/jquery/tryit.asp?filename=tryjquery_fadein" TargetMode="External"/><Relationship Id="rId10" Type="http://schemas.openxmlformats.org/officeDocument/2006/relationships/hyperlink" Target="http://www.w3schools.com/jquery/tryit.asp?filename=tryjquery_fadeto" TargetMode="External"/><Relationship Id="rId9" Type="http://schemas.openxmlformats.org/officeDocument/2006/relationships/hyperlink" Target="http://www.w3schools.com/jquery/tryit.asp?filename=tryjquery_fadeto" TargetMode="External"/><Relationship Id="rId5" Type="http://schemas.openxmlformats.org/officeDocument/2006/relationships/hyperlink" Target="http://www.w3schools.com/jquery/tryit.asp?filename=tryjquery_fadeout" TargetMode="External"/><Relationship Id="rId6" Type="http://schemas.openxmlformats.org/officeDocument/2006/relationships/hyperlink" Target="http://www.w3schools.com/jquery/tryit.asp?filename=tryjquery_fadeout" TargetMode="External"/><Relationship Id="rId7" Type="http://schemas.openxmlformats.org/officeDocument/2006/relationships/hyperlink" Target="http://www.w3schools.com/jquery/tryit.asp?filename=tryjquery_fadetoggle" TargetMode="External"/><Relationship Id="rId8" Type="http://schemas.openxmlformats.org/officeDocument/2006/relationships/hyperlink" Target="http://www.w3schools.com/jquery/tryit.asp?filename=tryjquery_fadetoggl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jQuery - Advanced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to make our life easier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Effects - Fade</a:t>
            </a:r>
            <a:endParaRPr/>
          </a:p>
        </p:txBody>
      </p:sp>
      <p:sp>
        <p:nvSpPr>
          <p:cNvPr id="189" name="Google Shape;189;p22"/>
          <p:cNvSpPr txBox="1"/>
          <p:nvPr>
            <p:ph idx="1" type="body"/>
          </p:nvPr>
        </p:nvSpPr>
        <p:spPr>
          <a:xfrm>
            <a:off x="1297500" y="1229350"/>
            <a:ext cx="7038900" cy="324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a:t>
            </a:r>
            <a:r>
              <a:rPr b="1" i="1" lang="en-GB">
                <a:solidFill>
                  <a:srgbClr val="00FFFF"/>
                </a:solidFill>
              </a:rPr>
              <a:t>fadeIn()</a:t>
            </a:r>
            <a:r>
              <a:rPr lang="en-GB"/>
              <a:t> Method</a:t>
            </a:r>
            <a:endParaRPr/>
          </a:p>
          <a:p>
            <a:pPr indent="0" lvl="0" marL="0" rtl="0" algn="l">
              <a:spcBef>
                <a:spcPts val="1600"/>
              </a:spcBef>
              <a:spcAft>
                <a:spcPts val="0"/>
              </a:spcAft>
              <a:buNone/>
            </a:pPr>
            <a:r>
              <a:rPr lang="en-GB"/>
              <a:t>The jQuery fadeIn() method is used to fade in a hidden element.</a:t>
            </a:r>
            <a:endParaRPr/>
          </a:p>
          <a:p>
            <a:pPr indent="0" lvl="0" marL="0" rtl="0" algn="l">
              <a:spcBef>
                <a:spcPts val="1600"/>
              </a:spcBef>
              <a:spcAft>
                <a:spcPts val="0"/>
              </a:spcAft>
              <a:buNone/>
            </a:pPr>
            <a:r>
              <a:rPr lang="en-GB"/>
              <a:t>Syntax:</a:t>
            </a:r>
            <a:endParaRPr/>
          </a:p>
          <a:p>
            <a:pPr indent="0" lvl="0" marL="0" rtl="0" algn="l">
              <a:spcBef>
                <a:spcPts val="1600"/>
              </a:spcBef>
              <a:spcAft>
                <a:spcPts val="0"/>
              </a:spcAft>
              <a:buNone/>
            </a:pPr>
            <a:r>
              <a:rPr b="1" i="1" lang="en-GB">
                <a:solidFill>
                  <a:srgbClr val="00FFFF"/>
                </a:solidFill>
              </a:rPr>
              <a:t>$(selector).fadeIn(speed,callback);</a:t>
            </a:r>
            <a:endParaRPr b="1" i="1">
              <a:solidFill>
                <a:srgbClr val="00FFFF"/>
              </a:solidFill>
            </a:endParaRPr>
          </a:p>
          <a:p>
            <a:pPr indent="0" lvl="0" marL="0" rtl="0" algn="l">
              <a:spcBef>
                <a:spcPts val="1600"/>
              </a:spcBef>
              <a:spcAft>
                <a:spcPts val="0"/>
              </a:spcAft>
              <a:buNone/>
            </a:pPr>
            <a:r>
              <a:rPr lang="en-GB"/>
              <a:t>The optional speed parameter specifies the duration of the effect. It can take the following values: "slow", "fast", or milliseconds.</a:t>
            </a:r>
            <a:endParaRPr/>
          </a:p>
          <a:p>
            <a:pPr indent="0" lvl="0" marL="0" rtl="0" algn="l">
              <a:spcBef>
                <a:spcPts val="1600"/>
              </a:spcBef>
              <a:spcAft>
                <a:spcPts val="0"/>
              </a:spcAft>
              <a:buNone/>
            </a:pPr>
            <a:r>
              <a:rPr lang="en-GB"/>
              <a:t>The optional callback parameter is a function to be executed after the fading completes.</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Effects - Fade</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following example demonstrates the fadeIn() method with different parameters:</a:t>
            </a:r>
            <a:endParaRPr/>
          </a:p>
          <a:p>
            <a:pPr indent="0" lvl="0" marL="0" rtl="0" algn="l">
              <a:spcBef>
                <a:spcPts val="1600"/>
              </a:spcBef>
              <a:spcAft>
                <a:spcPts val="0"/>
              </a:spcAft>
              <a:buNone/>
            </a:pPr>
            <a:r>
              <a:rPr lang="en-GB"/>
              <a:t>Example</a:t>
            </a:r>
            <a:endParaRPr/>
          </a:p>
          <a:p>
            <a:pPr indent="0" lvl="0" marL="0" rtl="0" algn="l">
              <a:spcBef>
                <a:spcPts val="1600"/>
              </a:spcBef>
              <a:spcAft>
                <a:spcPts val="0"/>
              </a:spcAft>
              <a:buNone/>
            </a:pPr>
            <a:r>
              <a:rPr lang="en-GB"/>
              <a:t>$("button").click(function(){</a:t>
            </a:r>
            <a:br>
              <a:rPr lang="en-GB"/>
            </a:br>
            <a:r>
              <a:rPr lang="en-GB"/>
              <a:t>	$("#div1").fadeIn();</a:t>
            </a:r>
            <a:br>
              <a:rPr lang="en-GB"/>
            </a:br>
            <a:r>
              <a:rPr lang="en-GB"/>
              <a:t>	$("#div2").fadeIn("slow");</a:t>
            </a:r>
            <a:br>
              <a:rPr lang="en-GB"/>
            </a:br>
            <a:r>
              <a:rPr lang="en-GB"/>
              <a:t>	$("#div3").fadeIn(3000);</a:t>
            </a:r>
            <a:br>
              <a:rPr lang="en-GB"/>
            </a:br>
            <a:r>
              <a:rPr lang="en-GB"/>
              <a:t>});</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a:t>
            </a:r>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u="sng"/>
              <a:t>Task 1:</a:t>
            </a:r>
            <a:br>
              <a:rPr lang="en-GB" sz="1600"/>
            </a:br>
            <a:r>
              <a:rPr lang="en-GB" sz="1600"/>
              <a:t>Create HTML page containing some DIVs and buttons FadeIn, FadeOut, FadeToggle, FadeTo</a:t>
            </a:r>
            <a:endParaRPr sz="1600"/>
          </a:p>
          <a:p>
            <a:pPr indent="-330200" lvl="0" marL="457200" rtl="0" algn="l">
              <a:spcBef>
                <a:spcPts val="1600"/>
              </a:spcBef>
              <a:spcAft>
                <a:spcPts val="0"/>
              </a:spcAft>
              <a:buSzPts val="1600"/>
              <a:buChar char="-"/>
            </a:pPr>
            <a:r>
              <a:rPr lang="en-GB" sz="1600"/>
              <a:t>Implement Fade in, out and toggle functionalities.</a:t>
            </a:r>
            <a:endParaRPr sz="1600"/>
          </a:p>
          <a:p>
            <a:pPr indent="-330200" lvl="0" marL="457200" rtl="0" algn="l">
              <a:spcBef>
                <a:spcPts val="0"/>
              </a:spcBef>
              <a:spcAft>
                <a:spcPts val="0"/>
              </a:spcAft>
              <a:buSzPts val="1600"/>
              <a:buChar char="-"/>
            </a:pPr>
            <a:r>
              <a:rPr lang="en-GB" sz="1600"/>
              <a:t>Implement FadeTo, play with the opacity parameter, display message as callback</a:t>
            </a:r>
            <a:endParaRPr sz="1600"/>
          </a:p>
          <a:p>
            <a:pPr indent="0" lvl="0" marL="0" rtl="0" algn="l">
              <a:spcBef>
                <a:spcPts val="1600"/>
              </a:spcBef>
              <a:spcAft>
                <a:spcPts val="0"/>
              </a:spcAft>
              <a:buNone/>
            </a:pPr>
            <a:r>
              <a:rPr b="1" lang="en-GB" sz="1600" u="sng"/>
              <a:t>Task 2: </a:t>
            </a:r>
            <a:br>
              <a:rPr b="1" lang="en-GB" sz="1600" u="sng"/>
            </a:br>
            <a:r>
              <a:rPr lang="en-GB" sz="1600" u="sng">
                <a:solidFill>
                  <a:schemeClr val="hlink"/>
                </a:solidFill>
                <a:hlinkClick r:id="rId3"/>
              </a:rPr>
              <a:t>http://www.w3schools.com/jquery/jquery_fade.asp</a:t>
            </a:r>
            <a:r>
              <a:rPr lang="en-GB" sz="1600" u="sng"/>
              <a:t> </a:t>
            </a:r>
            <a:endParaRPr sz="1600"/>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Effects - Slide</a:t>
            </a:r>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Sliding Methods</a:t>
            </a:r>
            <a:endParaRPr/>
          </a:p>
          <a:p>
            <a:pPr indent="0" lvl="0" marL="0" rtl="0" algn="l">
              <a:spcBef>
                <a:spcPts val="1600"/>
              </a:spcBef>
              <a:spcAft>
                <a:spcPts val="0"/>
              </a:spcAft>
              <a:buNone/>
            </a:pPr>
            <a:r>
              <a:rPr lang="en-GB"/>
              <a:t>With jQuery you can create a sliding effect on elements.</a:t>
            </a:r>
            <a:endParaRPr/>
          </a:p>
          <a:p>
            <a:pPr indent="0" lvl="0" marL="0" rtl="0" algn="l">
              <a:spcBef>
                <a:spcPts val="1600"/>
              </a:spcBef>
              <a:spcAft>
                <a:spcPts val="0"/>
              </a:spcAft>
              <a:buNone/>
            </a:pPr>
            <a:r>
              <a:rPr lang="en-GB"/>
              <a:t>jQuery has the following slide methods:</a:t>
            </a:r>
            <a:endParaRPr/>
          </a:p>
          <a:p>
            <a:pPr indent="-311150" lvl="0" marL="457200" rtl="0" algn="l">
              <a:spcBef>
                <a:spcPts val="1600"/>
              </a:spcBef>
              <a:spcAft>
                <a:spcPts val="0"/>
              </a:spcAft>
              <a:buSzPts val="1300"/>
              <a:buChar char="●"/>
            </a:pPr>
            <a:r>
              <a:rPr lang="en-GB"/>
              <a:t>slideDown()</a:t>
            </a:r>
            <a:endParaRPr/>
          </a:p>
          <a:p>
            <a:pPr indent="-311150" lvl="0" marL="457200" rtl="0" algn="l">
              <a:spcBef>
                <a:spcPts val="1600"/>
              </a:spcBef>
              <a:spcAft>
                <a:spcPts val="0"/>
              </a:spcAft>
              <a:buSzPts val="1300"/>
              <a:buChar char="●"/>
            </a:pPr>
            <a:r>
              <a:rPr lang="en-GB"/>
              <a:t>slideUp()</a:t>
            </a:r>
            <a:endParaRPr/>
          </a:p>
          <a:p>
            <a:pPr indent="-311150" lvl="0" marL="457200" rtl="0" algn="l">
              <a:spcBef>
                <a:spcPts val="1600"/>
              </a:spcBef>
              <a:spcAft>
                <a:spcPts val="0"/>
              </a:spcAft>
              <a:buSzPts val="1300"/>
              <a:buChar char="●"/>
            </a:pPr>
            <a:r>
              <a:rPr lang="en-GB"/>
              <a:t>slideToggle()</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132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Effects - Slide</a:t>
            </a:r>
            <a:endParaRPr/>
          </a:p>
        </p:txBody>
      </p:sp>
      <p:sp>
        <p:nvSpPr>
          <p:cNvPr id="213" name="Google Shape;213;p26"/>
          <p:cNvSpPr txBox="1"/>
          <p:nvPr>
            <p:ph idx="1" type="body"/>
          </p:nvPr>
        </p:nvSpPr>
        <p:spPr>
          <a:xfrm>
            <a:off x="1297500" y="727725"/>
            <a:ext cx="7038900" cy="40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a:t>
            </a:r>
            <a:r>
              <a:rPr b="1" i="1" lang="en-GB">
                <a:solidFill>
                  <a:srgbClr val="00FFFF"/>
                </a:solidFill>
              </a:rPr>
              <a:t>slideDown() </a:t>
            </a:r>
            <a:r>
              <a:rPr lang="en-GB"/>
              <a:t>Method</a:t>
            </a:r>
            <a:br>
              <a:rPr lang="en-GB"/>
            </a:br>
            <a:br>
              <a:rPr lang="en-GB"/>
            </a:br>
            <a:r>
              <a:rPr lang="en-GB"/>
              <a:t>The jQuery slideDown() method is used to slide down an element.</a:t>
            </a:r>
            <a:br>
              <a:rPr lang="en-GB"/>
            </a:br>
            <a:r>
              <a:rPr lang="en-GB"/>
              <a:t>Syntax:</a:t>
            </a:r>
            <a:endParaRPr/>
          </a:p>
          <a:p>
            <a:pPr indent="0" lvl="0" marL="0" rtl="0" algn="l">
              <a:spcBef>
                <a:spcPts val="1600"/>
              </a:spcBef>
              <a:spcAft>
                <a:spcPts val="0"/>
              </a:spcAft>
              <a:buNone/>
            </a:pPr>
            <a:r>
              <a:rPr lang="en-GB"/>
              <a:t>$(selector).slideDown(speed,callback);</a:t>
            </a:r>
            <a:endParaRPr/>
          </a:p>
          <a:p>
            <a:pPr indent="0" lvl="0" marL="0" rtl="0" algn="l">
              <a:spcBef>
                <a:spcPts val="1600"/>
              </a:spcBef>
              <a:spcAft>
                <a:spcPts val="0"/>
              </a:spcAft>
              <a:buNone/>
            </a:pPr>
            <a:r>
              <a:rPr lang="en-GB"/>
              <a:t>The optional speed parameter specifies the duration of the effect. It can take the following values: "slow", "fast", or milliseconds.</a:t>
            </a:r>
            <a:br>
              <a:rPr lang="en-GB"/>
            </a:br>
            <a:r>
              <a:rPr lang="en-GB"/>
              <a:t>The optional callback parameter is a function to be executed after the sliding completes.</a:t>
            </a:r>
            <a:br>
              <a:rPr lang="en-GB"/>
            </a:br>
            <a:br>
              <a:rPr lang="en-GB"/>
            </a:br>
            <a:r>
              <a:rPr lang="en-GB"/>
              <a:t>The following example demonstrates the slideDown() method:</a:t>
            </a:r>
            <a:endParaRPr/>
          </a:p>
          <a:p>
            <a:pPr indent="0" lvl="0" marL="0" rtl="0" algn="l">
              <a:spcBef>
                <a:spcPts val="1600"/>
              </a:spcBef>
              <a:spcAft>
                <a:spcPts val="0"/>
              </a:spcAft>
              <a:buNone/>
            </a:pPr>
            <a:r>
              <a:rPr lang="en-GB"/>
              <a:t>Example</a:t>
            </a:r>
            <a:endParaRPr/>
          </a:p>
          <a:p>
            <a:pPr indent="0" lvl="0" marL="0" rtl="0" algn="l">
              <a:spcBef>
                <a:spcPts val="1600"/>
              </a:spcBef>
              <a:spcAft>
                <a:spcPts val="0"/>
              </a:spcAft>
              <a:buNone/>
            </a:pPr>
            <a:r>
              <a:rPr lang="en-GB"/>
              <a:t>$("#flip").click(function(){</a:t>
            </a:r>
            <a:br>
              <a:rPr lang="en-GB"/>
            </a:br>
            <a:r>
              <a:rPr lang="en-GB"/>
              <a:t>	$("#panel").slideDown();</a:t>
            </a:r>
            <a:br>
              <a:rPr lang="en-GB"/>
            </a:br>
            <a:r>
              <a:rPr lang="en-GB"/>
              <a:t>});</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a:t>
            </a:r>
            <a:endParaRPr/>
          </a:p>
        </p:txBody>
      </p:sp>
      <p:sp>
        <p:nvSpPr>
          <p:cNvPr id="219" name="Google Shape;219;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u="sng">
                <a:solidFill>
                  <a:schemeClr val="hlink"/>
                </a:solidFill>
                <a:hlinkClick r:id="rId3"/>
              </a:rPr>
              <a:t>http://www.w3schools.com/jquery/jquery_slide.asp</a:t>
            </a:r>
            <a:r>
              <a:rPr lang="en-GB"/>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Effects - Animation</a:t>
            </a:r>
            <a:endParaRPr/>
          </a:p>
        </p:txBody>
      </p:sp>
      <p:sp>
        <p:nvSpPr>
          <p:cNvPr id="225" name="Google Shape;225;p28"/>
          <p:cNvSpPr txBox="1"/>
          <p:nvPr>
            <p:ph idx="1" type="body"/>
          </p:nvPr>
        </p:nvSpPr>
        <p:spPr>
          <a:xfrm>
            <a:off x="1297500" y="1088050"/>
            <a:ext cx="7038900" cy="339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Animations - The animate() Method</a:t>
            </a:r>
            <a:endParaRPr/>
          </a:p>
          <a:p>
            <a:pPr indent="0" lvl="0" marL="0" rtl="0" algn="l">
              <a:spcBef>
                <a:spcPts val="1600"/>
              </a:spcBef>
              <a:spcAft>
                <a:spcPts val="0"/>
              </a:spcAft>
              <a:buNone/>
            </a:pPr>
            <a:r>
              <a:rPr lang="en-GB"/>
              <a:t>The jQuery animate() method is used to create custom animations.</a:t>
            </a:r>
            <a:endParaRPr/>
          </a:p>
          <a:p>
            <a:pPr indent="0" lvl="0" marL="0" rtl="0" algn="l">
              <a:spcBef>
                <a:spcPts val="1600"/>
              </a:spcBef>
              <a:spcAft>
                <a:spcPts val="0"/>
              </a:spcAft>
              <a:buNone/>
            </a:pPr>
            <a:r>
              <a:rPr lang="en-GB"/>
              <a:t>Syntax:</a:t>
            </a:r>
            <a:endParaRPr/>
          </a:p>
          <a:p>
            <a:pPr indent="0" lvl="0" marL="0" rtl="0" algn="l">
              <a:spcBef>
                <a:spcPts val="1600"/>
              </a:spcBef>
              <a:spcAft>
                <a:spcPts val="0"/>
              </a:spcAft>
              <a:buNone/>
            </a:pPr>
            <a:r>
              <a:rPr b="1" i="1" lang="en-GB">
                <a:solidFill>
                  <a:srgbClr val="00FFFF"/>
                </a:solidFill>
              </a:rPr>
              <a:t>$(selector).animate({params},speed,callback);</a:t>
            </a:r>
            <a:endParaRPr b="1" i="1">
              <a:solidFill>
                <a:srgbClr val="00FFFF"/>
              </a:solidFill>
            </a:endParaRPr>
          </a:p>
          <a:p>
            <a:pPr indent="0" lvl="0" marL="0" rtl="0" algn="l">
              <a:spcBef>
                <a:spcPts val="1600"/>
              </a:spcBef>
              <a:spcAft>
                <a:spcPts val="0"/>
              </a:spcAft>
              <a:buNone/>
            </a:pPr>
            <a:r>
              <a:rPr lang="en-GB"/>
              <a:t>The required params parameter defines the CSS properties to be animated.</a:t>
            </a:r>
            <a:endParaRPr/>
          </a:p>
          <a:p>
            <a:pPr indent="0" lvl="0" marL="0" rtl="0" algn="l">
              <a:spcBef>
                <a:spcPts val="1600"/>
              </a:spcBef>
              <a:spcAft>
                <a:spcPts val="0"/>
              </a:spcAft>
              <a:buNone/>
            </a:pPr>
            <a:r>
              <a:rPr lang="en-GB"/>
              <a:t>The optional speed parameter specifies the duration of the effect. It can take the following values: "slow", "fast", or milliseconds.</a:t>
            </a:r>
            <a:endParaRPr/>
          </a:p>
          <a:p>
            <a:pPr indent="0" lvl="0" marL="0" rtl="0" algn="l">
              <a:spcBef>
                <a:spcPts val="1600"/>
              </a:spcBef>
              <a:spcAft>
                <a:spcPts val="0"/>
              </a:spcAft>
              <a:buNone/>
            </a:pPr>
            <a:r>
              <a:rPr lang="en-GB"/>
              <a:t>The optional callback parameter is a function to be executed after the animation completes.</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Effects - Animation</a:t>
            </a:r>
            <a:endParaRPr/>
          </a:p>
        </p:txBody>
      </p:sp>
      <p:sp>
        <p:nvSpPr>
          <p:cNvPr id="231" name="Google Shape;231;p29"/>
          <p:cNvSpPr txBox="1"/>
          <p:nvPr>
            <p:ph idx="1" type="body"/>
          </p:nvPr>
        </p:nvSpPr>
        <p:spPr>
          <a:xfrm>
            <a:off x="1297500" y="1264675"/>
            <a:ext cx="7038900" cy="32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following example demonstrates a simple use of the animate() method; it moves a &lt;div&gt; element to the right, until it has reached a left property of 250px:</a:t>
            </a:r>
            <a:endParaRPr/>
          </a:p>
          <a:p>
            <a:pPr indent="0" lvl="0" marL="0" rtl="0" algn="l">
              <a:spcBef>
                <a:spcPts val="1600"/>
              </a:spcBef>
              <a:spcAft>
                <a:spcPts val="0"/>
              </a:spcAft>
              <a:buNone/>
            </a:pPr>
            <a:r>
              <a:rPr lang="en-GB"/>
              <a:t>Example</a:t>
            </a:r>
            <a:endParaRPr/>
          </a:p>
          <a:p>
            <a:pPr indent="0" lvl="0" marL="0" rtl="0" algn="l">
              <a:spcBef>
                <a:spcPts val="1600"/>
              </a:spcBef>
              <a:spcAft>
                <a:spcPts val="0"/>
              </a:spcAft>
              <a:buNone/>
            </a:pPr>
            <a:r>
              <a:rPr lang="en-GB"/>
              <a:t>$("button").click(function(){</a:t>
            </a:r>
            <a:br>
              <a:rPr lang="en-GB"/>
            </a:br>
            <a:r>
              <a:rPr lang="en-GB"/>
              <a:t>	$("div").animate({left: '250px'});</a:t>
            </a:r>
            <a:br>
              <a:rPr lang="en-GB"/>
            </a:br>
            <a:r>
              <a:rPr lang="en-GB"/>
              <a:t>}); </a:t>
            </a:r>
            <a:br>
              <a:rPr lang="en-GB"/>
            </a:br>
            <a:br>
              <a:rPr lang="en-GB"/>
            </a:br>
            <a:r>
              <a:rPr lang="en-GB"/>
              <a:t>&lt;div style="background:#98bf21;height:100px;width:100px;position:absolute;"&gt;&lt;/div&gt;</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Effects - Animation</a:t>
            </a:r>
            <a:endParaRPr/>
          </a:p>
        </p:txBody>
      </p:sp>
      <p:sp>
        <p:nvSpPr>
          <p:cNvPr id="237" name="Google Shape;237;p30"/>
          <p:cNvSpPr txBox="1"/>
          <p:nvPr>
            <p:ph idx="1" type="body"/>
          </p:nvPr>
        </p:nvSpPr>
        <p:spPr>
          <a:xfrm>
            <a:off x="1297500" y="1309050"/>
            <a:ext cx="7038900" cy="325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By default, all HTML elements have a </a:t>
            </a:r>
            <a:r>
              <a:rPr b="1" i="1" lang="en-GB"/>
              <a:t>static </a:t>
            </a:r>
            <a:r>
              <a:rPr lang="en-GB"/>
              <a:t>position, and cannot be moved.</a:t>
            </a:r>
            <a:br>
              <a:rPr lang="en-GB"/>
            </a:br>
            <a:br>
              <a:rPr lang="en-GB"/>
            </a:br>
            <a:r>
              <a:rPr lang="en-GB"/>
              <a:t>To manipulate the position, remember to first set the CSS position property of the element to </a:t>
            </a:r>
            <a:r>
              <a:rPr b="1" i="1" lang="en-GB"/>
              <a:t>relative, fixed, or absolute</a:t>
            </a:r>
            <a:r>
              <a:rPr lang="en-GB"/>
              <a:t>!</a:t>
            </a:r>
            <a:endParaRPr/>
          </a:p>
        </p:txBody>
      </p:sp>
      <p:pic>
        <p:nvPicPr>
          <p:cNvPr id="238" name="Google Shape;238;p30"/>
          <p:cNvPicPr preferRelativeResize="0"/>
          <p:nvPr/>
        </p:nvPicPr>
        <p:blipFill>
          <a:blip r:embed="rId3">
            <a:alphaModFix/>
          </a:blip>
          <a:stretch>
            <a:fillRect/>
          </a:stretch>
        </p:blipFill>
        <p:spPr>
          <a:xfrm>
            <a:off x="8031600" y="1309050"/>
            <a:ext cx="304800" cy="304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animate() - Manipulate Multiple Properties</a:t>
            </a:r>
            <a:endParaRPr/>
          </a:p>
        </p:txBody>
      </p:sp>
      <p:sp>
        <p:nvSpPr>
          <p:cNvPr id="244" name="Google Shape;244;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Notice that multiple properties can be animated at the same time:</a:t>
            </a:r>
            <a:endParaRPr/>
          </a:p>
          <a:p>
            <a:pPr indent="0" lvl="0" marL="0" rtl="0" algn="l">
              <a:spcBef>
                <a:spcPts val="1600"/>
              </a:spcBef>
              <a:spcAft>
                <a:spcPts val="0"/>
              </a:spcAft>
              <a:buNone/>
            </a:pPr>
            <a:r>
              <a:rPr lang="en-GB"/>
              <a:t>Example:</a:t>
            </a:r>
            <a:endParaRPr/>
          </a:p>
          <a:p>
            <a:pPr indent="0" lvl="0" marL="0" rtl="0" algn="l">
              <a:spcBef>
                <a:spcPts val="1600"/>
              </a:spcBef>
              <a:spcAft>
                <a:spcPts val="0"/>
              </a:spcAft>
              <a:buNone/>
            </a:pPr>
            <a:r>
              <a:rPr i="1" lang="en-GB"/>
              <a:t>$("button").click(function(){</a:t>
            </a:r>
            <a:br>
              <a:rPr i="1" lang="en-GB"/>
            </a:br>
            <a:r>
              <a:rPr i="1" lang="en-GB"/>
              <a:t>	$("div").animate({</a:t>
            </a:r>
            <a:br>
              <a:rPr i="1" lang="en-GB"/>
            </a:br>
            <a:r>
              <a:rPr i="1" lang="en-GB"/>
              <a:t>    	left: '250px',</a:t>
            </a:r>
            <a:br>
              <a:rPr i="1" lang="en-GB"/>
            </a:br>
            <a:r>
              <a:rPr i="1" lang="en-GB"/>
              <a:t>    	opacity: '0.5',</a:t>
            </a:r>
            <a:br>
              <a:rPr i="1" lang="en-GB"/>
            </a:br>
            <a:r>
              <a:rPr i="1" lang="en-GB"/>
              <a:t>    	height: '150px',</a:t>
            </a:r>
            <a:br>
              <a:rPr i="1" lang="en-GB"/>
            </a:br>
            <a:r>
              <a:rPr i="1" lang="en-GB"/>
              <a:t>    	width: '150px'</a:t>
            </a:r>
            <a:br>
              <a:rPr i="1" lang="en-GB"/>
            </a:br>
            <a:r>
              <a:rPr i="1" lang="en-GB"/>
              <a:t>	});</a:t>
            </a:r>
            <a:br>
              <a:rPr i="1" lang="en-GB"/>
            </a:br>
            <a:r>
              <a:rPr i="1" lang="en-GB"/>
              <a:t>}); </a:t>
            </a:r>
            <a:endParaRPr i="1"/>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Table of Contents</a:t>
            </a:r>
            <a:br>
              <a:rPr lang="en-GB"/>
            </a:b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AutoNum type="arabicPeriod"/>
            </a:pPr>
            <a:r>
              <a:rPr lang="en-GB" sz="2300"/>
              <a:t>jQuery Effects</a:t>
            </a:r>
            <a:endParaRPr sz="2400"/>
          </a:p>
          <a:p>
            <a:pPr indent="-374650" lvl="0" marL="457200" rtl="0" algn="l">
              <a:spcBef>
                <a:spcPts val="0"/>
              </a:spcBef>
              <a:spcAft>
                <a:spcPts val="0"/>
              </a:spcAft>
              <a:buSzPts val="2300"/>
              <a:buAutoNum type="arabicPeriod"/>
            </a:pPr>
            <a:r>
              <a:rPr lang="en-GB" sz="2300"/>
              <a:t>jQuery HTML </a:t>
            </a:r>
            <a:endParaRPr sz="2300"/>
          </a:p>
          <a:p>
            <a:pPr indent="-374650" lvl="0" marL="457200" rtl="0" algn="l">
              <a:spcBef>
                <a:spcPts val="0"/>
              </a:spcBef>
              <a:spcAft>
                <a:spcPts val="0"/>
              </a:spcAft>
              <a:buSzPts val="2300"/>
              <a:buAutoNum type="arabicPeriod"/>
            </a:pPr>
            <a:r>
              <a:rPr lang="en-GB" sz="2300"/>
              <a:t>jQuery Traversing</a:t>
            </a:r>
            <a:endParaRPr sz="2300"/>
          </a:p>
          <a:p>
            <a:pPr indent="-342900" lvl="0" marL="457200" rtl="0" algn="l">
              <a:spcBef>
                <a:spcPts val="0"/>
              </a:spcBef>
              <a:spcAft>
                <a:spcPts val="0"/>
              </a:spcAft>
              <a:buSzPts val="1800"/>
              <a:buAutoNum type="arabicPeriod"/>
            </a:pPr>
            <a:r>
              <a:rPr lang="en-GB" sz="2300"/>
              <a:t>jQuery References</a:t>
            </a:r>
            <a:endParaRPr sz="2300"/>
          </a:p>
          <a:p>
            <a:pPr indent="-342900" lvl="0" marL="457200" rtl="0" algn="l">
              <a:spcBef>
                <a:spcPts val="0"/>
              </a:spcBef>
              <a:spcAft>
                <a:spcPts val="0"/>
              </a:spcAft>
              <a:buSzPts val="1800"/>
              <a:buAutoNum type="arabicPeriod"/>
            </a:pPr>
            <a:r>
              <a:rPr lang="en-GB" sz="1900"/>
              <a:t>jQuery Plugins</a:t>
            </a:r>
            <a:br>
              <a:rPr lang="en-GB" sz="1900"/>
            </a:b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animate()</a:t>
            </a:r>
            <a:endParaRPr/>
          </a:p>
        </p:txBody>
      </p:sp>
      <p:sp>
        <p:nvSpPr>
          <p:cNvPr id="250" name="Google Shape;250;p32"/>
          <p:cNvSpPr txBox="1"/>
          <p:nvPr>
            <p:ph idx="1" type="body"/>
          </p:nvPr>
        </p:nvSpPr>
        <p:spPr>
          <a:xfrm>
            <a:off x="1297500" y="1229875"/>
            <a:ext cx="75351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Is it possible to manipulate ALL CSS properties with the animate() method?</a:t>
            </a:r>
            <a:endParaRPr/>
          </a:p>
          <a:p>
            <a:pPr indent="0" lvl="0" marL="0" rtl="0" algn="l">
              <a:spcBef>
                <a:spcPts val="1600"/>
              </a:spcBef>
              <a:spcAft>
                <a:spcPts val="0"/>
              </a:spcAft>
              <a:buNone/>
            </a:pPr>
            <a:r>
              <a:rPr lang="en-GB"/>
              <a:t>Yes, almost! However, there is one important thing to remember: all property names must be camel-cased when used with the animate() method: You will need to write paddingLeft instead of padding-left, marginRight instead of margin-right, and so on. </a:t>
            </a:r>
            <a:endParaRPr/>
          </a:p>
          <a:p>
            <a:pPr indent="0" lvl="0" marL="0" rtl="0" algn="l">
              <a:spcBef>
                <a:spcPts val="1600"/>
              </a:spcBef>
              <a:spcAft>
                <a:spcPts val="0"/>
              </a:spcAft>
              <a:buNone/>
            </a:pPr>
            <a:r>
              <a:rPr lang="en-GB"/>
              <a:t>Also, color animation is not included in the core jQuery library.</a:t>
            </a:r>
            <a:endParaRPr/>
          </a:p>
          <a:p>
            <a:pPr indent="0" lvl="0" marL="0" rtl="0" algn="l">
              <a:spcBef>
                <a:spcPts val="1600"/>
              </a:spcBef>
              <a:spcAft>
                <a:spcPts val="1600"/>
              </a:spcAft>
              <a:buNone/>
            </a:pPr>
            <a:r>
              <a:rPr lang="en-GB"/>
              <a:t>If you want to animate color, you need to download the </a:t>
            </a:r>
            <a:r>
              <a:rPr lang="en-GB" u="sng">
                <a:solidFill>
                  <a:schemeClr val="hlink"/>
                </a:solidFill>
                <a:hlinkClick r:id="rId3"/>
              </a:rPr>
              <a:t>Color Animations plugin</a:t>
            </a:r>
            <a:r>
              <a:rPr lang="en-GB"/>
              <a:t> from jQuery.com.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animate() - Using Relative Values</a:t>
            </a:r>
            <a:endParaRPr/>
          </a:p>
        </p:txBody>
      </p:sp>
      <p:sp>
        <p:nvSpPr>
          <p:cNvPr id="256" name="Google Shape;256;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 is also possible to define relative values (the value is then relative to the element's current value). This is done by putting += or -= in front of the value:</a:t>
            </a:r>
            <a:br>
              <a:rPr lang="en-GB"/>
            </a:br>
            <a:br>
              <a:rPr lang="en-GB"/>
            </a:br>
            <a:r>
              <a:rPr lang="en-GB"/>
              <a:t>Example:</a:t>
            </a:r>
            <a:br>
              <a:rPr lang="en-GB"/>
            </a:br>
            <a:br>
              <a:rPr lang="en-GB"/>
            </a:br>
            <a:r>
              <a:rPr i="1" lang="en-GB"/>
              <a:t>$("button").click(function(){</a:t>
            </a:r>
            <a:br>
              <a:rPr i="1" lang="en-GB"/>
            </a:br>
            <a:r>
              <a:rPr i="1" lang="en-GB"/>
              <a:t>	$("div").animate({</a:t>
            </a:r>
            <a:br>
              <a:rPr i="1" lang="en-GB"/>
            </a:br>
            <a:r>
              <a:rPr i="1" lang="en-GB"/>
              <a:t>    	left: '250px',</a:t>
            </a:r>
            <a:br>
              <a:rPr i="1" lang="en-GB"/>
            </a:br>
            <a:r>
              <a:rPr i="1" lang="en-GB"/>
              <a:t>    	height: '+=150px',</a:t>
            </a:r>
            <a:br>
              <a:rPr i="1" lang="en-GB"/>
            </a:br>
            <a:r>
              <a:rPr i="1" lang="en-GB"/>
              <a:t>    	width: '+=150px'</a:t>
            </a:r>
            <a:br>
              <a:rPr i="1" lang="en-GB"/>
            </a:br>
            <a:r>
              <a:rPr i="1" lang="en-GB"/>
              <a:t>	});</a:t>
            </a:r>
            <a:br>
              <a:rPr i="1" lang="en-GB"/>
            </a:br>
            <a:r>
              <a:rPr i="1" lang="en-GB"/>
              <a:t>}); </a:t>
            </a:r>
            <a:endParaRPr i="1"/>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animate() - Uses Queue Functionality</a:t>
            </a:r>
            <a:endParaRPr/>
          </a:p>
        </p:txBody>
      </p:sp>
      <p:sp>
        <p:nvSpPr>
          <p:cNvPr id="262" name="Google Shape;262;p34"/>
          <p:cNvSpPr txBox="1"/>
          <p:nvPr>
            <p:ph idx="1" type="body"/>
          </p:nvPr>
        </p:nvSpPr>
        <p:spPr>
          <a:xfrm>
            <a:off x="1297500" y="1123375"/>
            <a:ext cx="7038900" cy="3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By default, jQuery comes with queue functionality for animations.</a:t>
            </a:r>
            <a:endParaRPr/>
          </a:p>
          <a:p>
            <a:pPr indent="0" lvl="0" marL="0" rtl="0" algn="l">
              <a:spcBef>
                <a:spcPts val="1600"/>
              </a:spcBef>
              <a:spcAft>
                <a:spcPts val="0"/>
              </a:spcAft>
              <a:buNone/>
            </a:pPr>
            <a:r>
              <a:rPr lang="en-GB"/>
              <a:t>This means that if you write multiple animate() calls after each other, jQuery creates an "internal" queue with these method calls. Then it runs the animate calls ONE by ONE.</a:t>
            </a:r>
            <a:endParaRPr/>
          </a:p>
          <a:p>
            <a:pPr indent="0" lvl="0" marL="0" rtl="0" algn="l">
              <a:spcBef>
                <a:spcPts val="1600"/>
              </a:spcBef>
              <a:spcAft>
                <a:spcPts val="0"/>
              </a:spcAft>
              <a:buNone/>
            </a:pPr>
            <a:r>
              <a:rPr lang="en-GB"/>
              <a:t>So, if you want to perform different animations after each other, we take advantage of the queue functionality:</a:t>
            </a:r>
            <a:endParaRPr/>
          </a:p>
          <a:p>
            <a:pPr indent="0" lvl="0" marL="0" rtl="0" algn="l">
              <a:spcBef>
                <a:spcPts val="1600"/>
              </a:spcBef>
              <a:spcAft>
                <a:spcPts val="0"/>
              </a:spcAft>
              <a:buNone/>
            </a:pPr>
            <a:r>
              <a:rPr lang="en-GB"/>
              <a:t>$("button").click(function(){</a:t>
            </a:r>
            <a:br>
              <a:rPr lang="en-GB"/>
            </a:br>
            <a:r>
              <a:rPr lang="en-GB"/>
              <a:t>	var div = $("div");</a:t>
            </a:r>
            <a:br>
              <a:rPr lang="en-GB"/>
            </a:br>
            <a:r>
              <a:rPr lang="en-GB"/>
              <a:t>	div.animate({height: '300px', opacity: '0.4'}, "slow");</a:t>
            </a:r>
            <a:br>
              <a:rPr lang="en-GB"/>
            </a:br>
            <a:r>
              <a:rPr lang="en-GB"/>
              <a:t>	div.animate({width: '300px', opacity: '0.8'}, "slow");</a:t>
            </a:r>
            <a:br>
              <a:rPr lang="en-GB"/>
            </a:br>
            <a:r>
              <a:rPr lang="en-GB"/>
              <a:t>	div.animate({height: '100px', opacity: '0.4'}, "slow");</a:t>
            </a:r>
            <a:br>
              <a:rPr lang="en-GB"/>
            </a:br>
            <a:r>
              <a:rPr lang="en-GB"/>
              <a:t>	div.animate({width: '100px', opacity: '0.8'}, "slow");</a:t>
            </a:r>
            <a:br>
              <a:rPr lang="en-GB"/>
            </a:br>
            <a:r>
              <a:rPr lang="en-GB"/>
              <a:t>});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a:t>
            </a:r>
            <a:endParaRPr/>
          </a:p>
        </p:txBody>
      </p:sp>
      <p:sp>
        <p:nvSpPr>
          <p:cNvPr id="268" name="Google Shape;268;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u="sng">
                <a:solidFill>
                  <a:schemeClr val="hlink"/>
                </a:solidFill>
                <a:hlinkClick r:id="rId3"/>
              </a:rPr>
              <a:t>http://www.w3schools.com/jquery/jquery_animate.asp</a:t>
            </a:r>
            <a:r>
              <a:rPr lang="en-GB"/>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HTML</a:t>
            </a:r>
            <a:endParaRPr/>
          </a:p>
        </p:txBody>
      </p:sp>
      <p:sp>
        <p:nvSpPr>
          <p:cNvPr id="274" name="Google Shape;274;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contains powerful methods for changing and manipulating HTML elements and attributes.</a:t>
            </a:r>
            <a:endParaRPr/>
          </a:p>
          <a:p>
            <a:pPr indent="0" lvl="0" marL="0" rtl="0" algn="l">
              <a:spcBef>
                <a:spcPts val="1600"/>
              </a:spcBef>
              <a:spcAft>
                <a:spcPts val="0"/>
              </a:spcAft>
              <a:buNone/>
            </a:pPr>
            <a:r>
              <a:rPr lang="en-GB"/>
              <a:t>DOM = Document Object Model</a:t>
            </a:r>
            <a:endParaRPr/>
          </a:p>
          <a:p>
            <a:pPr indent="0" lvl="0" marL="0" rtl="0" algn="l">
              <a:spcBef>
                <a:spcPts val="1600"/>
              </a:spcBef>
              <a:spcAft>
                <a:spcPts val="0"/>
              </a:spcAft>
              <a:buNone/>
            </a:pPr>
            <a:r>
              <a:rPr lang="en-GB"/>
              <a:t>The DOM defines a standard for accessing HTML and XML documents:</a:t>
            </a:r>
            <a:endParaRPr/>
          </a:p>
          <a:p>
            <a:pPr indent="0" lvl="0" marL="0" rtl="0" algn="l">
              <a:spcBef>
                <a:spcPts val="1600"/>
              </a:spcBef>
              <a:spcAft>
                <a:spcPts val="1600"/>
              </a:spcAft>
              <a:buNone/>
            </a:pPr>
            <a:r>
              <a:rPr lang="en-GB"/>
              <a:t>"The W3C Document Object Model (DOM) is a platform and language-neutral interface that allows programs and scripts to dynamically access and update the content, structure, and style of a document."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Get Content - text(), html(), and val()</a:t>
            </a:r>
            <a:endParaRPr/>
          </a:p>
        </p:txBody>
      </p:sp>
      <p:sp>
        <p:nvSpPr>
          <p:cNvPr id="280" name="Google Shape;280;p3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Three simple, but useful, jQuery methods for DOM manipulation are:</a:t>
            </a:r>
            <a:br>
              <a:rPr lang="en-GB"/>
            </a:br>
            <a:br>
              <a:rPr lang="en-GB"/>
            </a:br>
            <a:r>
              <a:rPr b="1" i="1" lang="en-GB"/>
              <a:t>text()</a:t>
            </a:r>
            <a:r>
              <a:rPr lang="en-GB"/>
              <a:t> - Sets or returns the text content of selected elements</a:t>
            </a:r>
            <a:br>
              <a:rPr lang="en-GB"/>
            </a:br>
            <a:r>
              <a:rPr b="1" i="1" lang="en-GB"/>
              <a:t>html()</a:t>
            </a:r>
            <a:r>
              <a:rPr lang="en-GB"/>
              <a:t> - Sets or returns the content of selected elements (including HTML markup)</a:t>
            </a:r>
            <a:br>
              <a:rPr lang="en-GB"/>
            </a:br>
            <a:r>
              <a:rPr b="1" i="1" lang="en-GB"/>
              <a:t>val()</a:t>
            </a:r>
            <a:r>
              <a:rPr lang="en-GB"/>
              <a:t> - Sets or returns the value of form fields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Get Content - Example 1</a:t>
            </a:r>
            <a:endParaRPr/>
          </a:p>
        </p:txBody>
      </p:sp>
      <p:sp>
        <p:nvSpPr>
          <p:cNvPr id="286" name="Google Shape;286;p38"/>
          <p:cNvSpPr txBox="1"/>
          <p:nvPr>
            <p:ph idx="1" type="body"/>
          </p:nvPr>
        </p:nvSpPr>
        <p:spPr>
          <a:xfrm>
            <a:off x="1297500" y="1144575"/>
            <a:ext cx="7038900" cy="35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$(document).ready(function(){</a:t>
            </a:r>
            <a:br>
              <a:rPr lang="en-GB" sz="1400"/>
            </a:br>
            <a:r>
              <a:rPr lang="en-GB" sz="1400"/>
              <a:t>    $("#btn1").click(function(){</a:t>
            </a:r>
            <a:br>
              <a:rPr lang="en-GB" sz="1400"/>
            </a:br>
            <a:r>
              <a:rPr lang="en-GB" sz="1400"/>
              <a:t>        alert("Text: " + $("#test").text());</a:t>
            </a:r>
            <a:br>
              <a:rPr lang="en-GB" sz="1400"/>
            </a:br>
            <a:r>
              <a:rPr lang="en-GB" sz="1400"/>
              <a:t>    });</a:t>
            </a:r>
            <a:br>
              <a:rPr lang="en-GB" sz="1400"/>
            </a:br>
            <a:r>
              <a:rPr lang="en-GB" sz="1400"/>
              <a:t>    $("#btn2").click(function(){</a:t>
            </a:r>
            <a:br>
              <a:rPr lang="en-GB" sz="1400"/>
            </a:br>
            <a:r>
              <a:rPr lang="en-GB" sz="1400"/>
              <a:t>        alert("HTML: " + $("#test").html());</a:t>
            </a:r>
            <a:br>
              <a:rPr lang="en-GB" sz="1400"/>
            </a:br>
            <a:r>
              <a:rPr lang="en-GB" sz="1400"/>
              <a:t>    });</a:t>
            </a:r>
            <a:br>
              <a:rPr lang="en-GB" sz="1400"/>
            </a:br>
            <a:r>
              <a:rPr lang="en-GB" sz="1400"/>
              <a:t>});</a:t>
            </a:r>
            <a:br>
              <a:rPr lang="en-GB" sz="1400"/>
            </a:br>
            <a:br>
              <a:rPr lang="en-GB" sz="1400"/>
            </a:br>
            <a:br>
              <a:rPr lang="en-GB" sz="1400"/>
            </a:br>
            <a:r>
              <a:rPr lang="en-GB" sz="1400"/>
              <a:t>&lt;p id="test"&gt;This is some &lt;b&gt;bold&lt;/b&gt; text in a paragraph.&lt;/p&gt;</a:t>
            </a:r>
            <a:br>
              <a:rPr lang="en-GB" sz="1400"/>
            </a:br>
            <a:r>
              <a:rPr lang="en-GB" sz="1400"/>
              <a:t>&lt;button id="btn1"&gt;Show Text&lt;/button&gt;</a:t>
            </a:r>
            <a:br>
              <a:rPr lang="en-GB" sz="1400"/>
            </a:br>
            <a:r>
              <a:rPr lang="en-GB" sz="1400"/>
              <a:t>&lt;button id="btn2"&gt;Show HTML&lt;/button&gt;</a:t>
            </a:r>
            <a:endParaRPr sz="1400"/>
          </a:p>
          <a:p>
            <a:pPr indent="0" lvl="0" marL="0" rtl="0" algn="l">
              <a:spcBef>
                <a:spcPts val="1600"/>
              </a:spcBef>
              <a:spcAft>
                <a:spcPts val="1600"/>
              </a:spcAft>
              <a:buNone/>
            </a:pPr>
            <a:r>
              <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Get Content - Example 2</a:t>
            </a:r>
            <a:endParaRPr/>
          </a:p>
        </p:txBody>
      </p:sp>
      <p:sp>
        <p:nvSpPr>
          <p:cNvPr id="292" name="Google Shape;292;p39"/>
          <p:cNvSpPr txBox="1"/>
          <p:nvPr>
            <p:ph idx="1" type="body"/>
          </p:nvPr>
        </p:nvSpPr>
        <p:spPr>
          <a:xfrm>
            <a:off x="1297500" y="1264675"/>
            <a:ext cx="7038900" cy="32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$(document).ready(function(){</a:t>
            </a:r>
            <a:br>
              <a:rPr lang="en-GB" sz="1600"/>
            </a:br>
            <a:r>
              <a:rPr lang="en-GB" sz="1600"/>
              <a:t>    $("button").click(function(){</a:t>
            </a:r>
            <a:br>
              <a:rPr lang="en-GB" sz="1600"/>
            </a:br>
            <a:r>
              <a:rPr lang="en-GB" sz="1600"/>
              <a:t>        alert("Value: " + $("#test").val());</a:t>
            </a:r>
            <a:br>
              <a:rPr lang="en-GB" sz="1600"/>
            </a:br>
            <a:r>
              <a:rPr lang="en-GB" sz="1600"/>
              <a:t>    });</a:t>
            </a:r>
            <a:br>
              <a:rPr lang="en-GB" sz="1600"/>
            </a:br>
            <a:r>
              <a:rPr lang="en-GB" sz="1600"/>
              <a:t>});</a:t>
            </a:r>
            <a:endParaRPr sz="1600"/>
          </a:p>
          <a:p>
            <a:pPr indent="0" lvl="0" marL="0" rtl="0" algn="l">
              <a:spcBef>
                <a:spcPts val="1600"/>
              </a:spcBef>
              <a:spcAft>
                <a:spcPts val="0"/>
              </a:spcAft>
              <a:buNone/>
            </a:pPr>
            <a:br>
              <a:rPr lang="en-GB" sz="1600"/>
            </a:br>
            <a:r>
              <a:rPr lang="en-GB" sz="1600"/>
              <a:t>&lt;p&gt;Name: &lt;input type="text" id="test" value="Mickey Mouse"&gt;&lt;/p&gt;</a:t>
            </a:r>
            <a:br>
              <a:rPr lang="en-GB" sz="1600"/>
            </a:br>
            <a:r>
              <a:rPr lang="en-GB" sz="1600"/>
              <a:t>&lt;button&gt;Show Value&lt;/button&gt;</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Get Attributes - attr()</a:t>
            </a:r>
            <a:endParaRPr/>
          </a:p>
        </p:txBody>
      </p:sp>
      <p:sp>
        <p:nvSpPr>
          <p:cNvPr id="298" name="Google Shape;298;p40"/>
          <p:cNvSpPr txBox="1"/>
          <p:nvPr>
            <p:ph idx="1" type="body"/>
          </p:nvPr>
        </p:nvSpPr>
        <p:spPr>
          <a:xfrm>
            <a:off x="1297500" y="1179900"/>
            <a:ext cx="7038900" cy="329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The jQuery attr() method is used to get attribute values.</a:t>
            </a:r>
            <a:br>
              <a:rPr lang="en-GB"/>
            </a:br>
            <a:br>
              <a:rPr lang="en-GB"/>
            </a:br>
            <a:r>
              <a:rPr lang="en-GB"/>
              <a:t>The following example demonstrates how to get the value of the href attribute in a link:</a:t>
            </a:r>
            <a:br>
              <a:rPr lang="en-GB"/>
            </a:br>
            <a:br>
              <a:rPr lang="en-GB"/>
            </a:br>
            <a:r>
              <a:rPr lang="en-GB"/>
              <a:t>Example</a:t>
            </a:r>
            <a:br>
              <a:rPr lang="en-GB"/>
            </a:br>
            <a:r>
              <a:rPr i="1" lang="en-GB"/>
              <a:t>$("button").click(function(){</a:t>
            </a:r>
            <a:br>
              <a:rPr i="1" lang="en-GB"/>
            </a:br>
            <a:r>
              <a:rPr i="1" lang="en-GB"/>
              <a:t>    alert($("#w3s").attr("href"));</a:t>
            </a:r>
            <a:br>
              <a:rPr i="1" lang="en-GB"/>
            </a:br>
            <a:r>
              <a:rPr i="1" lang="en-GB"/>
              <a:t>});</a:t>
            </a:r>
            <a:endParaRPr i="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a:t>
            </a:r>
            <a:endParaRPr/>
          </a:p>
        </p:txBody>
      </p:sp>
      <p:sp>
        <p:nvSpPr>
          <p:cNvPr id="304" name="Google Shape;304;p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u="sng">
                <a:solidFill>
                  <a:schemeClr val="hlink"/>
                </a:solidFill>
                <a:hlinkClick r:id="rId3"/>
              </a:rPr>
              <a:t>http://www.w3schools.com/jquery/jquery_dom_get.asp</a:t>
            </a:r>
            <a:r>
              <a:rPr lang="en-GB"/>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Effects - Hide and Show</a:t>
            </a:r>
            <a:endParaRPr/>
          </a:p>
        </p:txBody>
      </p:sp>
      <p:sp>
        <p:nvSpPr>
          <p:cNvPr id="147" name="Google Shape;147;p15"/>
          <p:cNvSpPr txBox="1"/>
          <p:nvPr>
            <p:ph idx="1" type="body"/>
          </p:nvPr>
        </p:nvSpPr>
        <p:spPr>
          <a:xfrm>
            <a:off x="1297500" y="1066850"/>
            <a:ext cx="7038900" cy="32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hide() and show()</a:t>
            </a:r>
            <a:endParaRPr/>
          </a:p>
          <a:p>
            <a:pPr indent="0" lvl="0" marL="0" rtl="0" algn="l">
              <a:spcBef>
                <a:spcPts val="1600"/>
              </a:spcBef>
              <a:spcAft>
                <a:spcPts val="0"/>
              </a:spcAft>
              <a:buNone/>
            </a:pPr>
            <a:r>
              <a:rPr lang="en-GB"/>
              <a:t>With jQuery, you can hide and show HTML elements with the hide() and show() methods:</a:t>
            </a:r>
            <a:endParaRPr/>
          </a:p>
          <a:p>
            <a:pPr indent="0" lvl="0" marL="0" rtl="0" algn="l">
              <a:spcBef>
                <a:spcPts val="1600"/>
              </a:spcBef>
              <a:spcAft>
                <a:spcPts val="0"/>
              </a:spcAft>
              <a:buNone/>
            </a:pPr>
            <a:r>
              <a:rPr lang="en-GB"/>
              <a:t>Example</a:t>
            </a:r>
            <a:endParaRPr/>
          </a:p>
          <a:p>
            <a:pPr indent="0" lvl="0" marL="0" rtl="0" algn="l">
              <a:spcBef>
                <a:spcPts val="1600"/>
              </a:spcBef>
              <a:spcAft>
                <a:spcPts val="0"/>
              </a:spcAft>
              <a:buNone/>
            </a:pPr>
            <a:r>
              <a:rPr lang="en-GB"/>
              <a:t>$("#hide").click(function() {</a:t>
            </a:r>
            <a:br>
              <a:rPr lang="en-GB"/>
            </a:br>
            <a:r>
              <a:rPr lang="en-GB"/>
              <a:t>	$("p").hide();</a:t>
            </a:r>
            <a:br>
              <a:rPr lang="en-GB"/>
            </a:br>
            <a:r>
              <a:rPr lang="en-GB"/>
              <a:t>});</a:t>
            </a:r>
            <a:endParaRPr/>
          </a:p>
          <a:p>
            <a:pPr indent="0" lvl="0" marL="0" rtl="0" algn="l">
              <a:spcBef>
                <a:spcPts val="1600"/>
              </a:spcBef>
              <a:spcAft>
                <a:spcPts val="0"/>
              </a:spcAft>
              <a:buNone/>
            </a:pPr>
            <a:r>
              <a:rPr lang="en-GB"/>
              <a:t>$("#show").click(function() {</a:t>
            </a:r>
            <a:br>
              <a:rPr lang="en-GB"/>
            </a:br>
            <a:r>
              <a:rPr lang="en-GB"/>
              <a:t>	$("p").show();</a:t>
            </a:r>
            <a:br>
              <a:rPr lang="en-GB"/>
            </a:br>
            <a:r>
              <a:rPr lang="en-GB"/>
              <a:t>});</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 Set Content and Attributes</a:t>
            </a:r>
            <a:endParaRPr/>
          </a:p>
        </p:txBody>
      </p:sp>
      <p:sp>
        <p:nvSpPr>
          <p:cNvPr id="310" name="Google Shape;310;p42"/>
          <p:cNvSpPr txBox="1"/>
          <p:nvPr>
            <p:ph idx="1" type="body"/>
          </p:nvPr>
        </p:nvSpPr>
        <p:spPr>
          <a:xfrm>
            <a:off x="1297500" y="1045650"/>
            <a:ext cx="7038900" cy="3829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We will use the same three methods from the previous page to set content:</a:t>
            </a:r>
            <a:endParaRPr/>
          </a:p>
          <a:p>
            <a:pPr indent="-311150" lvl="0" marL="457200" rtl="0" algn="l">
              <a:lnSpc>
                <a:spcPct val="100000"/>
              </a:lnSpc>
              <a:spcBef>
                <a:spcPts val="1600"/>
              </a:spcBef>
              <a:spcAft>
                <a:spcPts val="0"/>
              </a:spcAft>
              <a:buSzPts val="1300"/>
              <a:buChar char="●"/>
            </a:pPr>
            <a:r>
              <a:rPr lang="en-GB"/>
              <a:t>text() - Sets or returns the text content of selected elements</a:t>
            </a:r>
            <a:endParaRPr/>
          </a:p>
          <a:p>
            <a:pPr indent="-311150" lvl="0" marL="457200" rtl="0" algn="l">
              <a:lnSpc>
                <a:spcPct val="100000"/>
              </a:lnSpc>
              <a:spcBef>
                <a:spcPts val="1600"/>
              </a:spcBef>
              <a:spcAft>
                <a:spcPts val="0"/>
              </a:spcAft>
              <a:buSzPts val="1300"/>
              <a:buChar char="●"/>
            </a:pPr>
            <a:r>
              <a:rPr lang="en-GB"/>
              <a:t>html() - Sets or returns the content of selected elements (including HTML markup)</a:t>
            </a:r>
            <a:endParaRPr/>
          </a:p>
          <a:p>
            <a:pPr indent="-311150" lvl="0" marL="457200" rtl="0" algn="l">
              <a:lnSpc>
                <a:spcPct val="100000"/>
              </a:lnSpc>
              <a:spcBef>
                <a:spcPts val="1600"/>
              </a:spcBef>
              <a:spcAft>
                <a:spcPts val="0"/>
              </a:spcAft>
              <a:buSzPts val="1300"/>
              <a:buChar char="●"/>
            </a:pPr>
            <a:r>
              <a:rPr lang="en-GB"/>
              <a:t>val() - Sets or returns the value of form fields</a:t>
            </a:r>
            <a:endParaRPr/>
          </a:p>
          <a:p>
            <a:pPr indent="0" lvl="0" marL="0" rtl="0" algn="l">
              <a:spcBef>
                <a:spcPts val="1600"/>
              </a:spcBef>
              <a:spcAft>
                <a:spcPts val="1600"/>
              </a:spcAft>
              <a:buNone/>
            </a:pPr>
            <a:r>
              <a:rPr i="1" lang="en-GB"/>
              <a:t>$("#btn1").click(function(){</a:t>
            </a:r>
            <a:br>
              <a:rPr i="1" lang="en-GB"/>
            </a:br>
            <a:r>
              <a:rPr i="1" lang="en-GB"/>
              <a:t>	$("#test1").text("Hello world!");</a:t>
            </a:r>
            <a:br>
              <a:rPr i="1" lang="en-GB"/>
            </a:br>
            <a:r>
              <a:rPr i="1" lang="en-GB"/>
              <a:t>});</a:t>
            </a:r>
            <a:br>
              <a:rPr i="1" lang="en-GB"/>
            </a:br>
            <a:r>
              <a:rPr i="1" lang="en-GB"/>
              <a:t>$("#btn2").click(function(){</a:t>
            </a:r>
            <a:br>
              <a:rPr i="1" lang="en-GB"/>
            </a:br>
            <a:r>
              <a:rPr i="1" lang="en-GB"/>
              <a:t>	$("#test2").html("&lt;b&gt;Hello world!&lt;/b&gt;");</a:t>
            </a:r>
            <a:br>
              <a:rPr i="1" lang="en-GB"/>
            </a:br>
            <a:r>
              <a:rPr i="1" lang="en-GB"/>
              <a:t>});</a:t>
            </a:r>
            <a:br>
              <a:rPr i="1" lang="en-GB"/>
            </a:br>
            <a:r>
              <a:rPr i="1" lang="en-GB"/>
              <a:t>$("#btn3").click(function(){</a:t>
            </a:r>
            <a:br>
              <a:rPr i="1" lang="en-GB"/>
            </a:br>
            <a:r>
              <a:rPr i="1" lang="en-GB"/>
              <a:t>	$("#test3").val("Dolly Duck");</a:t>
            </a:r>
            <a:br>
              <a:rPr i="1" lang="en-GB"/>
            </a:br>
            <a:r>
              <a:rPr i="1" lang="en-GB"/>
              <a:t>});</a:t>
            </a:r>
            <a:endParaRPr i="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3"/>
          <p:cNvSpPr txBox="1"/>
          <p:nvPr>
            <p:ph type="title"/>
          </p:nvPr>
        </p:nvSpPr>
        <p:spPr>
          <a:xfrm>
            <a:off x="1297500" y="393750"/>
            <a:ext cx="7618800" cy="7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Callback Function for text(), html(), and val()</a:t>
            </a:r>
            <a:endParaRPr/>
          </a:p>
        </p:txBody>
      </p:sp>
      <p:sp>
        <p:nvSpPr>
          <p:cNvPr id="316" name="Google Shape;316;p43"/>
          <p:cNvSpPr txBox="1"/>
          <p:nvPr>
            <p:ph idx="1" type="body"/>
          </p:nvPr>
        </p:nvSpPr>
        <p:spPr>
          <a:xfrm>
            <a:off x="1297500" y="1229350"/>
            <a:ext cx="7038900" cy="35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All of the three jQuery methods above: text(), html(), and val(), also come with a callback function. The callback function has two parameters: the index of the current element in the list of elements selected and the original (old) value. </a:t>
            </a:r>
            <a:br>
              <a:rPr lang="en-GB" sz="1600"/>
            </a:br>
            <a:r>
              <a:rPr lang="en-GB" sz="1600"/>
              <a:t>You then return the string you wish to use as the new value from the function.</a:t>
            </a:r>
            <a:br>
              <a:rPr lang="en-GB" sz="1600"/>
            </a:br>
            <a:br>
              <a:rPr lang="en-GB" sz="1600"/>
            </a:br>
            <a:r>
              <a:rPr i="1" lang="en-GB" sz="1600"/>
              <a:t>$("#btn1").click(function(){</a:t>
            </a:r>
            <a:br>
              <a:rPr i="1" lang="en-GB" sz="1600"/>
            </a:br>
            <a:r>
              <a:rPr i="1" lang="en-GB" sz="1600"/>
              <a:t>        $("#test1").text(function(i, origText){</a:t>
            </a:r>
            <a:br>
              <a:rPr i="1" lang="en-GB" sz="1600"/>
            </a:br>
            <a:r>
              <a:rPr i="1" lang="en-GB" sz="1600"/>
              <a:t>            	alert(origText);</a:t>
            </a:r>
            <a:br>
              <a:rPr i="1" lang="en-GB" sz="1600"/>
            </a:br>
            <a:r>
              <a:rPr i="1" lang="en-GB" sz="1600"/>
              <a:t>		return "Hello world!"; </a:t>
            </a:r>
            <a:br>
              <a:rPr i="1" lang="en-GB" sz="1600"/>
            </a:br>
            <a:r>
              <a:rPr i="1" lang="en-GB" sz="1600"/>
              <a:t>        });</a:t>
            </a:r>
            <a:br>
              <a:rPr i="1" lang="en-GB" sz="1600"/>
            </a:br>
            <a:r>
              <a:rPr i="1" lang="en-GB" sz="1600"/>
              <a:t>    });</a:t>
            </a:r>
            <a:endParaRPr i="1"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Set Attributes - attr()</a:t>
            </a:r>
            <a:endParaRPr/>
          </a:p>
        </p:txBody>
      </p:sp>
      <p:sp>
        <p:nvSpPr>
          <p:cNvPr id="322" name="Google Shape;322;p4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jQuery </a:t>
            </a:r>
            <a:r>
              <a:rPr b="1" i="1" lang="en-GB">
                <a:solidFill>
                  <a:srgbClr val="00FFFF"/>
                </a:solidFill>
              </a:rPr>
              <a:t>attr()</a:t>
            </a:r>
            <a:r>
              <a:rPr lang="en-GB"/>
              <a:t> method is also used to set/change attribute values.</a:t>
            </a:r>
            <a:br>
              <a:rPr lang="en-GB"/>
            </a:br>
            <a:br>
              <a:rPr lang="en-GB"/>
            </a:br>
            <a:r>
              <a:rPr lang="en-GB"/>
              <a:t>$("button").click(function(){</a:t>
            </a:r>
            <a:endParaRPr/>
          </a:p>
          <a:p>
            <a:pPr indent="0" lvl="0" marL="0" rtl="0" algn="l">
              <a:spcBef>
                <a:spcPts val="1600"/>
              </a:spcBef>
              <a:spcAft>
                <a:spcPts val="0"/>
              </a:spcAft>
              <a:buNone/>
            </a:pPr>
            <a:r>
              <a:rPr lang="en-GB"/>
              <a:t>	$("#w3s").attr({</a:t>
            </a:r>
            <a:endParaRPr/>
          </a:p>
          <a:p>
            <a:pPr indent="0" lvl="0" marL="0" rtl="0" algn="l">
              <a:spcBef>
                <a:spcPts val="1600"/>
              </a:spcBef>
              <a:spcAft>
                <a:spcPts val="0"/>
              </a:spcAft>
              <a:buNone/>
            </a:pPr>
            <a:r>
              <a:rPr lang="en-GB"/>
              <a:t>    	"href" : "http://www.w3schools.com/jquery",</a:t>
            </a:r>
            <a:endParaRPr/>
          </a:p>
          <a:p>
            <a:pPr indent="0" lvl="0" marL="0" rtl="0" algn="l">
              <a:spcBef>
                <a:spcPts val="1600"/>
              </a:spcBef>
              <a:spcAft>
                <a:spcPts val="0"/>
              </a:spcAft>
              <a:buNone/>
            </a:pPr>
            <a:r>
              <a:rPr lang="en-GB"/>
              <a:t>    	"title" : "W3Schools jQuery Tutorial"</a:t>
            </a:r>
            <a:endParaRPr/>
          </a:p>
          <a:p>
            <a:pPr indent="0" lvl="0" marL="0" rtl="0" algn="l">
              <a:spcBef>
                <a:spcPts val="1600"/>
              </a:spcBef>
              <a:spcAft>
                <a:spcPts val="0"/>
              </a:spcAft>
              <a:buNone/>
            </a:pPr>
            <a:r>
              <a:rPr lang="en-GB"/>
              <a:t>	});</a:t>
            </a:r>
            <a:endParaRPr/>
          </a:p>
          <a:p>
            <a:pPr indent="0" lvl="0" marL="0" rtl="0" algn="l">
              <a:spcBef>
                <a:spcPts val="1600"/>
              </a:spcBef>
              <a:spcAft>
                <a:spcPts val="1600"/>
              </a:spcAft>
              <a:buNone/>
            </a:pPr>
            <a:r>
              <a:rPr lang="en-GB"/>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Callback Function for attr()</a:t>
            </a:r>
            <a:endParaRPr/>
          </a:p>
        </p:txBody>
      </p:sp>
      <p:sp>
        <p:nvSpPr>
          <p:cNvPr id="328" name="Google Shape;328;p45"/>
          <p:cNvSpPr txBox="1"/>
          <p:nvPr>
            <p:ph idx="1" type="body"/>
          </p:nvPr>
        </p:nvSpPr>
        <p:spPr>
          <a:xfrm>
            <a:off x="1297500" y="1229875"/>
            <a:ext cx="7534800" cy="3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jQuery method attr(), also come with a callback function. The callback function has two parameters: the index of the current element in the list of elements selected and the original (old) attribute value. You then return the string you wish to use as the new attribute value from the function.</a:t>
            </a:r>
            <a:br>
              <a:rPr lang="en-GB"/>
            </a:br>
            <a:br>
              <a:rPr lang="en-GB"/>
            </a:br>
            <a:br>
              <a:rPr lang="en-GB"/>
            </a:br>
            <a:r>
              <a:rPr lang="en-GB"/>
              <a:t>$("button").click(function(){</a:t>
            </a:r>
            <a:endParaRPr/>
          </a:p>
          <a:p>
            <a:pPr indent="0" lvl="0" marL="0" rtl="0" algn="l">
              <a:spcBef>
                <a:spcPts val="1600"/>
              </a:spcBef>
              <a:spcAft>
                <a:spcPts val="0"/>
              </a:spcAft>
              <a:buNone/>
            </a:pPr>
            <a:r>
              <a:rPr lang="en-GB"/>
              <a:t>	$("#w3s").attr("href", function(i, origValue){</a:t>
            </a:r>
            <a:endParaRPr/>
          </a:p>
          <a:p>
            <a:pPr indent="0" lvl="0" marL="0" rtl="0" algn="l">
              <a:spcBef>
                <a:spcPts val="1600"/>
              </a:spcBef>
              <a:spcAft>
                <a:spcPts val="0"/>
              </a:spcAft>
              <a:buNone/>
            </a:pPr>
            <a:r>
              <a:rPr lang="en-GB"/>
              <a:t>    		return origValue + "/jquery"; </a:t>
            </a:r>
            <a:endParaRPr/>
          </a:p>
          <a:p>
            <a:pPr indent="0" lvl="0" marL="0" rtl="0" algn="l">
              <a:spcBef>
                <a:spcPts val="1600"/>
              </a:spcBef>
              <a:spcAft>
                <a:spcPts val="0"/>
              </a:spcAft>
              <a:buNone/>
            </a:pPr>
            <a:r>
              <a:rPr lang="en-GB"/>
              <a:t>	});</a:t>
            </a:r>
            <a:endParaRPr/>
          </a:p>
          <a:p>
            <a:pPr indent="0" lvl="0" marL="0" rtl="0" algn="l">
              <a:spcBef>
                <a:spcPts val="1600"/>
              </a:spcBef>
              <a:spcAft>
                <a:spcPts val="1600"/>
              </a:spcAft>
              <a:buNone/>
            </a:pPr>
            <a:r>
              <a:rPr lang="en-GB"/>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 Add Elements</a:t>
            </a:r>
            <a:endParaRPr/>
          </a:p>
        </p:txBody>
      </p:sp>
      <p:sp>
        <p:nvSpPr>
          <p:cNvPr id="334" name="Google Shape;334;p4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Add New HTML Content</a:t>
            </a:r>
            <a:endParaRPr/>
          </a:p>
          <a:p>
            <a:pPr indent="0" lvl="0" marL="0" rtl="0" algn="l">
              <a:spcBef>
                <a:spcPts val="1600"/>
              </a:spcBef>
              <a:spcAft>
                <a:spcPts val="0"/>
              </a:spcAft>
              <a:buNone/>
            </a:pPr>
            <a:r>
              <a:rPr lang="en-GB"/>
              <a:t>We will look at four jQuery methods that are used to add new content:</a:t>
            </a:r>
            <a:endParaRPr/>
          </a:p>
          <a:p>
            <a:pPr indent="-311150" lvl="0" marL="457200" rtl="0" algn="l">
              <a:spcBef>
                <a:spcPts val="1600"/>
              </a:spcBef>
              <a:spcAft>
                <a:spcPts val="0"/>
              </a:spcAft>
              <a:buSzPts val="1300"/>
              <a:buChar char="●"/>
            </a:pPr>
            <a:r>
              <a:rPr lang="en-GB"/>
              <a:t>append() - Inserts content at the end of the selected elements</a:t>
            </a:r>
            <a:endParaRPr/>
          </a:p>
          <a:p>
            <a:pPr indent="-311150" lvl="0" marL="457200" rtl="0" algn="l">
              <a:spcBef>
                <a:spcPts val="1600"/>
              </a:spcBef>
              <a:spcAft>
                <a:spcPts val="0"/>
              </a:spcAft>
              <a:buSzPts val="1300"/>
              <a:buChar char="●"/>
            </a:pPr>
            <a:r>
              <a:rPr lang="en-GB"/>
              <a:t>prepend() - Inserts content at the beginning of the selected elements</a:t>
            </a:r>
            <a:endParaRPr/>
          </a:p>
          <a:p>
            <a:pPr indent="-311150" lvl="0" marL="457200" rtl="0" algn="l">
              <a:spcBef>
                <a:spcPts val="1600"/>
              </a:spcBef>
              <a:spcAft>
                <a:spcPts val="0"/>
              </a:spcAft>
              <a:buSzPts val="1300"/>
              <a:buChar char="●"/>
            </a:pPr>
            <a:r>
              <a:rPr lang="en-GB"/>
              <a:t>after() - Inserts content after the selected elements</a:t>
            </a:r>
            <a:endParaRPr/>
          </a:p>
          <a:p>
            <a:pPr indent="-311150" lvl="0" marL="457200" rtl="0" algn="l">
              <a:spcBef>
                <a:spcPts val="1600"/>
              </a:spcBef>
              <a:spcAft>
                <a:spcPts val="0"/>
              </a:spcAft>
              <a:buSzPts val="1300"/>
              <a:buChar char="●"/>
            </a:pPr>
            <a:r>
              <a:rPr lang="en-GB"/>
              <a:t>before() - Inserts content before the selected elements</a:t>
            </a:r>
            <a:endParaRPr/>
          </a:p>
          <a:p>
            <a:pPr indent="0" lvl="0" marL="0" rtl="0" algn="l">
              <a:spcBef>
                <a:spcPts val="1600"/>
              </a:spcBef>
              <a:spcAft>
                <a:spcPts val="1600"/>
              </a:spcAft>
              <a:buNone/>
            </a:pPr>
            <a:br>
              <a:rPr lang="en-GB"/>
            </a:b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 Add Elements</a:t>
            </a:r>
            <a:endParaRPr/>
          </a:p>
        </p:txBody>
      </p:sp>
      <p:sp>
        <p:nvSpPr>
          <p:cNvPr id="340" name="Google Shape;340;p4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function appendText() {</a:t>
            </a:r>
            <a:endParaRPr/>
          </a:p>
          <a:p>
            <a:pPr indent="0" lvl="0" marL="0" rtl="0" algn="l">
              <a:spcBef>
                <a:spcPts val="1600"/>
              </a:spcBef>
              <a:spcAft>
                <a:spcPts val="0"/>
              </a:spcAft>
              <a:buNone/>
            </a:pPr>
            <a:r>
              <a:rPr lang="en-GB"/>
              <a:t>	var txt1 = "&lt;p&gt;Text.&lt;/p&gt;";           			// Create element with HTML  </a:t>
            </a:r>
            <a:endParaRPr/>
          </a:p>
          <a:p>
            <a:pPr indent="0" lvl="0" marL="0" rtl="0" algn="l">
              <a:spcBef>
                <a:spcPts val="1600"/>
              </a:spcBef>
              <a:spcAft>
                <a:spcPts val="0"/>
              </a:spcAft>
              <a:buNone/>
            </a:pPr>
            <a:r>
              <a:rPr lang="en-GB"/>
              <a:t>	var txt2 = $("&lt;p&gt;&lt;/p&gt;").text("Text.");   		// Create with jQuery</a:t>
            </a:r>
            <a:endParaRPr/>
          </a:p>
          <a:p>
            <a:pPr indent="0" lvl="0" marL="0" rtl="0" algn="l">
              <a:spcBef>
                <a:spcPts val="1600"/>
              </a:spcBef>
              <a:spcAft>
                <a:spcPts val="0"/>
              </a:spcAft>
              <a:buNone/>
            </a:pPr>
            <a:r>
              <a:rPr lang="en-GB"/>
              <a:t>	var txt3 = document.createElement("p");  	// Create with DOM</a:t>
            </a:r>
            <a:endParaRPr/>
          </a:p>
          <a:p>
            <a:pPr indent="0" lvl="0" marL="0" rtl="0" algn="l">
              <a:spcBef>
                <a:spcPts val="1600"/>
              </a:spcBef>
              <a:spcAft>
                <a:spcPts val="0"/>
              </a:spcAft>
              <a:buNone/>
            </a:pPr>
            <a:r>
              <a:rPr lang="en-GB"/>
              <a:t>	txt3.innerHTML = "Text.";</a:t>
            </a:r>
            <a:endParaRPr/>
          </a:p>
          <a:p>
            <a:pPr indent="0" lvl="0" marL="0" rtl="0" algn="l">
              <a:spcBef>
                <a:spcPts val="1600"/>
              </a:spcBef>
              <a:spcAft>
                <a:spcPts val="0"/>
              </a:spcAft>
              <a:buNone/>
            </a:pPr>
            <a:r>
              <a:rPr lang="en-GB"/>
              <a:t>	$("p").append(txt1, txt2, txt3);     		// Append the new elements </a:t>
            </a:r>
            <a:endParaRPr/>
          </a:p>
          <a:p>
            <a:pPr indent="0" lvl="0" marL="0" rtl="0" algn="l">
              <a:spcBef>
                <a:spcPts val="1600"/>
              </a:spcBef>
              <a:spcAft>
                <a:spcPts val="1600"/>
              </a:spcAft>
              <a:buNone/>
            </a:pPr>
            <a:r>
              <a:rPr lang="en-GB"/>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a:t>
            </a:r>
            <a:endParaRPr/>
          </a:p>
        </p:txBody>
      </p:sp>
      <p:sp>
        <p:nvSpPr>
          <p:cNvPr id="346" name="Google Shape;346;p4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u="sng">
                <a:solidFill>
                  <a:schemeClr val="hlink"/>
                </a:solidFill>
                <a:hlinkClick r:id="rId3"/>
              </a:rPr>
              <a:t>http://www.w3schools.com/jquery/jquery_dom_add.asp</a:t>
            </a:r>
            <a:r>
              <a:rPr lang="en-GB"/>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 Remove Elements</a:t>
            </a:r>
            <a:endParaRPr/>
          </a:p>
        </p:txBody>
      </p:sp>
      <p:sp>
        <p:nvSpPr>
          <p:cNvPr id="352" name="Google Shape;352;p4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Remove Elements/Content</a:t>
            </a:r>
            <a:endParaRPr/>
          </a:p>
          <a:p>
            <a:pPr indent="0" lvl="0" marL="0" rtl="0" algn="l">
              <a:spcBef>
                <a:spcPts val="1600"/>
              </a:spcBef>
              <a:spcAft>
                <a:spcPts val="0"/>
              </a:spcAft>
              <a:buNone/>
            </a:pPr>
            <a:r>
              <a:rPr lang="en-GB"/>
              <a:t>To remove elements and content, there are mainly two jQuery methods:</a:t>
            </a:r>
            <a:endParaRPr/>
          </a:p>
          <a:p>
            <a:pPr indent="-311150" lvl="0" marL="457200" rtl="0" algn="l">
              <a:spcBef>
                <a:spcPts val="1600"/>
              </a:spcBef>
              <a:spcAft>
                <a:spcPts val="0"/>
              </a:spcAft>
              <a:buSzPts val="1300"/>
              <a:buChar char="●"/>
            </a:pPr>
            <a:r>
              <a:rPr lang="en-GB"/>
              <a:t>remove() - Removes the selected element (and its child elements)</a:t>
            </a:r>
            <a:endParaRPr/>
          </a:p>
          <a:p>
            <a:pPr indent="-311150" lvl="0" marL="457200" rtl="0" algn="l">
              <a:spcBef>
                <a:spcPts val="1600"/>
              </a:spcBef>
              <a:spcAft>
                <a:spcPts val="0"/>
              </a:spcAft>
              <a:buSzPts val="1300"/>
              <a:buChar char="●"/>
            </a:pPr>
            <a:r>
              <a:rPr lang="en-GB"/>
              <a:t>empty() - Removes the child elements from the selected element</a:t>
            </a:r>
            <a:endParaRPr/>
          </a:p>
          <a:p>
            <a:pPr indent="0" lvl="0" marL="0" rtl="0" algn="l">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a:t>
            </a:r>
            <a:endParaRPr/>
          </a:p>
        </p:txBody>
      </p:sp>
      <p:sp>
        <p:nvSpPr>
          <p:cNvPr id="358" name="Google Shape;358;p5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u="sng">
                <a:solidFill>
                  <a:schemeClr val="hlink"/>
                </a:solidFill>
                <a:hlinkClick r:id="rId3"/>
              </a:rPr>
              <a:t>http://www.w3schools.com/jquery/jquery_dom_remove.asp</a:t>
            </a:r>
            <a:r>
              <a:rPr lang="en-GB"/>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 Get and Set CSS Classes</a:t>
            </a:r>
            <a:endParaRPr/>
          </a:p>
        </p:txBody>
      </p:sp>
      <p:sp>
        <p:nvSpPr>
          <p:cNvPr id="364" name="Google Shape;364;p5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Manipulating CSS</a:t>
            </a:r>
            <a:endParaRPr/>
          </a:p>
          <a:p>
            <a:pPr indent="0" lvl="0" marL="0" rtl="0" algn="l">
              <a:spcBef>
                <a:spcPts val="1600"/>
              </a:spcBef>
              <a:spcAft>
                <a:spcPts val="0"/>
              </a:spcAft>
              <a:buNone/>
            </a:pPr>
            <a:r>
              <a:rPr lang="en-GB"/>
              <a:t>jQuery has several methods for CSS manipulation. We will look at the following methods:</a:t>
            </a:r>
            <a:endParaRPr/>
          </a:p>
          <a:p>
            <a:pPr indent="-311150" lvl="0" marL="457200" rtl="0" algn="l">
              <a:spcBef>
                <a:spcPts val="1600"/>
              </a:spcBef>
              <a:spcAft>
                <a:spcPts val="0"/>
              </a:spcAft>
              <a:buSzPts val="1300"/>
              <a:buChar char="●"/>
            </a:pPr>
            <a:r>
              <a:rPr lang="en-GB"/>
              <a:t>addClass() - Adds one or more classes to the selected elements</a:t>
            </a:r>
            <a:endParaRPr/>
          </a:p>
          <a:p>
            <a:pPr indent="-311150" lvl="0" marL="457200" rtl="0" algn="l">
              <a:spcBef>
                <a:spcPts val="1600"/>
              </a:spcBef>
              <a:spcAft>
                <a:spcPts val="0"/>
              </a:spcAft>
              <a:buSzPts val="1300"/>
              <a:buChar char="●"/>
            </a:pPr>
            <a:r>
              <a:rPr lang="en-GB"/>
              <a:t>removeClass() - Removes one or more classes from the selected elements</a:t>
            </a:r>
            <a:endParaRPr/>
          </a:p>
          <a:p>
            <a:pPr indent="-311150" lvl="0" marL="457200" rtl="0" algn="l">
              <a:spcBef>
                <a:spcPts val="1600"/>
              </a:spcBef>
              <a:spcAft>
                <a:spcPts val="0"/>
              </a:spcAft>
              <a:buSzPts val="1300"/>
              <a:buChar char="●"/>
            </a:pPr>
            <a:r>
              <a:rPr lang="en-GB"/>
              <a:t>toggleClass() - Toggles between adding/removing classes from the selected elements</a:t>
            </a:r>
            <a:endParaRPr/>
          </a:p>
          <a:p>
            <a:pPr indent="-311150" lvl="0" marL="457200" rtl="0" algn="l">
              <a:spcBef>
                <a:spcPts val="1600"/>
              </a:spcBef>
              <a:spcAft>
                <a:spcPts val="1600"/>
              </a:spcAft>
              <a:buSzPts val="1300"/>
              <a:buChar char="●"/>
            </a:pPr>
            <a:r>
              <a:rPr lang="en-GB"/>
              <a:t>css() - Sets or returns the style attribute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Effects - Hide and Show</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Syntax:</a:t>
            </a:r>
            <a:endParaRPr/>
          </a:p>
          <a:p>
            <a:pPr indent="0" lvl="0" marL="0" rtl="0" algn="l">
              <a:spcBef>
                <a:spcPts val="1600"/>
              </a:spcBef>
              <a:spcAft>
                <a:spcPts val="0"/>
              </a:spcAft>
              <a:buNone/>
            </a:pPr>
            <a:r>
              <a:rPr lang="en-GB"/>
              <a:t>$(selector).hide(speed,callback);</a:t>
            </a:r>
            <a:endParaRPr/>
          </a:p>
          <a:p>
            <a:pPr indent="0" lvl="0" marL="0" rtl="0" algn="l">
              <a:spcBef>
                <a:spcPts val="1600"/>
              </a:spcBef>
              <a:spcAft>
                <a:spcPts val="0"/>
              </a:spcAft>
              <a:buNone/>
            </a:pPr>
            <a:r>
              <a:rPr lang="en-GB"/>
              <a:t>$(selector).show(speed,callback);</a:t>
            </a:r>
            <a:endParaRPr/>
          </a:p>
          <a:p>
            <a:pPr indent="0" lvl="0" marL="0" rtl="0" algn="l">
              <a:spcBef>
                <a:spcPts val="1600"/>
              </a:spcBef>
              <a:spcAft>
                <a:spcPts val="0"/>
              </a:spcAft>
              <a:buNone/>
            </a:pPr>
            <a:r>
              <a:rPr lang="en-GB"/>
              <a:t>The optional speed parameter specifies the speed of the hiding/showing, and can take the following values: "slow", "fast", or milliseconds.</a:t>
            </a:r>
            <a:endParaRPr/>
          </a:p>
          <a:p>
            <a:pPr indent="0" lvl="0" marL="0" rtl="0" algn="l">
              <a:spcBef>
                <a:spcPts val="1600"/>
              </a:spcBef>
              <a:spcAft>
                <a:spcPts val="0"/>
              </a:spcAft>
              <a:buNone/>
            </a:pPr>
            <a:r>
              <a:rPr lang="en-GB"/>
              <a:t>The optional callback parameter is a function to be executed after the hide() or show() method completes (you will learn more about callback functions in a later chapter).</a:t>
            </a:r>
            <a:endParaRPr/>
          </a:p>
          <a:p>
            <a:pPr indent="0" lvl="0" marL="0" rtl="0" algn="l">
              <a:spcBef>
                <a:spcPts val="16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Traversing</a:t>
            </a:r>
            <a:endParaRPr/>
          </a:p>
        </p:txBody>
      </p:sp>
      <p:sp>
        <p:nvSpPr>
          <p:cNvPr id="370" name="Google Shape;370;p52"/>
          <p:cNvSpPr txBox="1"/>
          <p:nvPr>
            <p:ph idx="1" type="body"/>
          </p:nvPr>
        </p:nvSpPr>
        <p:spPr>
          <a:xfrm>
            <a:off x="1297500" y="1229875"/>
            <a:ext cx="37188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Traversing?</a:t>
            </a:r>
            <a:endParaRPr/>
          </a:p>
          <a:p>
            <a:pPr indent="0" lvl="0" marL="0" rtl="0" algn="l">
              <a:spcBef>
                <a:spcPts val="1600"/>
              </a:spcBef>
              <a:spcAft>
                <a:spcPts val="0"/>
              </a:spcAft>
              <a:buNone/>
            </a:pPr>
            <a:r>
              <a:rPr lang="en-GB"/>
              <a:t>jQuery traversing, which means "move through", are used to "find" (or select) HTML elements based on their relation to other elements. Start with one selection and move through that selection until you reach the elements you desire.</a:t>
            </a:r>
            <a:endParaRPr/>
          </a:p>
          <a:p>
            <a:pPr indent="0" lvl="0" marL="0" rtl="0" algn="l">
              <a:spcBef>
                <a:spcPts val="1600"/>
              </a:spcBef>
              <a:spcAft>
                <a:spcPts val="1600"/>
              </a:spcAft>
              <a:buNone/>
            </a:pPr>
            <a:r>
              <a:rPr lang="en-GB"/>
              <a:t>With jQuery traversing, you can easily move up (ancestors), down (descendants) and sideways (siblings) in the family tree, starting from the selected (current) element.</a:t>
            </a:r>
            <a:endParaRPr/>
          </a:p>
        </p:txBody>
      </p:sp>
      <p:pic>
        <p:nvPicPr>
          <p:cNvPr id="371" name="Google Shape;371;p52"/>
          <p:cNvPicPr preferRelativeResize="0"/>
          <p:nvPr/>
        </p:nvPicPr>
        <p:blipFill>
          <a:blip r:embed="rId3">
            <a:alphaModFix/>
          </a:blip>
          <a:stretch>
            <a:fillRect/>
          </a:stretch>
        </p:blipFill>
        <p:spPr>
          <a:xfrm>
            <a:off x="5103725" y="982477"/>
            <a:ext cx="3771600" cy="17780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Traversing</a:t>
            </a:r>
            <a:endParaRPr/>
          </a:p>
        </p:txBody>
      </p:sp>
      <p:sp>
        <p:nvSpPr>
          <p:cNvPr id="377" name="Google Shape;377;p53"/>
          <p:cNvSpPr txBox="1"/>
          <p:nvPr>
            <p:ph idx="1" type="body"/>
          </p:nvPr>
        </p:nvSpPr>
        <p:spPr>
          <a:xfrm>
            <a:off x="89350" y="1349450"/>
            <a:ext cx="5478000" cy="36810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GB"/>
              <a:t>The &lt;div&gt; element is the parent of &lt;ul&gt;, and an ancestor of everything inside of it</a:t>
            </a:r>
            <a:endParaRPr/>
          </a:p>
          <a:p>
            <a:pPr indent="-311150" lvl="0" marL="457200" rtl="0" algn="l">
              <a:lnSpc>
                <a:spcPct val="100000"/>
              </a:lnSpc>
              <a:spcBef>
                <a:spcPts val="400"/>
              </a:spcBef>
              <a:spcAft>
                <a:spcPts val="0"/>
              </a:spcAft>
              <a:buSzPts val="1300"/>
              <a:buChar char="●"/>
            </a:pPr>
            <a:r>
              <a:rPr lang="en-GB"/>
              <a:t>The &lt;ul&gt; element is the parent of both &lt;li&gt; elements, and a child of &lt;div&gt;</a:t>
            </a:r>
            <a:endParaRPr/>
          </a:p>
          <a:p>
            <a:pPr indent="-311150" lvl="0" marL="457200" rtl="0" algn="l">
              <a:lnSpc>
                <a:spcPct val="100000"/>
              </a:lnSpc>
              <a:spcBef>
                <a:spcPts val="400"/>
              </a:spcBef>
              <a:spcAft>
                <a:spcPts val="0"/>
              </a:spcAft>
              <a:buSzPts val="1300"/>
              <a:buChar char="●"/>
            </a:pPr>
            <a:r>
              <a:rPr lang="en-GB"/>
              <a:t>The left &lt;li&gt; element is the parent of &lt;span&gt;, child of &lt;ul&gt; and a descendant of &lt;div&gt;</a:t>
            </a:r>
            <a:endParaRPr/>
          </a:p>
          <a:p>
            <a:pPr indent="-311150" lvl="0" marL="457200" rtl="0" algn="l">
              <a:lnSpc>
                <a:spcPct val="100000"/>
              </a:lnSpc>
              <a:spcBef>
                <a:spcPts val="400"/>
              </a:spcBef>
              <a:spcAft>
                <a:spcPts val="0"/>
              </a:spcAft>
              <a:buSzPts val="1300"/>
              <a:buChar char="●"/>
            </a:pPr>
            <a:r>
              <a:rPr lang="en-GB"/>
              <a:t>The &lt;span&gt; element is a child of the left &lt;li&gt; and a descendant of &lt;ul&gt; and &lt;div&gt;</a:t>
            </a:r>
            <a:endParaRPr/>
          </a:p>
          <a:p>
            <a:pPr indent="-311150" lvl="0" marL="457200" rtl="0" algn="l">
              <a:lnSpc>
                <a:spcPct val="100000"/>
              </a:lnSpc>
              <a:spcBef>
                <a:spcPts val="400"/>
              </a:spcBef>
              <a:spcAft>
                <a:spcPts val="0"/>
              </a:spcAft>
              <a:buSzPts val="1300"/>
              <a:buChar char="●"/>
            </a:pPr>
            <a:r>
              <a:rPr lang="en-GB"/>
              <a:t>The two &lt;li&gt; elements are siblings (they share the same parent)</a:t>
            </a:r>
            <a:endParaRPr/>
          </a:p>
          <a:p>
            <a:pPr indent="-311150" lvl="0" marL="457200" rtl="0" algn="l">
              <a:lnSpc>
                <a:spcPct val="100000"/>
              </a:lnSpc>
              <a:spcBef>
                <a:spcPts val="400"/>
              </a:spcBef>
              <a:spcAft>
                <a:spcPts val="0"/>
              </a:spcAft>
              <a:buSzPts val="1300"/>
              <a:buChar char="●"/>
            </a:pPr>
            <a:r>
              <a:rPr lang="en-GB"/>
              <a:t>The right &lt;li&gt; element is the parent of &lt;b&gt;, child of &lt;ul&gt; and a descendant of &lt;div&gt;</a:t>
            </a:r>
            <a:endParaRPr/>
          </a:p>
          <a:p>
            <a:pPr indent="-311150" lvl="0" marL="457200" rtl="0" algn="l">
              <a:lnSpc>
                <a:spcPct val="100000"/>
              </a:lnSpc>
              <a:spcBef>
                <a:spcPts val="400"/>
              </a:spcBef>
              <a:spcAft>
                <a:spcPts val="0"/>
              </a:spcAft>
              <a:buSzPts val="1300"/>
              <a:buChar char="●"/>
            </a:pPr>
            <a:r>
              <a:rPr lang="en-GB"/>
              <a:t>The &lt;b&gt; element is a child of the right &lt;li&gt; and a descendant of &lt;ul&gt; and &lt;div&gt;</a:t>
            </a:r>
            <a:endParaRPr/>
          </a:p>
          <a:p>
            <a:pPr indent="0" lvl="0" marL="0" rtl="0" algn="l">
              <a:lnSpc>
                <a:spcPct val="100000"/>
              </a:lnSpc>
              <a:spcBef>
                <a:spcPts val="400"/>
              </a:spcBef>
              <a:spcAft>
                <a:spcPts val="0"/>
              </a:spcAft>
              <a:buNone/>
            </a:pPr>
            <a:r>
              <a:t/>
            </a:r>
            <a:endParaRPr/>
          </a:p>
          <a:p>
            <a:pPr indent="0" lvl="0" marL="0" rtl="0" algn="l">
              <a:lnSpc>
                <a:spcPct val="100000"/>
              </a:lnSpc>
              <a:spcBef>
                <a:spcPts val="400"/>
              </a:spcBef>
              <a:spcAft>
                <a:spcPts val="400"/>
              </a:spcAft>
              <a:buNone/>
            </a:pPr>
            <a:r>
              <a:t/>
            </a:r>
            <a:endParaRPr/>
          </a:p>
        </p:txBody>
      </p:sp>
      <p:pic>
        <p:nvPicPr>
          <p:cNvPr id="378" name="Google Shape;378;p53"/>
          <p:cNvPicPr preferRelativeResize="0"/>
          <p:nvPr/>
        </p:nvPicPr>
        <p:blipFill>
          <a:blip r:embed="rId3">
            <a:alphaModFix/>
          </a:blip>
          <a:stretch>
            <a:fillRect/>
          </a:stretch>
        </p:blipFill>
        <p:spPr>
          <a:xfrm>
            <a:off x="5468500" y="1229875"/>
            <a:ext cx="3625775" cy="17092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References</a:t>
            </a:r>
            <a:endParaRPr/>
          </a:p>
        </p:txBody>
      </p:sp>
      <p:sp>
        <p:nvSpPr>
          <p:cNvPr id="384" name="Google Shape;384;p54"/>
          <p:cNvSpPr txBox="1"/>
          <p:nvPr>
            <p:ph idx="1" type="body"/>
          </p:nvPr>
        </p:nvSpPr>
        <p:spPr>
          <a:xfrm>
            <a:off x="1297500" y="1097375"/>
            <a:ext cx="7930500" cy="6495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b="1" lang="en-GB" sz="1750">
                <a:solidFill>
                  <a:srgbClr val="000000"/>
                </a:solidFill>
                <a:highlight>
                  <a:srgbClr val="FFFFFF"/>
                </a:highlight>
                <a:latin typeface="Arial"/>
                <a:ea typeface="Arial"/>
                <a:cs typeface="Arial"/>
                <a:sym typeface="Arial"/>
              </a:rPr>
              <a:t>jQuery Selectors</a:t>
            </a:r>
            <a:endParaRPr b="1" sz="1750">
              <a:solidFill>
                <a:srgbClr val="000000"/>
              </a:solidFill>
              <a:highlight>
                <a:srgbClr val="FFFFFF"/>
              </a:highlight>
              <a:latin typeface="Arial"/>
              <a:ea typeface="Arial"/>
              <a:cs typeface="Arial"/>
              <a:sym typeface="Arial"/>
            </a:endParaRPr>
          </a:p>
          <a:p>
            <a:pPr indent="0" lvl="0" marL="0" rtl="0" algn="l">
              <a:spcBef>
                <a:spcPts val="800"/>
              </a:spcBef>
              <a:spcAft>
                <a:spcPts val="1600"/>
              </a:spcAft>
              <a:buNone/>
            </a:pPr>
            <a:r>
              <a:t/>
            </a:r>
            <a:endParaRPr/>
          </a:p>
        </p:txBody>
      </p:sp>
      <p:graphicFrame>
        <p:nvGraphicFramePr>
          <p:cNvPr id="385" name="Google Shape;385;p54"/>
          <p:cNvGraphicFramePr/>
          <p:nvPr/>
        </p:nvGraphicFramePr>
        <p:xfrm>
          <a:off x="1297500" y="2093150"/>
          <a:ext cx="3000000" cy="3000000"/>
        </p:xfrm>
        <a:graphic>
          <a:graphicData uri="http://schemas.openxmlformats.org/drawingml/2006/table">
            <a:tbl>
              <a:tblPr>
                <a:solidFill>
                  <a:srgbClr val="FFFFFF"/>
                </a:solidFill>
                <a:tableStyleId>{A0DACD2F-A809-4579-996B-8A1FEFE509FE}</a:tableStyleId>
              </a:tblPr>
              <a:tblGrid>
                <a:gridCol w="1505750"/>
                <a:gridCol w="1882175"/>
                <a:gridCol w="4140800"/>
              </a:tblGrid>
              <a:tr h="399350">
                <a:tc>
                  <a:txBody>
                    <a:bodyPr/>
                    <a:lstStyle/>
                    <a:p>
                      <a:pPr indent="0" lvl="0" marL="0" rtl="0" algn="ctr">
                        <a:lnSpc>
                          <a:spcPct val="146739"/>
                        </a:lnSpc>
                        <a:spcBef>
                          <a:spcPts val="0"/>
                        </a:spcBef>
                        <a:spcAft>
                          <a:spcPts val="0"/>
                        </a:spcAft>
                        <a:buNone/>
                      </a:pPr>
                      <a:r>
                        <a:rPr b="1" lang="en-GB" sz="1150">
                          <a:highlight>
                            <a:srgbClr val="FFFFFF"/>
                          </a:highlight>
                          <a:latin typeface="Verdana"/>
                          <a:ea typeface="Verdana"/>
                          <a:cs typeface="Verdana"/>
                          <a:sym typeface="Verdana"/>
                        </a:rPr>
                        <a:t>Selector</a:t>
                      </a:r>
                      <a:endParaRPr b="1" sz="1150">
                        <a:highlight>
                          <a:srgbClr val="FFFFFF"/>
                        </a:highlight>
                        <a:latin typeface="Verdana"/>
                        <a:ea typeface="Verdana"/>
                        <a:cs typeface="Verdana"/>
                        <a:sym typeface="Verdana"/>
                      </a:endParaRPr>
                    </a:p>
                  </a:txBody>
                  <a:tcPr marT="76200" marB="76200" marR="76200" marL="76200"/>
                </a:tc>
                <a:tc>
                  <a:txBody>
                    <a:bodyPr/>
                    <a:lstStyle/>
                    <a:p>
                      <a:pPr indent="0" lvl="0" marL="0" rtl="0" algn="ctr">
                        <a:lnSpc>
                          <a:spcPct val="146739"/>
                        </a:lnSpc>
                        <a:spcBef>
                          <a:spcPts val="0"/>
                        </a:spcBef>
                        <a:spcAft>
                          <a:spcPts val="0"/>
                        </a:spcAft>
                        <a:buNone/>
                      </a:pPr>
                      <a:r>
                        <a:rPr b="1" lang="en-GB" sz="1150">
                          <a:highlight>
                            <a:srgbClr val="FFFFFF"/>
                          </a:highlight>
                          <a:latin typeface="Verdana"/>
                          <a:ea typeface="Verdana"/>
                          <a:cs typeface="Verdana"/>
                          <a:sym typeface="Verdana"/>
                        </a:rPr>
                        <a:t>Example</a:t>
                      </a:r>
                      <a:endParaRPr b="1" sz="1150">
                        <a:highlight>
                          <a:srgbClr val="FFFFFF"/>
                        </a:highlight>
                        <a:latin typeface="Verdana"/>
                        <a:ea typeface="Verdana"/>
                        <a:cs typeface="Verdana"/>
                        <a:sym typeface="Verdana"/>
                      </a:endParaRPr>
                    </a:p>
                  </a:txBody>
                  <a:tcPr marT="76200" marB="76200" marR="76200" marL="76200"/>
                </a:tc>
                <a:tc>
                  <a:txBody>
                    <a:bodyPr/>
                    <a:lstStyle/>
                    <a:p>
                      <a:pPr indent="0" lvl="0" marL="0" rtl="0" algn="ctr">
                        <a:lnSpc>
                          <a:spcPct val="146739"/>
                        </a:lnSpc>
                        <a:spcBef>
                          <a:spcPts val="0"/>
                        </a:spcBef>
                        <a:spcAft>
                          <a:spcPts val="0"/>
                        </a:spcAft>
                        <a:buNone/>
                      </a:pPr>
                      <a:r>
                        <a:rPr b="1" lang="en-GB" sz="1150">
                          <a:highlight>
                            <a:srgbClr val="FFFFFF"/>
                          </a:highlight>
                          <a:latin typeface="Verdana"/>
                          <a:ea typeface="Verdana"/>
                          <a:cs typeface="Verdana"/>
                          <a:sym typeface="Verdana"/>
                        </a:rPr>
                        <a:t>Selects</a:t>
                      </a:r>
                      <a:endParaRPr b="1" sz="1150">
                        <a:highlight>
                          <a:srgbClr val="FFFFFF"/>
                        </a:highlight>
                        <a:latin typeface="Verdana"/>
                        <a:ea typeface="Verdana"/>
                        <a:cs typeface="Verdana"/>
                        <a:sym typeface="Verdana"/>
                      </a:endParaRPr>
                    </a:p>
                  </a:txBody>
                  <a:tcPr marT="76200" marB="76200" marR="76200" marL="76200"/>
                </a:tc>
              </a:tr>
              <a:tr h="399350">
                <a:tc>
                  <a:txBody>
                    <a:bodyPr/>
                    <a:lstStyle/>
                    <a:p>
                      <a:pPr indent="0" lvl="0" marL="0" rtl="0" algn="l">
                        <a:lnSpc>
                          <a:spcPct val="146739"/>
                        </a:lnSpc>
                        <a:spcBef>
                          <a:spcPts val="0"/>
                        </a:spcBef>
                        <a:spcAft>
                          <a:spcPts val="0"/>
                        </a:spcAft>
                        <a:buNone/>
                      </a:pPr>
                      <a:r>
                        <a:rPr lang="en-GB" sz="1150" u="sng">
                          <a:solidFill>
                            <a:schemeClr val="hlink"/>
                          </a:solidFill>
                          <a:highlight>
                            <a:srgbClr val="FFFFFF"/>
                          </a:highlight>
                          <a:latin typeface="Verdana"/>
                          <a:ea typeface="Verdana"/>
                          <a:cs typeface="Verdana"/>
                          <a:sym typeface="Verdana"/>
                          <a:hlinkClick r:id="rId3"/>
                        </a:rPr>
                        <a:t>*</a:t>
                      </a:r>
                      <a:endParaRPr sz="1150" u="sng">
                        <a:solidFill>
                          <a:schemeClr val="hlink"/>
                        </a:solidFill>
                        <a:highlight>
                          <a:srgbClr val="FFFFFF"/>
                        </a:highlight>
                        <a:latin typeface="Verdana"/>
                        <a:ea typeface="Verdana"/>
                        <a:cs typeface="Verdana"/>
                        <a:sym typeface="Verdana"/>
                        <a:hlinkClick r:id="rId4"/>
                      </a:endParaRPr>
                    </a:p>
                  </a:txBody>
                  <a:tcPr marT="76200" marB="76200" marR="76200" marL="76200"/>
                </a:tc>
                <a:tc>
                  <a:txBody>
                    <a:bodyPr/>
                    <a:lstStyle/>
                    <a:p>
                      <a:pPr indent="0" lvl="0" marL="0" rtl="0" algn="l">
                        <a:lnSpc>
                          <a:spcPct val="146739"/>
                        </a:lnSpc>
                        <a:spcBef>
                          <a:spcPts val="0"/>
                        </a:spcBef>
                        <a:spcAft>
                          <a:spcPts val="0"/>
                        </a:spcAft>
                        <a:buNone/>
                      </a:pPr>
                      <a:r>
                        <a:rPr lang="en-GB"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txBody>
                  <a:tcPr marT="76200" marB="76200" marR="76200" marL="76200"/>
                </a:tc>
                <a:tc>
                  <a:txBody>
                    <a:bodyPr/>
                    <a:lstStyle/>
                    <a:p>
                      <a:pPr indent="0" lvl="0" marL="0" rtl="0" algn="l">
                        <a:lnSpc>
                          <a:spcPct val="146739"/>
                        </a:lnSpc>
                        <a:spcBef>
                          <a:spcPts val="0"/>
                        </a:spcBef>
                        <a:spcAft>
                          <a:spcPts val="0"/>
                        </a:spcAft>
                        <a:buNone/>
                      </a:pPr>
                      <a:r>
                        <a:rPr lang="en-GB" sz="1150">
                          <a:highlight>
                            <a:srgbClr val="FFFFFF"/>
                          </a:highlight>
                          <a:latin typeface="Verdana"/>
                          <a:ea typeface="Verdana"/>
                          <a:cs typeface="Verdana"/>
                          <a:sym typeface="Verdana"/>
                        </a:rPr>
                        <a:t>All elements</a:t>
                      </a:r>
                      <a:endParaRPr sz="1150">
                        <a:highlight>
                          <a:srgbClr val="FFFFFF"/>
                        </a:highlight>
                        <a:latin typeface="Verdana"/>
                        <a:ea typeface="Verdana"/>
                        <a:cs typeface="Verdana"/>
                        <a:sym typeface="Verdana"/>
                      </a:endParaRPr>
                    </a:p>
                  </a:txBody>
                  <a:tcPr marT="76200" marB="76200" marR="76200" marL="76200"/>
                </a:tc>
              </a:tr>
              <a:tr h="399350">
                <a:tc>
                  <a:txBody>
                    <a:bodyPr/>
                    <a:lstStyle/>
                    <a:p>
                      <a:pPr indent="0" lvl="0" marL="0" rtl="0" algn="l">
                        <a:lnSpc>
                          <a:spcPct val="146739"/>
                        </a:lnSpc>
                        <a:spcBef>
                          <a:spcPts val="0"/>
                        </a:spcBef>
                        <a:spcAft>
                          <a:spcPts val="0"/>
                        </a:spcAft>
                        <a:buNone/>
                      </a:pPr>
                      <a:r>
                        <a:rPr lang="en-GB" sz="1150" u="sng">
                          <a:solidFill>
                            <a:schemeClr val="hlink"/>
                          </a:solidFill>
                          <a:highlight>
                            <a:srgbClr val="FFFFFF"/>
                          </a:highlight>
                          <a:latin typeface="Verdana"/>
                          <a:ea typeface="Verdana"/>
                          <a:cs typeface="Verdana"/>
                          <a:sym typeface="Verdana"/>
                          <a:hlinkClick r:id="rId5"/>
                        </a:rPr>
                        <a:t>#</a:t>
                      </a:r>
                      <a:r>
                        <a:rPr i="1" lang="en-GB" sz="1150" u="sng">
                          <a:solidFill>
                            <a:schemeClr val="hlink"/>
                          </a:solidFill>
                          <a:highlight>
                            <a:srgbClr val="FFFFFF"/>
                          </a:highlight>
                          <a:latin typeface="Verdana"/>
                          <a:ea typeface="Verdana"/>
                          <a:cs typeface="Verdana"/>
                          <a:sym typeface="Verdana"/>
                          <a:hlinkClick r:id="rId6"/>
                        </a:rPr>
                        <a:t>id</a:t>
                      </a:r>
                      <a:endParaRPr i="1" sz="1150" u="sng">
                        <a:solidFill>
                          <a:schemeClr val="hlink"/>
                        </a:solidFill>
                        <a:highlight>
                          <a:srgbClr val="FFFFFF"/>
                        </a:highlight>
                        <a:latin typeface="Verdana"/>
                        <a:ea typeface="Verdana"/>
                        <a:cs typeface="Verdana"/>
                        <a:sym typeface="Verdana"/>
                        <a:hlinkClick r:id="rId7"/>
                      </a:endParaRPr>
                    </a:p>
                  </a:txBody>
                  <a:tcPr marT="76200" marB="76200" marR="76200" marL="76200"/>
                </a:tc>
                <a:tc>
                  <a:txBody>
                    <a:bodyPr/>
                    <a:lstStyle/>
                    <a:p>
                      <a:pPr indent="0" lvl="0" marL="0" rtl="0" algn="l">
                        <a:lnSpc>
                          <a:spcPct val="146739"/>
                        </a:lnSpc>
                        <a:spcBef>
                          <a:spcPts val="0"/>
                        </a:spcBef>
                        <a:spcAft>
                          <a:spcPts val="0"/>
                        </a:spcAft>
                        <a:buNone/>
                      </a:pPr>
                      <a:r>
                        <a:rPr lang="en-GB" sz="1150">
                          <a:highlight>
                            <a:srgbClr val="FFFFFF"/>
                          </a:highlight>
                          <a:latin typeface="Verdana"/>
                          <a:ea typeface="Verdana"/>
                          <a:cs typeface="Verdana"/>
                          <a:sym typeface="Verdana"/>
                        </a:rPr>
                        <a:t>$("#lastname")</a:t>
                      </a:r>
                      <a:endParaRPr sz="1150">
                        <a:highlight>
                          <a:srgbClr val="FFFFFF"/>
                        </a:highlight>
                        <a:latin typeface="Verdana"/>
                        <a:ea typeface="Verdana"/>
                        <a:cs typeface="Verdana"/>
                        <a:sym typeface="Verdana"/>
                      </a:endParaRPr>
                    </a:p>
                  </a:txBody>
                  <a:tcPr marT="76200" marB="76200" marR="76200" marL="76200"/>
                </a:tc>
                <a:tc>
                  <a:txBody>
                    <a:bodyPr/>
                    <a:lstStyle/>
                    <a:p>
                      <a:pPr indent="0" lvl="0" marL="0" rtl="0" algn="l">
                        <a:lnSpc>
                          <a:spcPct val="146739"/>
                        </a:lnSpc>
                        <a:spcBef>
                          <a:spcPts val="0"/>
                        </a:spcBef>
                        <a:spcAft>
                          <a:spcPts val="0"/>
                        </a:spcAft>
                        <a:buNone/>
                      </a:pPr>
                      <a:r>
                        <a:rPr lang="en-GB" sz="1150">
                          <a:highlight>
                            <a:srgbClr val="FFFFFF"/>
                          </a:highlight>
                          <a:latin typeface="Verdana"/>
                          <a:ea typeface="Verdana"/>
                          <a:cs typeface="Verdana"/>
                          <a:sym typeface="Verdana"/>
                        </a:rPr>
                        <a:t>The element with id="lastname"</a:t>
                      </a:r>
                      <a:endParaRPr sz="1150">
                        <a:highlight>
                          <a:srgbClr val="FFFFFF"/>
                        </a:highlight>
                        <a:latin typeface="Verdana"/>
                        <a:ea typeface="Verdana"/>
                        <a:cs typeface="Verdana"/>
                        <a:sym typeface="Verdana"/>
                      </a:endParaRPr>
                    </a:p>
                  </a:txBody>
                  <a:tcPr marT="76200" marB="76200" marR="76200" marL="76200"/>
                </a:tc>
              </a:tr>
              <a:tr h="399350">
                <a:tc>
                  <a:txBody>
                    <a:bodyPr/>
                    <a:lstStyle/>
                    <a:p>
                      <a:pPr indent="0" lvl="0" marL="0" rtl="0" algn="l">
                        <a:lnSpc>
                          <a:spcPct val="146739"/>
                        </a:lnSpc>
                        <a:spcBef>
                          <a:spcPts val="0"/>
                        </a:spcBef>
                        <a:spcAft>
                          <a:spcPts val="0"/>
                        </a:spcAft>
                        <a:buNone/>
                      </a:pPr>
                      <a:r>
                        <a:rPr lang="en-GB" sz="1150" u="sng">
                          <a:solidFill>
                            <a:schemeClr val="hlink"/>
                          </a:solidFill>
                          <a:highlight>
                            <a:srgbClr val="FFFFFF"/>
                          </a:highlight>
                          <a:latin typeface="Verdana"/>
                          <a:ea typeface="Verdana"/>
                          <a:cs typeface="Verdana"/>
                          <a:sym typeface="Verdana"/>
                          <a:hlinkClick r:id="rId8"/>
                        </a:rPr>
                        <a:t>.</a:t>
                      </a:r>
                      <a:r>
                        <a:rPr i="1" lang="en-GB" sz="1150" u="sng">
                          <a:solidFill>
                            <a:schemeClr val="hlink"/>
                          </a:solidFill>
                          <a:highlight>
                            <a:srgbClr val="FFFFFF"/>
                          </a:highlight>
                          <a:latin typeface="Verdana"/>
                          <a:ea typeface="Verdana"/>
                          <a:cs typeface="Verdana"/>
                          <a:sym typeface="Verdana"/>
                          <a:hlinkClick r:id="rId9"/>
                        </a:rPr>
                        <a:t>class</a:t>
                      </a:r>
                      <a:endParaRPr i="1" sz="1150" u="sng">
                        <a:solidFill>
                          <a:schemeClr val="hlink"/>
                        </a:solidFill>
                        <a:highlight>
                          <a:srgbClr val="FFFFFF"/>
                        </a:highlight>
                        <a:latin typeface="Verdana"/>
                        <a:ea typeface="Verdana"/>
                        <a:cs typeface="Verdana"/>
                        <a:sym typeface="Verdana"/>
                        <a:hlinkClick r:id="rId10"/>
                      </a:endParaRPr>
                    </a:p>
                  </a:txBody>
                  <a:tcPr marT="76200" marB="76200" marR="76200" marL="76200"/>
                </a:tc>
                <a:tc>
                  <a:txBody>
                    <a:bodyPr/>
                    <a:lstStyle/>
                    <a:p>
                      <a:pPr indent="0" lvl="0" marL="0" rtl="0" algn="l">
                        <a:lnSpc>
                          <a:spcPct val="146739"/>
                        </a:lnSpc>
                        <a:spcBef>
                          <a:spcPts val="0"/>
                        </a:spcBef>
                        <a:spcAft>
                          <a:spcPts val="0"/>
                        </a:spcAft>
                        <a:buNone/>
                      </a:pPr>
                      <a:r>
                        <a:rPr lang="en-GB" sz="1150">
                          <a:highlight>
                            <a:srgbClr val="FFFFFF"/>
                          </a:highlight>
                          <a:latin typeface="Verdana"/>
                          <a:ea typeface="Verdana"/>
                          <a:cs typeface="Verdana"/>
                          <a:sym typeface="Verdana"/>
                        </a:rPr>
                        <a:t>$(".intro")</a:t>
                      </a:r>
                      <a:endParaRPr sz="1150">
                        <a:highlight>
                          <a:srgbClr val="FFFFFF"/>
                        </a:highlight>
                        <a:latin typeface="Verdana"/>
                        <a:ea typeface="Verdana"/>
                        <a:cs typeface="Verdana"/>
                        <a:sym typeface="Verdana"/>
                      </a:endParaRPr>
                    </a:p>
                  </a:txBody>
                  <a:tcPr marT="76200" marB="76200" marR="76200" marL="76200"/>
                </a:tc>
                <a:tc>
                  <a:txBody>
                    <a:bodyPr/>
                    <a:lstStyle/>
                    <a:p>
                      <a:pPr indent="0" lvl="0" marL="0" rtl="0" algn="l">
                        <a:lnSpc>
                          <a:spcPct val="146739"/>
                        </a:lnSpc>
                        <a:spcBef>
                          <a:spcPts val="0"/>
                        </a:spcBef>
                        <a:spcAft>
                          <a:spcPts val="0"/>
                        </a:spcAft>
                        <a:buNone/>
                      </a:pPr>
                      <a:r>
                        <a:rPr lang="en-GB" sz="1150">
                          <a:highlight>
                            <a:srgbClr val="FFFFFF"/>
                          </a:highlight>
                          <a:latin typeface="Verdana"/>
                          <a:ea typeface="Verdana"/>
                          <a:cs typeface="Verdana"/>
                          <a:sym typeface="Verdana"/>
                        </a:rPr>
                        <a:t>All elements with class="intro"</a:t>
                      </a:r>
                      <a:endParaRPr sz="1150">
                        <a:highlight>
                          <a:srgbClr val="FFFFFF"/>
                        </a:highlight>
                        <a:latin typeface="Verdana"/>
                        <a:ea typeface="Verdana"/>
                        <a:cs typeface="Verdana"/>
                        <a:sym typeface="Verdana"/>
                      </a:endParaRPr>
                    </a:p>
                  </a:txBody>
                  <a:tcPr marT="76200" marB="76200" marR="76200" marL="76200"/>
                </a:tc>
              </a:tr>
              <a:tr h="399350">
                <a:tc>
                  <a:txBody>
                    <a:bodyPr/>
                    <a:lstStyle/>
                    <a:p>
                      <a:pPr indent="0" lvl="0" marL="0" rtl="0" algn="l">
                        <a:lnSpc>
                          <a:spcPct val="146739"/>
                        </a:lnSpc>
                        <a:spcBef>
                          <a:spcPts val="0"/>
                        </a:spcBef>
                        <a:spcAft>
                          <a:spcPts val="0"/>
                        </a:spcAft>
                        <a:buNone/>
                      </a:pPr>
                      <a:r>
                        <a:rPr lang="en-GB" sz="1150" u="sng">
                          <a:solidFill>
                            <a:schemeClr val="hlink"/>
                          </a:solidFill>
                          <a:highlight>
                            <a:srgbClr val="FFFFFF"/>
                          </a:highlight>
                          <a:latin typeface="Verdana"/>
                          <a:ea typeface="Verdana"/>
                          <a:cs typeface="Verdana"/>
                          <a:sym typeface="Verdana"/>
                          <a:hlinkClick r:id="rId11"/>
                        </a:rPr>
                        <a:t>.</a:t>
                      </a:r>
                      <a:r>
                        <a:rPr i="1" lang="en-GB" sz="1150" u="sng">
                          <a:solidFill>
                            <a:schemeClr val="hlink"/>
                          </a:solidFill>
                          <a:highlight>
                            <a:srgbClr val="FFFFFF"/>
                          </a:highlight>
                          <a:latin typeface="Verdana"/>
                          <a:ea typeface="Verdana"/>
                          <a:cs typeface="Verdana"/>
                          <a:sym typeface="Verdana"/>
                          <a:hlinkClick r:id="rId12"/>
                        </a:rPr>
                        <a:t>class,</a:t>
                      </a:r>
                      <a:r>
                        <a:rPr lang="en-GB" sz="1150" u="sng">
                          <a:solidFill>
                            <a:schemeClr val="hlink"/>
                          </a:solidFill>
                          <a:highlight>
                            <a:srgbClr val="FFFFFF"/>
                          </a:highlight>
                          <a:latin typeface="Verdana"/>
                          <a:ea typeface="Verdana"/>
                          <a:cs typeface="Verdana"/>
                          <a:sym typeface="Verdana"/>
                          <a:hlinkClick r:id="rId13"/>
                        </a:rPr>
                        <a:t>.</a:t>
                      </a:r>
                      <a:r>
                        <a:rPr i="1" lang="en-GB" sz="1150" u="sng">
                          <a:solidFill>
                            <a:schemeClr val="hlink"/>
                          </a:solidFill>
                          <a:highlight>
                            <a:srgbClr val="FFFFFF"/>
                          </a:highlight>
                          <a:latin typeface="Verdana"/>
                          <a:ea typeface="Verdana"/>
                          <a:cs typeface="Verdana"/>
                          <a:sym typeface="Verdana"/>
                          <a:hlinkClick r:id="rId14"/>
                        </a:rPr>
                        <a:t>class</a:t>
                      </a:r>
                      <a:endParaRPr i="1" sz="1150" u="sng">
                        <a:solidFill>
                          <a:schemeClr val="hlink"/>
                        </a:solidFill>
                        <a:highlight>
                          <a:srgbClr val="FFFFFF"/>
                        </a:highlight>
                        <a:latin typeface="Verdana"/>
                        <a:ea typeface="Verdana"/>
                        <a:cs typeface="Verdana"/>
                        <a:sym typeface="Verdana"/>
                        <a:hlinkClick r:id="rId15"/>
                      </a:endParaRPr>
                    </a:p>
                  </a:txBody>
                  <a:tcPr marT="76200" marB="76200" marR="76200" marL="76200"/>
                </a:tc>
                <a:tc>
                  <a:txBody>
                    <a:bodyPr/>
                    <a:lstStyle/>
                    <a:p>
                      <a:pPr indent="0" lvl="0" marL="0" rtl="0" algn="l">
                        <a:lnSpc>
                          <a:spcPct val="146739"/>
                        </a:lnSpc>
                        <a:spcBef>
                          <a:spcPts val="0"/>
                        </a:spcBef>
                        <a:spcAft>
                          <a:spcPts val="0"/>
                        </a:spcAft>
                        <a:buNone/>
                      </a:pPr>
                      <a:r>
                        <a:rPr lang="en-GB" sz="1150">
                          <a:highlight>
                            <a:srgbClr val="FFFFFF"/>
                          </a:highlight>
                          <a:latin typeface="Verdana"/>
                          <a:ea typeface="Verdana"/>
                          <a:cs typeface="Verdana"/>
                          <a:sym typeface="Verdana"/>
                        </a:rPr>
                        <a:t>$(".intro,.demo")</a:t>
                      </a:r>
                      <a:endParaRPr sz="1150">
                        <a:highlight>
                          <a:srgbClr val="FFFFFF"/>
                        </a:highlight>
                        <a:latin typeface="Verdana"/>
                        <a:ea typeface="Verdana"/>
                        <a:cs typeface="Verdana"/>
                        <a:sym typeface="Verdana"/>
                      </a:endParaRPr>
                    </a:p>
                  </a:txBody>
                  <a:tcPr marT="76200" marB="76200" marR="76200" marL="76200"/>
                </a:tc>
                <a:tc>
                  <a:txBody>
                    <a:bodyPr/>
                    <a:lstStyle/>
                    <a:p>
                      <a:pPr indent="0" lvl="0" marL="0" rtl="0" algn="l">
                        <a:lnSpc>
                          <a:spcPct val="146739"/>
                        </a:lnSpc>
                        <a:spcBef>
                          <a:spcPts val="0"/>
                        </a:spcBef>
                        <a:spcAft>
                          <a:spcPts val="0"/>
                        </a:spcAft>
                        <a:buNone/>
                      </a:pPr>
                      <a:r>
                        <a:rPr lang="en-GB" sz="1150">
                          <a:highlight>
                            <a:srgbClr val="FFFFFF"/>
                          </a:highlight>
                          <a:latin typeface="Verdana"/>
                          <a:ea typeface="Verdana"/>
                          <a:cs typeface="Verdana"/>
                          <a:sym typeface="Verdana"/>
                        </a:rPr>
                        <a:t>All elements with the class "intro" or "demo"</a:t>
                      </a:r>
                      <a:endParaRPr sz="1150">
                        <a:highlight>
                          <a:srgbClr val="FFFFFF"/>
                        </a:highlight>
                        <a:latin typeface="Verdana"/>
                        <a:ea typeface="Verdana"/>
                        <a:cs typeface="Verdana"/>
                        <a:sym typeface="Verdana"/>
                      </a:endParaRPr>
                    </a:p>
                  </a:txBody>
                  <a:tcPr marT="76200" marB="76200" marR="76200" marL="76200"/>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References</a:t>
            </a:r>
            <a:endParaRPr/>
          </a:p>
        </p:txBody>
      </p:sp>
      <p:sp>
        <p:nvSpPr>
          <p:cNvPr id="391" name="Google Shape;391;p5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Selectors - </a:t>
            </a:r>
            <a:r>
              <a:rPr lang="en-GB" u="sng">
                <a:solidFill>
                  <a:schemeClr val="hlink"/>
                </a:solidFill>
                <a:hlinkClick r:id="rId3"/>
              </a:rPr>
              <a:t>http://www.w3schools.com/jquery/jquery_ref_selectors.asp</a:t>
            </a:r>
            <a:r>
              <a:rPr lang="en-GB"/>
              <a:t> </a:t>
            </a:r>
            <a:endParaRPr/>
          </a:p>
          <a:p>
            <a:pPr indent="0" lvl="0" marL="0" rtl="0" algn="l">
              <a:spcBef>
                <a:spcPts val="1600"/>
              </a:spcBef>
              <a:spcAft>
                <a:spcPts val="0"/>
              </a:spcAft>
              <a:buNone/>
            </a:pPr>
            <a:r>
              <a:rPr lang="en-GB"/>
              <a:t>Events - </a:t>
            </a:r>
            <a:r>
              <a:rPr lang="en-GB" u="sng">
                <a:solidFill>
                  <a:schemeClr val="hlink"/>
                </a:solidFill>
                <a:hlinkClick r:id="rId4"/>
              </a:rPr>
              <a:t>http://www.w3schools.com/jquery/jquery_ref_events.asp</a:t>
            </a:r>
            <a:endParaRPr/>
          </a:p>
          <a:p>
            <a:pPr indent="0" lvl="0" marL="0" rtl="0" algn="l">
              <a:spcBef>
                <a:spcPts val="1600"/>
              </a:spcBef>
              <a:spcAft>
                <a:spcPts val="0"/>
              </a:spcAft>
              <a:buNone/>
            </a:pPr>
            <a:r>
              <a:rPr lang="en-GB"/>
              <a:t>Effects - </a:t>
            </a:r>
            <a:r>
              <a:rPr lang="en-GB" u="sng">
                <a:solidFill>
                  <a:schemeClr val="hlink"/>
                </a:solidFill>
                <a:hlinkClick r:id="rId5"/>
              </a:rPr>
              <a:t>http://www.w3schools.com/jquery/jquery_ref_effects.asp</a:t>
            </a:r>
            <a:endParaRPr/>
          </a:p>
          <a:p>
            <a:pPr indent="0" lvl="0" marL="0" rtl="0" algn="l">
              <a:spcBef>
                <a:spcPts val="1600"/>
              </a:spcBef>
              <a:spcAft>
                <a:spcPts val="0"/>
              </a:spcAft>
              <a:buNone/>
            </a:pPr>
            <a:r>
              <a:rPr lang="en-GB"/>
              <a:t>HTML - </a:t>
            </a:r>
            <a:r>
              <a:rPr lang="en-GB" u="sng">
                <a:solidFill>
                  <a:schemeClr val="hlink"/>
                </a:solidFill>
                <a:hlinkClick r:id="rId6"/>
              </a:rPr>
              <a:t>http://www.w3schools.com/jquery/jquery_ref_html.asp</a:t>
            </a:r>
            <a:endParaRPr/>
          </a:p>
          <a:p>
            <a:pPr indent="0" lvl="0" marL="0" rtl="0" algn="l">
              <a:spcBef>
                <a:spcPts val="1600"/>
              </a:spcBef>
              <a:spcAft>
                <a:spcPts val="1600"/>
              </a:spcAft>
              <a:buNone/>
            </a:pPr>
            <a:r>
              <a:rPr lang="en-GB"/>
              <a:t>Traversing - </a:t>
            </a:r>
            <a:r>
              <a:rPr lang="en-GB" u="sng">
                <a:solidFill>
                  <a:schemeClr val="hlink"/>
                </a:solidFill>
                <a:hlinkClick r:id="rId7"/>
              </a:rPr>
              <a:t>http://www.w3schools.com/jquery/jquery_ref_traversing.asp</a:t>
            </a:r>
            <a:r>
              <a:rPr lang="en-GB"/>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Resources</a:t>
            </a:r>
            <a:endParaRPr/>
          </a:p>
        </p:txBody>
      </p:sp>
      <p:sp>
        <p:nvSpPr>
          <p:cNvPr id="397" name="Google Shape;397;p5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u="sng">
                <a:solidFill>
                  <a:schemeClr val="hlink"/>
                </a:solidFill>
                <a:hlinkClick r:id="rId3"/>
              </a:rPr>
              <a:t>http://www.w3schools.com/jquery/default.asp</a:t>
            </a:r>
            <a:r>
              <a:rPr lang="en-GB"/>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 - “Memory” game</a:t>
            </a:r>
            <a:endParaRPr/>
          </a:p>
        </p:txBody>
      </p:sp>
      <p:sp>
        <p:nvSpPr>
          <p:cNvPr id="403" name="Google Shape;403;p57"/>
          <p:cNvSpPr txBox="1"/>
          <p:nvPr>
            <p:ph idx="1" type="body"/>
          </p:nvPr>
        </p:nvSpPr>
        <p:spPr>
          <a:xfrm>
            <a:off x="1297500" y="1066850"/>
            <a:ext cx="70389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Field to be represented as two dimensional array.</a:t>
            </a:r>
            <a:endParaRPr/>
          </a:p>
          <a:p>
            <a:pPr indent="0" lvl="0" marL="0" rtl="0" algn="l">
              <a:spcBef>
                <a:spcPts val="1600"/>
              </a:spcBef>
              <a:spcAft>
                <a:spcPts val="0"/>
              </a:spcAft>
              <a:buNone/>
            </a:pPr>
            <a:r>
              <a:rPr lang="en-GB"/>
              <a:t>Each element of the array will contain a number between 1 and 16</a:t>
            </a:r>
            <a:endParaRPr/>
          </a:p>
          <a:p>
            <a:pPr indent="0" lvl="0" marL="0" rtl="0" algn="l">
              <a:spcBef>
                <a:spcPts val="1600"/>
              </a:spcBef>
              <a:spcAft>
                <a:spcPts val="0"/>
              </a:spcAft>
              <a:buNone/>
            </a:pPr>
            <a:r>
              <a:rPr lang="en-GB"/>
              <a:t>Each number represent an image file (1.jpg, 2.jpg, etc.)</a:t>
            </a:r>
            <a:endParaRPr/>
          </a:p>
          <a:p>
            <a:pPr indent="0" lvl="0" marL="0" rtl="0" algn="l">
              <a:spcBef>
                <a:spcPts val="1600"/>
              </a:spcBef>
              <a:spcAft>
                <a:spcPts val="0"/>
              </a:spcAft>
              <a:buNone/>
            </a:pPr>
            <a:r>
              <a:rPr lang="en-GB"/>
              <a:t>Script should create/fill a table with images.</a:t>
            </a:r>
            <a:endParaRPr/>
          </a:p>
          <a:p>
            <a:pPr indent="0" lvl="0" marL="0" rtl="0" algn="l">
              <a:spcBef>
                <a:spcPts val="1600"/>
              </a:spcBef>
              <a:spcAft>
                <a:spcPts val="0"/>
              </a:spcAft>
              <a:buNone/>
            </a:pPr>
            <a:r>
              <a:rPr lang="en-GB"/>
              <a:t>By default a background image should be displayed.</a:t>
            </a:r>
            <a:endParaRPr/>
          </a:p>
          <a:p>
            <a:pPr indent="0" lvl="0" marL="0" rtl="0" algn="l">
              <a:spcBef>
                <a:spcPts val="1600"/>
              </a:spcBef>
              <a:spcAft>
                <a:spcPts val="0"/>
              </a:spcAft>
              <a:buNone/>
            </a:pPr>
            <a:r>
              <a:rPr lang="en-GB"/>
              <a:t>On click the background image should be replaced with a “real” one.</a:t>
            </a:r>
            <a:endParaRPr/>
          </a:p>
          <a:p>
            <a:pPr indent="0" lvl="0" marL="0" rtl="0" algn="l">
              <a:spcBef>
                <a:spcPts val="1600"/>
              </a:spcBef>
              <a:spcAft>
                <a:spcPts val="0"/>
              </a:spcAft>
              <a:buNone/>
            </a:pPr>
            <a:r>
              <a:rPr lang="en-GB"/>
              <a:t>Script should allow two players to play by clicking on the board. </a:t>
            </a:r>
            <a:endParaRPr/>
          </a:p>
          <a:p>
            <a:pPr indent="0" lvl="0" marL="0" rtl="0" algn="l">
              <a:spcBef>
                <a:spcPts val="1600"/>
              </a:spcBef>
              <a:spcAft>
                <a:spcPts val="0"/>
              </a:spcAft>
              <a:buNone/>
            </a:pPr>
            <a:r>
              <a:rPr lang="en-GB"/>
              <a:t>etc.</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Effects - Hide and Show</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following example demonstrates the speed parameter with hide():</a:t>
            </a:r>
            <a:endParaRPr/>
          </a:p>
          <a:p>
            <a:pPr indent="0" lvl="0" marL="0" rtl="0" algn="l">
              <a:spcBef>
                <a:spcPts val="1600"/>
              </a:spcBef>
              <a:spcAft>
                <a:spcPts val="0"/>
              </a:spcAft>
              <a:buNone/>
            </a:pPr>
            <a:r>
              <a:rPr lang="en-GB"/>
              <a:t>Example:</a:t>
            </a:r>
            <a:endParaRPr/>
          </a:p>
          <a:p>
            <a:pPr indent="0" lvl="0" marL="0" rtl="0" algn="l">
              <a:spcBef>
                <a:spcPts val="1600"/>
              </a:spcBef>
              <a:spcAft>
                <a:spcPts val="0"/>
              </a:spcAft>
              <a:buNone/>
            </a:pPr>
            <a:r>
              <a:rPr lang="en-GB"/>
              <a:t>$("button").click(function(){</a:t>
            </a:r>
            <a:endParaRPr/>
          </a:p>
          <a:p>
            <a:pPr indent="0" lvl="0" marL="0" rtl="0" algn="l">
              <a:spcBef>
                <a:spcPts val="1600"/>
              </a:spcBef>
              <a:spcAft>
                <a:spcPts val="0"/>
              </a:spcAft>
              <a:buNone/>
            </a:pPr>
            <a:r>
              <a:rPr lang="en-GB"/>
              <a:t>	$("p").hide(1000);</a:t>
            </a:r>
            <a:endParaRPr/>
          </a:p>
          <a:p>
            <a:pPr indent="0" lvl="0" marL="0" rtl="0" algn="l">
              <a:spcBef>
                <a:spcPts val="1600"/>
              </a:spcBef>
              <a:spcAft>
                <a:spcPts val="0"/>
              </a:spcAft>
              <a:buNone/>
            </a:pPr>
            <a:r>
              <a:rPr lang="en-GB"/>
              <a:t>});</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toggle()</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With jQuery, you can toggle between the hide() and show() methods with the toggle() method.</a:t>
            </a:r>
            <a:endParaRPr/>
          </a:p>
          <a:p>
            <a:pPr indent="0" lvl="0" marL="0" rtl="0" algn="l">
              <a:spcBef>
                <a:spcPts val="1600"/>
              </a:spcBef>
              <a:spcAft>
                <a:spcPts val="0"/>
              </a:spcAft>
              <a:buNone/>
            </a:pPr>
            <a:r>
              <a:rPr lang="en-GB"/>
              <a:t>Shown elements are hidden and hidden elements are shown:</a:t>
            </a:r>
            <a:endParaRPr/>
          </a:p>
          <a:p>
            <a:pPr indent="0" lvl="0" marL="0" rtl="0" algn="l">
              <a:spcBef>
                <a:spcPts val="1600"/>
              </a:spcBef>
              <a:spcAft>
                <a:spcPts val="0"/>
              </a:spcAft>
              <a:buNone/>
            </a:pPr>
            <a:r>
              <a:rPr lang="en-GB"/>
              <a:t>Example</a:t>
            </a:r>
            <a:endParaRPr/>
          </a:p>
          <a:p>
            <a:pPr indent="0" lvl="0" marL="0" rtl="0" algn="l">
              <a:spcBef>
                <a:spcPts val="1600"/>
              </a:spcBef>
              <a:spcAft>
                <a:spcPts val="0"/>
              </a:spcAft>
              <a:buNone/>
            </a:pPr>
            <a:r>
              <a:rPr lang="en-GB"/>
              <a:t>$("button").click(function(){</a:t>
            </a:r>
            <a:endParaRPr/>
          </a:p>
          <a:p>
            <a:pPr indent="0" lvl="0" marL="0" rtl="0" algn="l">
              <a:spcBef>
                <a:spcPts val="1600"/>
              </a:spcBef>
              <a:spcAft>
                <a:spcPts val="0"/>
              </a:spcAft>
              <a:buNone/>
            </a:pPr>
            <a:r>
              <a:rPr lang="en-GB"/>
              <a:t>	$("p").toggle();</a:t>
            </a:r>
            <a:endParaRPr/>
          </a:p>
          <a:p>
            <a:pPr indent="0" lvl="0" marL="0" rtl="0" algn="l">
              <a:spcBef>
                <a:spcPts val="1600"/>
              </a:spcBef>
              <a:spcAft>
                <a:spcPts val="0"/>
              </a:spcAft>
              <a:buNone/>
            </a:pPr>
            <a:r>
              <a:rPr lang="en-GB"/>
              <a:t>});</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toggle()</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Syntax:</a:t>
            </a:r>
            <a:endParaRPr/>
          </a:p>
          <a:p>
            <a:pPr indent="0" lvl="0" marL="0" rtl="0" algn="l">
              <a:spcBef>
                <a:spcPts val="1600"/>
              </a:spcBef>
              <a:spcAft>
                <a:spcPts val="0"/>
              </a:spcAft>
              <a:buNone/>
            </a:pPr>
            <a:r>
              <a:rPr lang="en-GB"/>
              <a:t>$(selector).toggle(speed,callback);</a:t>
            </a:r>
            <a:endParaRPr/>
          </a:p>
          <a:p>
            <a:pPr indent="0" lvl="0" marL="0" rtl="0" algn="l">
              <a:spcBef>
                <a:spcPts val="1600"/>
              </a:spcBef>
              <a:spcAft>
                <a:spcPts val="0"/>
              </a:spcAft>
              <a:buNone/>
            </a:pPr>
            <a:r>
              <a:rPr lang="en-GB"/>
              <a:t>The optional speed parameter can take the following values: "slow", "fast", or milliseconds.</a:t>
            </a:r>
            <a:endParaRPr/>
          </a:p>
          <a:p>
            <a:pPr indent="0" lvl="0" marL="0" rtl="0" algn="l">
              <a:spcBef>
                <a:spcPts val="1600"/>
              </a:spcBef>
              <a:spcAft>
                <a:spcPts val="0"/>
              </a:spcAft>
              <a:buNone/>
            </a:pPr>
            <a:r>
              <a:rPr lang="en-GB"/>
              <a:t>The optional callback parameter is a function to be executed after toggle() completes.</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a:t>
            </a:r>
            <a:endParaRPr/>
          </a:p>
        </p:txBody>
      </p:sp>
      <p:sp>
        <p:nvSpPr>
          <p:cNvPr id="177" name="Google Shape;177;p20"/>
          <p:cNvSpPr txBox="1"/>
          <p:nvPr>
            <p:ph idx="1" type="body"/>
          </p:nvPr>
        </p:nvSpPr>
        <p:spPr>
          <a:xfrm>
            <a:off x="1297500" y="1080975"/>
            <a:ext cx="7038900" cy="33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u="sng"/>
              <a:t>Task 1:</a:t>
            </a:r>
            <a:br>
              <a:rPr lang="en-GB" sz="1600"/>
            </a:br>
            <a:r>
              <a:rPr lang="en-GB" sz="1600"/>
              <a:t>Create HTML page containing 5 paragraphs and buttons Hide, Show, Toggle</a:t>
            </a:r>
            <a:endParaRPr sz="1600"/>
          </a:p>
          <a:p>
            <a:pPr indent="0" lvl="0" marL="0" rtl="0" algn="l">
              <a:spcBef>
                <a:spcPts val="1600"/>
              </a:spcBef>
              <a:spcAft>
                <a:spcPts val="0"/>
              </a:spcAft>
              <a:buNone/>
            </a:pPr>
            <a:r>
              <a:rPr lang="en-GB" sz="1600"/>
              <a:t>Write JavaScript function attached to the buttons.</a:t>
            </a:r>
            <a:endParaRPr sz="1600"/>
          </a:p>
          <a:p>
            <a:pPr indent="-330200" lvl="0" marL="457200" rtl="0" algn="l">
              <a:spcBef>
                <a:spcPts val="1600"/>
              </a:spcBef>
              <a:spcAft>
                <a:spcPts val="0"/>
              </a:spcAft>
              <a:buSzPts val="1600"/>
              <a:buChar char="-"/>
            </a:pPr>
            <a:r>
              <a:rPr lang="en-GB" sz="1600"/>
              <a:t>Hide - to hide paragraphs, each with a different speed</a:t>
            </a:r>
            <a:endParaRPr sz="1600"/>
          </a:p>
          <a:p>
            <a:pPr indent="-330200" lvl="0" marL="457200" rtl="0" algn="l">
              <a:spcBef>
                <a:spcPts val="0"/>
              </a:spcBef>
              <a:spcAft>
                <a:spcPts val="0"/>
              </a:spcAft>
              <a:buSzPts val="1600"/>
              <a:buChar char="-"/>
            </a:pPr>
            <a:r>
              <a:rPr lang="en-GB" sz="1600"/>
              <a:t>Show - to show paragraphs slowly all together</a:t>
            </a:r>
            <a:endParaRPr sz="1600"/>
          </a:p>
          <a:p>
            <a:pPr indent="-330200" lvl="0" marL="457200" rtl="0" algn="l">
              <a:spcBef>
                <a:spcPts val="0"/>
              </a:spcBef>
              <a:spcAft>
                <a:spcPts val="0"/>
              </a:spcAft>
              <a:buSzPts val="1600"/>
              <a:buChar char="-"/>
            </a:pPr>
            <a:r>
              <a:rPr lang="en-GB" sz="1600"/>
              <a:t>Toggle - to toggle display of the paragraphs and to display a message “Done” as a JavaScript alert when finished.</a:t>
            </a:r>
            <a:endParaRPr sz="1600"/>
          </a:p>
          <a:p>
            <a:pPr indent="0" lvl="0" marL="0" rtl="0" algn="l">
              <a:spcBef>
                <a:spcPts val="1600"/>
              </a:spcBef>
              <a:spcAft>
                <a:spcPts val="1600"/>
              </a:spcAft>
              <a:buNone/>
            </a:pPr>
            <a:r>
              <a:rPr b="1" lang="en-GB" sz="1600" u="sng"/>
              <a:t>Task 2: </a:t>
            </a:r>
            <a:br>
              <a:rPr b="1" lang="en-GB" sz="1600" u="sng"/>
            </a:br>
            <a:r>
              <a:rPr lang="en-GB" sz="1600" u="sng">
                <a:solidFill>
                  <a:schemeClr val="hlink"/>
                </a:solidFill>
                <a:hlinkClick r:id="rId3"/>
              </a:rPr>
              <a:t>http://www.w3schools.com/jquery/jquery_hide_show.asp</a:t>
            </a:r>
            <a:r>
              <a:rPr lang="en-GB" sz="1600"/>
              <a:t>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jQuery Effects - Fade</a:t>
            </a:r>
            <a:endParaRPr/>
          </a:p>
        </p:txBody>
      </p:sp>
      <p:sp>
        <p:nvSpPr>
          <p:cNvPr id="183" name="Google Shape;183;p21"/>
          <p:cNvSpPr txBox="1"/>
          <p:nvPr>
            <p:ph idx="1" type="body"/>
          </p:nvPr>
        </p:nvSpPr>
        <p:spPr>
          <a:xfrm>
            <a:off x="1297500" y="1130450"/>
            <a:ext cx="7038900" cy="334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With jQuery you can fade elements in and out of visibility.</a:t>
            </a:r>
            <a:endParaRPr/>
          </a:p>
          <a:p>
            <a:pPr indent="0" lvl="0" marL="0" rtl="0" algn="l">
              <a:lnSpc>
                <a:spcPct val="100000"/>
              </a:lnSpc>
              <a:spcBef>
                <a:spcPts val="800"/>
              </a:spcBef>
              <a:spcAft>
                <a:spcPts val="0"/>
              </a:spcAft>
              <a:buNone/>
            </a:pPr>
            <a:r>
              <a:rPr lang="en-GB"/>
              <a:t>Examples</a:t>
            </a:r>
            <a:endParaRPr/>
          </a:p>
          <a:p>
            <a:pPr indent="0" lvl="0" marL="0" rtl="0" algn="l">
              <a:lnSpc>
                <a:spcPct val="100000"/>
              </a:lnSpc>
              <a:spcBef>
                <a:spcPts val="800"/>
              </a:spcBef>
              <a:spcAft>
                <a:spcPts val="0"/>
              </a:spcAft>
              <a:buNone/>
            </a:pPr>
            <a:r>
              <a:rPr lang="en-GB" u="sng">
                <a:solidFill>
                  <a:schemeClr val="hlink"/>
                </a:solidFill>
                <a:hlinkClick r:id="rId3"/>
              </a:rPr>
              <a:t>jQuery fadeIn()</a:t>
            </a:r>
            <a:endParaRPr u="sng">
              <a:solidFill>
                <a:schemeClr val="hlink"/>
              </a:solidFill>
              <a:hlinkClick r:id="rId4"/>
            </a:endParaRPr>
          </a:p>
          <a:p>
            <a:pPr indent="0" lvl="0" marL="0" rtl="0" algn="l">
              <a:lnSpc>
                <a:spcPct val="100000"/>
              </a:lnSpc>
              <a:spcBef>
                <a:spcPts val="800"/>
              </a:spcBef>
              <a:spcAft>
                <a:spcPts val="0"/>
              </a:spcAft>
              <a:buNone/>
            </a:pPr>
            <a:r>
              <a:rPr lang="en-GB"/>
              <a:t>Demonstrates the jQuery fadeIn() method.</a:t>
            </a:r>
            <a:endParaRPr/>
          </a:p>
          <a:p>
            <a:pPr indent="0" lvl="0" marL="0" rtl="0" algn="l">
              <a:lnSpc>
                <a:spcPct val="100000"/>
              </a:lnSpc>
              <a:spcBef>
                <a:spcPts val="800"/>
              </a:spcBef>
              <a:spcAft>
                <a:spcPts val="0"/>
              </a:spcAft>
              <a:buNone/>
            </a:pPr>
            <a:r>
              <a:rPr lang="en-GB" u="sng">
                <a:solidFill>
                  <a:schemeClr val="hlink"/>
                </a:solidFill>
                <a:hlinkClick r:id="rId5"/>
              </a:rPr>
              <a:t>jQuery fadeOut()</a:t>
            </a:r>
            <a:endParaRPr u="sng">
              <a:solidFill>
                <a:schemeClr val="hlink"/>
              </a:solidFill>
              <a:hlinkClick r:id="rId6"/>
            </a:endParaRPr>
          </a:p>
          <a:p>
            <a:pPr indent="0" lvl="0" marL="0" rtl="0" algn="l">
              <a:lnSpc>
                <a:spcPct val="100000"/>
              </a:lnSpc>
              <a:spcBef>
                <a:spcPts val="800"/>
              </a:spcBef>
              <a:spcAft>
                <a:spcPts val="0"/>
              </a:spcAft>
              <a:buNone/>
            </a:pPr>
            <a:r>
              <a:rPr lang="en-GB"/>
              <a:t>Demonstrates the jQuery fadeOut() method.</a:t>
            </a:r>
            <a:endParaRPr/>
          </a:p>
          <a:p>
            <a:pPr indent="0" lvl="0" marL="0" rtl="0" algn="l">
              <a:lnSpc>
                <a:spcPct val="100000"/>
              </a:lnSpc>
              <a:spcBef>
                <a:spcPts val="800"/>
              </a:spcBef>
              <a:spcAft>
                <a:spcPts val="0"/>
              </a:spcAft>
              <a:buNone/>
            </a:pPr>
            <a:r>
              <a:rPr lang="en-GB" u="sng">
                <a:solidFill>
                  <a:schemeClr val="hlink"/>
                </a:solidFill>
                <a:hlinkClick r:id="rId7"/>
              </a:rPr>
              <a:t>jQuery fadeToggle()</a:t>
            </a:r>
            <a:endParaRPr u="sng">
              <a:solidFill>
                <a:schemeClr val="hlink"/>
              </a:solidFill>
              <a:hlinkClick r:id="rId8"/>
            </a:endParaRPr>
          </a:p>
          <a:p>
            <a:pPr indent="0" lvl="0" marL="0" rtl="0" algn="l">
              <a:lnSpc>
                <a:spcPct val="100000"/>
              </a:lnSpc>
              <a:spcBef>
                <a:spcPts val="800"/>
              </a:spcBef>
              <a:spcAft>
                <a:spcPts val="0"/>
              </a:spcAft>
              <a:buNone/>
            </a:pPr>
            <a:r>
              <a:rPr lang="en-GB"/>
              <a:t>Demonstrates the jQuery fadeToggle() method.</a:t>
            </a:r>
            <a:endParaRPr/>
          </a:p>
          <a:p>
            <a:pPr indent="0" lvl="0" marL="0" rtl="0" algn="l">
              <a:lnSpc>
                <a:spcPct val="100000"/>
              </a:lnSpc>
              <a:spcBef>
                <a:spcPts val="800"/>
              </a:spcBef>
              <a:spcAft>
                <a:spcPts val="0"/>
              </a:spcAft>
              <a:buNone/>
            </a:pPr>
            <a:r>
              <a:rPr lang="en-GB" u="sng">
                <a:solidFill>
                  <a:schemeClr val="hlink"/>
                </a:solidFill>
                <a:hlinkClick r:id="rId9"/>
              </a:rPr>
              <a:t>jQuery fadeTo()</a:t>
            </a:r>
            <a:endParaRPr u="sng">
              <a:solidFill>
                <a:schemeClr val="hlink"/>
              </a:solidFill>
              <a:hlinkClick r:id="rId10"/>
            </a:endParaRPr>
          </a:p>
          <a:p>
            <a:pPr indent="0" lvl="0" marL="0" rtl="0" algn="l">
              <a:lnSpc>
                <a:spcPct val="100000"/>
              </a:lnSpc>
              <a:spcBef>
                <a:spcPts val="800"/>
              </a:spcBef>
              <a:spcAft>
                <a:spcPts val="0"/>
              </a:spcAft>
              <a:buNone/>
            </a:pPr>
            <a:r>
              <a:rPr lang="en-GB"/>
              <a:t>Demonstrates the jQuery fadeTo() method.</a:t>
            </a:r>
            <a:endParaRPr/>
          </a:p>
          <a:p>
            <a:pPr indent="0" lvl="0" marL="0" rtl="0" algn="l">
              <a:lnSpc>
                <a:spcPct val="100000"/>
              </a:lnSpc>
              <a:spcBef>
                <a:spcPts val="800"/>
              </a:spcBef>
              <a:spcAft>
                <a:spcPts val="0"/>
              </a:spcAft>
              <a:buNone/>
            </a:pPr>
            <a:r>
              <a:t/>
            </a:r>
            <a:endParaRPr/>
          </a:p>
          <a:p>
            <a:pPr indent="0" lvl="0" marL="0" rtl="0" algn="l">
              <a:lnSpc>
                <a:spcPct val="100000"/>
              </a:lnSpc>
              <a:spcBef>
                <a:spcPts val="800"/>
              </a:spcBef>
              <a:spcAft>
                <a:spcPts val="8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