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5143500" cx="9144000"/>
  <p:notesSz cx="6858000" cy="9144000"/>
  <p:embeddedFontLst>
    <p:embeddedFont>
      <p:font typeface="Montserrat"/>
      <p:regular r:id="rId42"/>
      <p:bold r:id="rId43"/>
      <p:italic r:id="rId44"/>
      <p:boldItalic r:id="rId45"/>
    </p:embeddedFont>
    <p:embeddedFont>
      <p:font typeface="La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font" Target="fonts/Montserrat-regular.fntdata"/><Relationship Id="rId41" Type="http://schemas.openxmlformats.org/officeDocument/2006/relationships/slide" Target="slides/slide37.xml"/><Relationship Id="rId44" Type="http://schemas.openxmlformats.org/officeDocument/2006/relationships/font" Target="fonts/Montserrat-italic.fntdata"/><Relationship Id="rId43" Type="http://schemas.openxmlformats.org/officeDocument/2006/relationships/font" Target="fonts/Montserrat-bold.fntdata"/><Relationship Id="rId46" Type="http://schemas.openxmlformats.org/officeDocument/2006/relationships/font" Target="fonts/Lato-regular.fntdata"/><Relationship Id="rId45"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447f965e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447f965e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8447f965e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447f965e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8447f965e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447f965e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447f965e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447f965e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8447f965e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447f965e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8447f965e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447f965e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8447f965e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447f965e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8447f965e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447f965e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8447f965e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447f965e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8447f965e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447f965e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5a21b36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5a21b36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8447f965e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447f965e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8447f965e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447f965e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8447f965e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447f965e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8447f965e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447f965e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8447f965e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447f965e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8447f965e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447f965e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8447f965e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447f965e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8447f965e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447f965e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8447f965e0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447f965e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8447f965e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447f965e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447f965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447f965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8447f965e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447f965e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8447f965e0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8447f965e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8447f965e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447f965e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8447f965e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8447f965e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8447f965e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8447f965e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8447f965e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8447f965e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8447f965e0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8447f965e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05b9e7c9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05b9e7c9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447f965e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447f965e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447f965e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447f965e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447f965e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447f965e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447f965e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447f965e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447f965e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447f965e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8447f965e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447f965e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scotch.io/bar-talk/4-javascript-design-patterns-you-should-know" TargetMode="External"/><Relationship Id="rId4" Type="http://schemas.openxmlformats.org/officeDocument/2006/relationships/hyperlink" Target="https://addyosmani.com/resources/essentialjsdesignpatterns/book/#designpatternsjavascript" TargetMode="External"/><Relationship Id="rId5" Type="http://schemas.openxmlformats.org/officeDocument/2006/relationships/hyperlink" Target="http://www.dofactory.com/javascript/design-patterns" TargetMode="External"/><Relationship Id="rId6" Type="http://schemas.openxmlformats.org/officeDocument/2006/relationships/hyperlink" Target="https://www.oreilly.com/library/view/learning-javascript-design/978144933484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JavaScript </a:t>
            </a:r>
            <a:endParaRPr/>
          </a:p>
          <a:p>
            <a:pPr indent="0" lvl="0" marL="0" rtl="0" algn="l">
              <a:spcBef>
                <a:spcPts val="0"/>
              </a:spcBef>
              <a:spcAft>
                <a:spcPts val="0"/>
              </a:spcAft>
              <a:buNone/>
            </a:pPr>
            <a:r>
              <a:rPr lang="en-GB"/>
              <a:t>Design Patterns</a:t>
            </a:r>
            <a:endParaRPr/>
          </a:p>
        </p:txBody>
      </p:sp>
      <p:sp>
        <p:nvSpPr>
          <p:cNvPr id="135" name="Google Shape;135;p13"/>
          <p:cNvSpPr txBox="1"/>
          <p:nvPr>
            <p:ph idx="1" type="subTitle"/>
          </p:nvPr>
        </p:nvSpPr>
        <p:spPr>
          <a:xfrm>
            <a:off x="3536950" y="3924925"/>
            <a:ext cx="50175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Module, Prototype, Singleton, Observer</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GB"/>
              <a:t>Constructor design pattern</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JavaScript doesn’t support the concept of classes, but it does support special constructor functions that work with objects. By simply prefixing a call to a constructor function with the keyword new, we can tell JavaScript we would like the function to behave like a constructor and instantiate a new object with the members defined by that function.</a:t>
            </a:r>
            <a:endParaRPr sz="1500"/>
          </a:p>
          <a:p>
            <a:pPr indent="0" lvl="0" marL="0" rtl="0" algn="l">
              <a:spcBef>
                <a:spcPts val="1600"/>
              </a:spcBef>
              <a:spcAft>
                <a:spcPts val="1600"/>
              </a:spcAft>
              <a:buNone/>
            </a:pPr>
            <a:r>
              <a:rPr lang="en-GB" sz="1500"/>
              <a:t>Inside a constructor, the keyword this references the new object that’s being created. Revisiting object creation, a basic constructor may look as follows:</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GB"/>
              <a:t>Constructor design pattern</a:t>
            </a:r>
            <a:endParaRPr/>
          </a:p>
          <a:p>
            <a:pPr indent="0" lvl="0" marL="0" rtl="0" algn="l">
              <a:spcBef>
                <a:spcPts val="0"/>
              </a:spcBef>
              <a:spcAft>
                <a:spcPts val="0"/>
              </a:spcAft>
              <a:buNone/>
            </a:pPr>
            <a:r>
              <a:t/>
            </a:r>
            <a:endParaRPr/>
          </a:p>
        </p:txBody>
      </p:sp>
      <p:sp>
        <p:nvSpPr>
          <p:cNvPr id="195" name="Google Shape;195;p23"/>
          <p:cNvSpPr txBox="1"/>
          <p:nvPr>
            <p:ph idx="1" type="body"/>
          </p:nvPr>
        </p:nvSpPr>
        <p:spPr>
          <a:xfrm>
            <a:off x="1297500" y="1567550"/>
            <a:ext cx="7038900" cy="34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function Car( model, year, miles ) {</a:t>
            </a:r>
            <a:endParaRPr/>
          </a:p>
          <a:p>
            <a:pPr indent="0" lvl="0" marL="0" rtl="0" algn="l">
              <a:spcBef>
                <a:spcPts val="1600"/>
              </a:spcBef>
              <a:spcAft>
                <a:spcPts val="0"/>
              </a:spcAft>
              <a:buNone/>
            </a:pPr>
            <a:r>
              <a:rPr lang="en-GB"/>
              <a:t>  this.model = model;</a:t>
            </a:r>
            <a:endParaRPr/>
          </a:p>
          <a:p>
            <a:pPr indent="0" lvl="0" marL="0" rtl="0" algn="l">
              <a:spcBef>
                <a:spcPts val="1600"/>
              </a:spcBef>
              <a:spcAft>
                <a:spcPts val="0"/>
              </a:spcAft>
              <a:buNone/>
            </a:pPr>
            <a:r>
              <a:rPr lang="en-GB"/>
              <a:t>  this.year = year;</a:t>
            </a:r>
            <a:endParaRPr/>
          </a:p>
          <a:p>
            <a:pPr indent="0" lvl="0" marL="0" rtl="0" algn="l">
              <a:spcBef>
                <a:spcPts val="1600"/>
              </a:spcBef>
              <a:spcAft>
                <a:spcPts val="0"/>
              </a:spcAft>
              <a:buNone/>
            </a:pPr>
            <a:r>
              <a:rPr lang="en-GB"/>
              <a:t>  this.miles = miles;</a:t>
            </a:r>
            <a:endParaRPr/>
          </a:p>
          <a:p>
            <a:pPr indent="0" lvl="0" marL="0" rtl="0" algn="l">
              <a:spcBef>
                <a:spcPts val="1600"/>
              </a:spcBef>
              <a:spcAft>
                <a:spcPts val="0"/>
              </a:spcAft>
              <a:buNone/>
            </a:pPr>
            <a:r>
              <a:rPr lang="en-GB"/>
              <a:t>  this.toString = function () {</a:t>
            </a:r>
            <a:endParaRPr/>
          </a:p>
          <a:p>
            <a:pPr indent="0" lvl="0" marL="0" rtl="0" algn="l">
              <a:spcBef>
                <a:spcPts val="1600"/>
              </a:spcBef>
              <a:spcAft>
                <a:spcPts val="0"/>
              </a:spcAft>
              <a:buNone/>
            </a:pPr>
            <a:r>
              <a:rPr lang="en-GB"/>
              <a:t>    return this.model + " has done " + this.miles + " miles";</a:t>
            </a:r>
            <a:endParaRPr/>
          </a:p>
          <a:p>
            <a:pPr indent="0" lvl="0" marL="0" rtl="0" algn="l">
              <a:spcBef>
                <a:spcPts val="1600"/>
              </a:spcBef>
              <a:spcAft>
                <a:spcPts val="0"/>
              </a:spcAft>
              <a:buNone/>
            </a:pPr>
            <a:r>
              <a:rPr lang="en-GB"/>
              <a:t>  };</a:t>
            </a:r>
            <a:endParaRPr/>
          </a:p>
          <a:p>
            <a:pPr indent="0" lvl="0" marL="0" rtl="0" algn="l">
              <a:spcBef>
                <a:spcPts val="1600"/>
              </a:spcBef>
              <a:spcAft>
                <a:spcPts val="1600"/>
              </a:spcAft>
              <a:buNone/>
            </a:pPr>
            <a:r>
              <a:rPr lang="en-GB"/>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GB"/>
              <a:t>Constructor design pattern</a:t>
            </a:r>
            <a:endParaRPr/>
          </a:p>
          <a:p>
            <a:pPr indent="0" lvl="0" marL="0" rtl="0" algn="l">
              <a:spcBef>
                <a:spcPts val="0"/>
              </a:spcBef>
              <a:spcAft>
                <a:spcPts val="0"/>
              </a:spcAft>
              <a:buNone/>
            </a:pPr>
            <a:r>
              <a:t/>
            </a:r>
            <a:endParaRPr/>
          </a:p>
        </p:txBody>
      </p:sp>
      <p:sp>
        <p:nvSpPr>
          <p:cNvPr id="201" name="Google Shape;201;p24"/>
          <p:cNvSpPr txBox="1"/>
          <p:nvPr>
            <p:ph idx="1" type="body"/>
          </p:nvPr>
        </p:nvSpPr>
        <p:spPr>
          <a:xfrm>
            <a:off x="1297500" y="1218450"/>
            <a:ext cx="7038900" cy="36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We can create new instances of the car</a:t>
            </a:r>
            <a:endParaRPr/>
          </a:p>
          <a:p>
            <a:pPr indent="0" lvl="0" marL="0" rtl="0" algn="l">
              <a:spcBef>
                <a:spcPts val="1600"/>
              </a:spcBef>
              <a:spcAft>
                <a:spcPts val="0"/>
              </a:spcAft>
              <a:buNone/>
            </a:pPr>
            <a:r>
              <a:rPr lang="en-GB"/>
              <a:t>var civic = new Car( "Honda Civic", 2009, 20000 );</a:t>
            </a:r>
            <a:endParaRPr/>
          </a:p>
          <a:p>
            <a:pPr indent="0" lvl="0" marL="0" rtl="0" algn="l">
              <a:spcBef>
                <a:spcPts val="1600"/>
              </a:spcBef>
              <a:spcAft>
                <a:spcPts val="0"/>
              </a:spcAft>
              <a:buNone/>
            </a:pPr>
            <a:r>
              <a:rPr lang="en-GB"/>
              <a:t>var mondeo = new Car( "Ford Mondeo", 2010, 5000 );</a:t>
            </a:r>
            <a:endParaRPr/>
          </a:p>
          <a:p>
            <a:pPr indent="0" lvl="0" marL="0" rtl="0" algn="l">
              <a:spcBef>
                <a:spcPts val="1600"/>
              </a:spcBef>
              <a:spcAft>
                <a:spcPts val="0"/>
              </a:spcAft>
              <a:buNone/>
            </a:pPr>
            <a:r>
              <a:rPr lang="en-GB"/>
              <a:t>// and then open our browser console to view the </a:t>
            </a:r>
            <a:endParaRPr/>
          </a:p>
          <a:p>
            <a:pPr indent="0" lvl="0" marL="0" rtl="0" algn="l">
              <a:spcBef>
                <a:spcPts val="1600"/>
              </a:spcBef>
              <a:spcAft>
                <a:spcPts val="0"/>
              </a:spcAft>
              <a:buNone/>
            </a:pPr>
            <a:r>
              <a:rPr lang="en-GB"/>
              <a:t>// output of the toString() method being called on </a:t>
            </a:r>
            <a:endParaRPr/>
          </a:p>
          <a:p>
            <a:pPr indent="0" lvl="0" marL="0" rtl="0" algn="l">
              <a:spcBef>
                <a:spcPts val="1600"/>
              </a:spcBef>
              <a:spcAft>
                <a:spcPts val="0"/>
              </a:spcAft>
              <a:buNone/>
            </a:pPr>
            <a:r>
              <a:rPr lang="en-GB"/>
              <a:t>// these objects</a:t>
            </a:r>
            <a:endParaRPr/>
          </a:p>
          <a:p>
            <a:pPr indent="0" lvl="0" marL="0" rtl="0" algn="l">
              <a:spcBef>
                <a:spcPts val="1600"/>
              </a:spcBef>
              <a:spcAft>
                <a:spcPts val="0"/>
              </a:spcAft>
              <a:buNone/>
            </a:pPr>
            <a:r>
              <a:rPr lang="en-GB"/>
              <a:t>console.log( civic.toString() );</a:t>
            </a:r>
            <a:endParaRPr/>
          </a:p>
          <a:p>
            <a:pPr indent="0" lvl="0" marL="0" rtl="0" algn="l">
              <a:spcBef>
                <a:spcPts val="1600"/>
              </a:spcBef>
              <a:spcAft>
                <a:spcPts val="1600"/>
              </a:spcAft>
              <a:buNone/>
            </a:pPr>
            <a:r>
              <a:rPr lang="en-GB"/>
              <a:t>console.log( mondeo.toString()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GB"/>
              <a:t>Constructor design pattern</a:t>
            </a:r>
            <a:endParaRPr/>
          </a:p>
          <a:p>
            <a:pPr indent="0" lvl="0" marL="0" rtl="0" algn="l">
              <a:spcBef>
                <a:spcPts val="0"/>
              </a:spcBef>
              <a:spcAft>
                <a:spcPts val="0"/>
              </a:spcAft>
              <a:buNone/>
            </a:pPr>
            <a:r>
              <a:t/>
            </a:r>
            <a:endParaRPr/>
          </a:p>
        </p:txBody>
      </p:sp>
      <p:sp>
        <p:nvSpPr>
          <p:cNvPr id="207" name="Google Shape;207;p25"/>
          <p:cNvSpPr txBox="1"/>
          <p:nvPr>
            <p:ph idx="1" type="body"/>
          </p:nvPr>
        </p:nvSpPr>
        <p:spPr>
          <a:xfrm>
            <a:off x="1297500" y="1218450"/>
            <a:ext cx="7038900" cy="36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The above is a simple version of the constructor pattern, but it does suffer from some problems. One is that it makes inheritance difficult and the other is that functions such as toString() are redefined for each of new object created using the Car constructor. This isn’t optimal, as the function should ideally be shared between all instances of the Car type.</a:t>
            </a:r>
            <a:endParaRPr sz="1800"/>
          </a:p>
          <a:p>
            <a:pPr indent="0" lvl="0" marL="0" rtl="0" algn="l">
              <a:spcBef>
                <a:spcPts val="1600"/>
              </a:spcBef>
              <a:spcAft>
                <a:spcPts val="1600"/>
              </a:spcAft>
              <a:buNone/>
            </a:pPr>
            <a:r>
              <a:rPr lang="en-GB" sz="1800"/>
              <a:t>Thankfully, as there are a number of both ES3- and ES5-compatible alternatives to constructing objects, it’s trivial to work around this limitation.</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GB"/>
              <a:t>Constructor design pattern</a:t>
            </a:r>
            <a:endParaRPr/>
          </a:p>
        </p:txBody>
      </p:sp>
      <p:sp>
        <p:nvSpPr>
          <p:cNvPr id="213" name="Google Shape;213;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Constructors with Prototypes</a:t>
            </a:r>
            <a:endParaRPr sz="1700"/>
          </a:p>
          <a:p>
            <a:pPr indent="0" lvl="0" marL="0" rtl="0" algn="l">
              <a:spcBef>
                <a:spcPts val="1600"/>
              </a:spcBef>
              <a:spcAft>
                <a:spcPts val="1600"/>
              </a:spcAft>
              <a:buNone/>
            </a:pPr>
            <a:r>
              <a:rPr lang="en-GB" sz="1700"/>
              <a:t>Functions in JavaScript have a property called a prototype. When we call a JavaScript constructor to create an object, all the properties of the constructor’s prototype are then made available to the new object. In this fashion, multiple Car objects can be created that access the same prototype. We can thus extend the original example as follows:</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GB"/>
              <a:t>Constructor design pattern</a:t>
            </a:r>
            <a:endParaRPr/>
          </a:p>
          <a:p>
            <a:pPr indent="0" lvl="0" marL="0" rtl="0" algn="l">
              <a:spcBef>
                <a:spcPts val="0"/>
              </a:spcBef>
              <a:spcAft>
                <a:spcPts val="0"/>
              </a:spcAft>
              <a:buNone/>
            </a:pPr>
            <a:r>
              <a:t/>
            </a:r>
            <a:endParaRPr/>
          </a:p>
        </p:txBody>
      </p:sp>
      <p:sp>
        <p:nvSpPr>
          <p:cNvPr id="219" name="Google Shape;219;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function Car( model, year, miles ) {</a:t>
            </a:r>
            <a:endParaRPr/>
          </a:p>
          <a:p>
            <a:pPr indent="0" lvl="0" marL="0" rtl="0" algn="l">
              <a:spcBef>
                <a:spcPts val="1600"/>
              </a:spcBef>
              <a:spcAft>
                <a:spcPts val="0"/>
              </a:spcAft>
              <a:buNone/>
            </a:pPr>
            <a:r>
              <a:rPr lang="en-GB"/>
              <a:t>  this.model = model;</a:t>
            </a:r>
            <a:endParaRPr/>
          </a:p>
          <a:p>
            <a:pPr indent="0" lvl="0" marL="0" rtl="0" algn="l">
              <a:spcBef>
                <a:spcPts val="1600"/>
              </a:spcBef>
              <a:spcAft>
                <a:spcPts val="0"/>
              </a:spcAft>
              <a:buNone/>
            </a:pPr>
            <a:r>
              <a:rPr lang="en-GB"/>
              <a:t>  this.year = year;</a:t>
            </a:r>
            <a:endParaRPr/>
          </a:p>
          <a:p>
            <a:pPr indent="0" lvl="0" marL="0" rtl="0" algn="l">
              <a:spcBef>
                <a:spcPts val="1600"/>
              </a:spcBef>
              <a:spcAft>
                <a:spcPts val="0"/>
              </a:spcAft>
              <a:buNone/>
            </a:pPr>
            <a:r>
              <a:rPr lang="en-GB"/>
              <a:t>  this.miles = miles;</a:t>
            </a:r>
            <a:endParaRPr/>
          </a:p>
          <a:p>
            <a:pPr indent="0" lvl="0" marL="0" rtl="0" algn="l">
              <a:spcBef>
                <a:spcPts val="1600"/>
              </a:spcBef>
              <a:spcAft>
                <a:spcPts val="1600"/>
              </a:spcAft>
              <a:buNone/>
            </a:pPr>
            <a:r>
              <a:rPr lang="en-GB"/>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GB"/>
              <a:t>Constructor design pattern</a:t>
            </a:r>
            <a:endParaRPr/>
          </a:p>
          <a:p>
            <a:pPr indent="0" lvl="0" marL="0" rtl="0" algn="l">
              <a:spcBef>
                <a:spcPts val="0"/>
              </a:spcBef>
              <a:spcAft>
                <a:spcPts val="0"/>
              </a:spcAft>
              <a:buNone/>
            </a:pPr>
            <a:r>
              <a:t/>
            </a:r>
            <a:endParaRPr/>
          </a:p>
        </p:txBody>
      </p:sp>
      <p:sp>
        <p:nvSpPr>
          <p:cNvPr id="225" name="Google Shape;225;p28"/>
          <p:cNvSpPr txBox="1"/>
          <p:nvPr>
            <p:ph idx="1" type="body"/>
          </p:nvPr>
        </p:nvSpPr>
        <p:spPr>
          <a:xfrm>
            <a:off x="1297500" y="978775"/>
            <a:ext cx="7038900" cy="406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Car.prototype.toString = function () {</a:t>
            </a:r>
            <a:endParaRPr/>
          </a:p>
          <a:p>
            <a:pPr indent="0" lvl="0" marL="0" rtl="0" algn="l">
              <a:spcBef>
                <a:spcPts val="1600"/>
              </a:spcBef>
              <a:spcAft>
                <a:spcPts val="0"/>
              </a:spcAft>
              <a:buNone/>
            </a:pPr>
            <a:r>
              <a:rPr lang="en-GB"/>
              <a:t>  return this.model + " has done " + this.miles + " miles";</a:t>
            </a:r>
            <a:endParaRPr/>
          </a:p>
          <a:p>
            <a:pPr indent="0" lvl="0" marL="0" rtl="0" algn="l">
              <a:spcBef>
                <a:spcPts val="1600"/>
              </a:spcBef>
              <a:spcAft>
                <a:spcPts val="0"/>
              </a:spcAft>
              <a:buNone/>
            </a:pPr>
            <a:r>
              <a:rPr lang="en-GB"/>
              <a:t>};</a:t>
            </a:r>
            <a:endParaRPr/>
          </a:p>
          <a:p>
            <a:pPr indent="0" lvl="0" marL="0" rtl="0" algn="l">
              <a:spcBef>
                <a:spcPts val="1600"/>
              </a:spcBef>
              <a:spcAft>
                <a:spcPts val="0"/>
              </a:spcAft>
              <a:buNone/>
            </a:pPr>
            <a:r>
              <a:rPr lang="en-GB"/>
              <a:t>// Usage:</a:t>
            </a:r>
            <a:endParaRPr/>
          </a:p>
          <a:p>
            <a:pPr indent="0" lvl="0" marL="0" rtl="0" algn="l">
              <a:spcBef>
                <a:spcPts val="1600"/>
              </a:spcBef>
              <a:spcAft>
                <a:spcPts val="0"/>
              </a:spcAft>
              <a:buNone/>
            </a:pPr>
            <a:r>
              <a:rPr lang="en-GB"/>
              <a:t>var civic = new Car( "Honda Civic", 2009, 20000 );</a:t>
            </a:r>
            <a:endParaRPr/>
          </a:p>
          <a:p>
            <a:pPr indent="0" lvl="0" marL="0" rtl="0" algn="l">
              <a:spcBef>
                <a:spcPts val="1600"/>
              </a:spcBef>
              <a:spcAft>
                <a:spcPts val="0"/>
              </a:spcAft>
              <a:buNone/>
            </a:pPr>
            <a:r>
              <a:rPr lang="en-GB"/>
              <a:t>var mondeo = new Car( "Ford Mondeo", 2010, 5000 );</a:t>
            </a:r>
            <a:endParaRPr/>
          </a:p>
          <a:p>
            <a:pPr indent="0" lvl="0" marL="0" rtl="0" algn="l">
              <a:spcBef>
                <a:spcPts val="1600"/>
              </a:spcBef>
              <a:spcAft>
                <a:spcPts val="0"/>
              </a:spcAft>
              <a:buNone/>
            </a:pPr>
            <a:r>
              <a:rPr lang="en-GB"/>
              <a:t>console.log( civic.toString() );</a:t>
            </a:r>
            <a:endParaRPr/>
          </a:p>
          <a:p>
            <a:pPr indent="0" lvl="0" marL="0" rtl="0" algn="l">
              <a:spcBef>
                <a:spcPts val="1600"/>
              </a:spcBef>
              <a:spcAft>
                <a:spcPts val="0"/>
              </a:spcAft>
              <a:buNone/>
            </a:pPr>
            <a:r>
              <a:rPr lang="en-GB"/>
              <a:t>console.log( mondeo.toString() );</a:t>
            </a:r>
            <a:endParaRPr/>
          </a:p>
          <a:p>
            <a:pPr indent="0" lvl="0" marL="0" rtl="0" algn="l">
              <a:spcBef>
                <a:spcPts val="1600"/>
              </a:spcBef>
              <a:spcAft>
                <a:spcPts val="1600"/>
              </a:spcAft>
              <a:buNone/>
            </a:pPr>
            <a:r>
              <a:rPr lang="en-GB" sz="1500">
                <a:solidFill>
                  <a:srgbClr val="333333"/>
                </a:solidFill>
                <a:highlight>
                  <a:srgbClr val="FFFFFF"/>
                </a:highlight>
                <a:latin typeface="Arial"/>
                <a:ea typeface="Arial"/>
                <a:cs typeface="Arial"/>
                <a:sym typeface="Arial"/>
              </a:rPr>
              <a:t>A single instance of </a:t>
            </a:r>
            <a:r>
              <a:rPr lang="en-GB" sz="1500">
                <a:solidFill>
                  <a:srgbClr val="333333"/>
                </a:solidFill>
                <a:highlight>
                  <a:srgbClr val="FFFFFF"/>
                </a:highlight>
                <a:latin typeface="Courier New"/>
                <a:ea typeface="Courier New"/>
                <a:cs typeface="Courier New"/>
                <a:sym typeface="Courier New"/>
              </a:rPr>
              <a:t>toString()</a:t>
            </a:r>
            <a:r>
              <a:rPr lang="en-GB" sz="1500">
                <a:solidFill>
                  <a:srgbClr val="333333"/>
                </a:solidFill>
                <a:highlight>
                  <a:srgbClr val="FFFFFF"/>
                </a:highlight>
                <a:latin typeface="Arial"/>
                <a:ea typeface="Arial"/>
                <a:cs typeface="Arial"/>
                <a:sym typeface="Arial"/>
              </a:rPr>
              <a:t> will now be shared between all </a:t>
            </a:r>
            <a:r>
              <a:rPr lang="en-GB" sz="1500">
                <a:solidFill>
                  <a:srgbClr val="333333"/>
                </a:solidFill>
                <a:highlight>
                  <a:srgbClr val="FFFFFF"/>
                </a:highlight>
                <a:latin typeface="Courier New"/>
                <a:ea typeface="Courier New"/>
                <a:cs typeface="Courier New"/>
                <a:sym typeface="Courier New"/>
              </a:rPr>
              <a:t>Car</a:t>
            </a:r>
            <a:r>
              <a:rPr lang="en-GB" sz="1500">
                <a:solidFill>
                  <a:srgbClr val="333333"/>
                </a:solidFill>
                <a:highlight>
                  <a:srgbClr val="FFFFFF"/>
                </a:highlight>
                <a:latin typeface="Arial"/>
                <a:ea typeface="Arial"/>
                <a:cs typeface="Arial"/>
                <a:sym typeface="Arial"/>
              </a:rPr>
              <a:t> objects.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 The Module Pattern</a:t>
            </a:r>
            <a:endParaRPr/>
          </a:p>
          <a:p>
            <a:pPr indent="0" lvl="0" marL="0" rtl="0" algn="l">
              <a:spcBef>
                <a:spcPts val="0"/>
              </a:spcBef>
              <a:spcAft>
                <a:spcPts val="0"/>
              </a:spcAft>
              <a:buNone/>
            </a:pPr>
            <a:r>
              <a:t/>
            </a:r>
            <a:endParaRPr/>
          </a:p>
        </p:txBody>
      </p:sp>
      <p:sp>
        <p:nvSpPr>
          <p:cNvPr id="231" name="Google Shape;231;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400"/>
              <a:t>Modules are an integral piece of any robust application’s architecture and typically help in keeping the units of code for a project both cleanly separated and organized.</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 The Module Pattern</a:t>
            </a:r>
            <a:endParaRPr/>
          </a:p>
          <a:p>
            <a:pPr indent="0" lvl="0" marL="0" rtl="0" algn="l">
              <a:spcBef>
                <a:spcPts val="0"/>
              </a:spcBef>
              <a:spcAft>
                <a:spcPts val="0"/>
              </a:spcAft>
              <a:buNone/>
            </a:pPr>
            <a:r>
              <a:t/>
            </a:r>
            <a:endParaRPr/>
          </a:p>
        </p:txBody>
      </p:sp>
      <p:sp>
        <p:nvSpPr>
          <p:cNvPr id="237" name="Google Shape;237;p30"/>
          <p:cNvSpPr txBox="1"/>
          <p:nvPr>
            <p:ph idx="1" type="body"/>
          </p:nvPr>
        </p:nvSpPr>
        <p:spPr>
          <a:xfrm>
            <a:off x="1297500" y="1307850"/>
            <a:ext cx="7038900" cy="36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Object Literals</a:t>
            </a:r>
            <a:endParaRPr sz="2200"/>
          </a:p>
          <a:p>
            <a:pPr indent="0" lvl="0" marL="0" rtl="0" algn="l">
              <a:spcBef>
                <a:spcPts val="1600"/>
              </a:spcBef>
              <a:spcAft>
                <a:spcPts val="0"/>
              </a:spcAft>
              <a:buNone/>
            </a:pPr>
            <a:r>
              <a:rPr lang="en-GB" sz="2200"/>
              <a:t>In object literal notation, an object is described as a set of comma-separated name/value pairs enclosed in curly braces ({}). </a:t>
            </a:r>
            <a:endParaRPr sz="2200"/>
          </a:p>
          <a:p>
            <a:pPr indent="0" lvl="0" marL="0" rtl="0" algn="l">
              <a:spcBef>
                <a:spcPts val="1600"/>
              </a:spcBef>
              <a:spcAft>
                <a:spcPts val="1600"/>
              </a:spcAft>
              <a:buNone/>
            </a:pPr>
            <a:r>
              <a:rPr lang="en-GB" sz="2200"/>
              <a:t>Names inside the object may be either strings or identifiers that are followed by a colon. There should be no comma used after the final name/value pair in the object, as this may result in errors.</a:t>
            </a: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 The Module Pattern</a:t>
            </a:r>
            <a:endParaRPr/>
          </a:p>
          <a:p>
            <a:pPr indent="0" lvl="0" marL="0" rtl="0" algn="l">
              <a:spcBef>
                <a:spcPts val="0"/>
              </a:spcBef>
              <a:spcAft>
                <a:spcPts val="0"/>
              </a:spcAft>
              <a:buNone/>
            </a:pPr>
            <a:r>
              <a:t/>
            </a:r>
            <a:endParaRPr/>
          </a:p>
        </p:txBody>
      </p:sp>
      <p:sp>
        <p:nvSpPr>
          <p:cNvPr id="243" name="Google Shape;243;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JavaScript modules are the most prevalently used design patterns for keeping particular pieces of code independent of other components. This provides loose coupling to support well-structured code.</a:t>
            </a:r>
            <a:endParaRPr sz="1700"/>
          </a:p>
          <a:p>
            <a:pPr indent="0" lvl="0" marL="0" rtl="0" algn="l">
              <a:spcBef>
                <a:spcPts val="1600"/>
              </a:spcBef>
              <a:spcAft>
                <a:spcPts val="1600"/>
              </a:spcAft>
              <a:buNone/>
            </a:pPr>
            <a:r>
              <a:rPr lang="en-GB" sz="1700"/>
              <a:t>For those that are familiar with object-oriented languages, modules are JavaScript "classes". One of the many advantages of classes is encapsulation - protecting states and behaviors from being accessed from other classes. The module pattern allows for public and private (plus the lesser-know protected and privileged) access levels.</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Table of contents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406400" lvl="0" marL="457200" rtl="0" algn="l">
              <a:lnSpc>
                <a:spcPct val="100000"/>
              </a:lnSpc>
              <a:spcBef>
                <a:spcPts val="0"/>
              </a:spcBef>
              <a:spcAft>
                <a:spcPts val="0"/>
              </a:spcAft>
              <a:buSzPts val="2800"/>
              <a:buAutoNum type="arabicPeriod"/>
            </a:pPr>
            <a:r>
              <a:rPr lang="en-GB" sz="2800"/>
              <a:t>Constructor</a:t>
            </a:r>
            <a:endParaRPr sz="2800"/>
          </a:p>
          <a:p>
            <a:pPr indent="-406400" lvl="0" marL="457200" rtl="0" algn="l">
              <a:lnSpc>
                <a:spcPct val="100000"/>
              </a:lnSpc>
              <a:spcBef>
                <a:spcPts val="0"/>
              </a:spcBef>
              <a:spcAft>
                <a:spcPts val="0"/>
              </a:spcAft>
              <a:buSzPts val="2800"/>
              <a:buAutoNum type="arabicPeriod"/>
            </a:pPr>
            <a:r>
              <a:rPr lang="en-GB" sz="2800"/>
              <a:t>Module</a:t>
            </a:r>
            <a:endParaRPr sz="2800"/>
          </a:p>
          <a:p>
            <a:pPr indent="-406400" lvl="0" marL="457200" rtl="0" algn="l">
              <a:lnSpc>
                <a:spcPct val="100000"/>
              </a:lnSpc>
              <a:spcBef>
                <a:spcPts val="0"/>
              </a:spcBef>
              <a:spcAft>
                <a:spcPts val="0"/>
              </a:spcAft>
              <a:buSzPts val="2800"/>
              <a:buAutoNum type="arabicPeriod"/>
            </a:pPr>
            <a:r>
              <a:rPr lang="en-GB" sz="2800"/>
              <a:t>Prototype</a:t>
            </a:r>
            <a:endParaRPr sz="2800"/>
          </a:p>
          <a:p>
            <a:pPr indent="-406400" lvl="0" marL="457200" rtl="0" algn="l">
              <a:lnSpc>
                <a:spcPct val="100000"/>
              </a:lnSpc>
              <a:spcBef>
                <a:spcPts val="0"/>
              </a:spcBef>
              <a:spcAft>
                <a:spcPts val="0"/>
              </a:spcAft>
              <a:buSzPts val="2800"/>
              <a:buAutoNum type="arabicPeriod"/>
            </a:pPr>
            <a:r>
              <a:rPr lang="en-GB" sz="2800"/>
              <a:t>Singleton</a:t>
            </a:r>
            <a:endParaRPr sz="2800"/>
          </a:p>
          <a:p>
            <a:pPr indent="-406400" lvl="0" marL="457200" rtl="0" algn="l">
              <a:lnSpc>
                <a:spcPct val="100000"/>
              </a:lnSpc>
              <a:spcBef>
                <a:spcPts val="0"/>
              </a:spcBef>
              <a:spcAft>
                <a:spcPts val="0"/>
              </a:spcAft>
              <a:buSzPts val="2800"/>
              <a:buAutoNum type="arabicPeriod"/>
            </a:pPr>
            <a:r>
              <a:rPr lang="en-GB" sz="2800"/>
              <a:t>Observer</a:t>
            </a:r>
            <a:endParaRPr sz="2800"/>
          </a:p>
          <a:p>
            <a:pPr indent="-406400" lvl="0" marL="457200" rtl="0" algn="l">
              <a:lnSpc>
                <a:spcPct val="100000"/>
              </a:lnSpc>
              <a:spcBef>
                <a:spcPts val="0"/>
              </a:spcBef>
              <a:spcAft>
                <a:spcPts val="0"/>
              </a:spcAft>
              <a:buSzPts val="2800"/>
              <a:buAutoNum type="arabicPeriod"/>
            </a:pPr>
            <a:r>
              <a:rPr lang="en-GB" sz="2800"/>
              <a:t>and many others ...</a:t>
            </a:r>
            <a:endParaRPr sz="2800"/>
          </a:p>
          <a:p>
            <a:pPr indent="0" lvl="0" marL="0" rtl="0" algn="l">
              <a:spcBef>
                <a:spcPts val="0"/>
              </a:spcBef>
              <a:spcAft>
                <a:spcPts val="1600"/>
              </a:spcAft>
              <a:buNone/>
            </a:pPr>
            <a:r>
              <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 The Module Pattern</a:t>
            </a:r>
            <a:endParaRPr/>
          </a:p>
          <a:p>
            <a:pPr indent="0" lvl="0" marL="0" rtl="0" algn="l">
              <a:spcBef>
                <a:spcPts val="0"/>
              </a:spcBef>
              <a:spcAft>
                <a:spcPts val="0"/>
              </a:spcAft>
              <a:buNone/>
            </a:pPr>
            <a:r>
              <a:t/>
            </a:r>
            <a:endParaRPr/>
          </a:p>
        </p:txBody>
      </p:sp>
      <p:sp>
        <p:nvSpPr>
          <p:cNvPr id="249" name="Google Shape;249;p32"/>
          <p:cNvSpPr txBox="1"/>
          <p:nvPr>
            <p:ph idx="1" type="body"/>
          </p:nvPr>
        </p:nvSpPr>
        <p:spPr>
          <a:xfrm>
            <a:off x="1297500" y="1307850"/>
            <a:ext cx="7038900" cy="36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(function() {</a:t>
            </a:r>
            <a:endParaRPr sz="2200"/>
          </a:p>
          <a:p>
            <a:pPr indent="0" lvl="0" marL="0" rtl="0" algn="l">
              <a:spcBef>
                <a:spcPts val="1600"/>
              </a:spcBef>
              <a:spcAft>
                <a:spcPts val="0"/>
              </a:spcAft>
              <a:buNone/>
            </a:pPr>
            <a:r>
              <a:rPr lang="en-GB" sz="2200"/>
              <a:t>    // declare private variables and/or functions</a:t>
            </a:r>
            <a:endParaRPr sz="2200"/>
          </a:p>
          <a:p>
            <a:pPr indent="0" lvl="0" marL="0" rtl="0" algn="l">
              <a:spcBef>
                <a:spcPts val="1600"/>
              </a:spcBef>
              <a:spcAft>
                <a:spcPts val="0"/>
              </a:spcAft>
              <a:buNone/>
            </a:pPr>
            <a:r>
              <a:rPr lang="en-GB" sz="2200"/>
              <a:t>    return {</a:t>
            </a:r>
            <a:endParaRPr sz="2200"/>
          </a:p>
          <a:p>
            <a:pPr indent="0" lvl="0" marL="0" rtl="0" algn="l">
              <a:spcBef>
                <a:spcPts val="1600"/>
              </a:spcBef>
              <a:spcAft>
                <a:spcPts val="0"/>
              </a:spcAft>
              <a:buNone/>
            </a:pPr>
            <a:r>
              <a:rPr lang="en-GB" sz="2200"/>
              <a:t>      // declare public variables and/or functions</a:t>
            </a:r>
            <a:endParaRPr sz="2200"/>
          </a:p>
          <a:p>
            <a:pPr indent="0" lvl="0" marL="0" rtl="0" algn="l">
              <a:spcBef>
                <a:spcPts val="1600"/>
              </a:spcBef>
              <a:spcAft>
                <a:spcPts val="0"/>
              </a:spcAft>
              <a:buNone/>
            </a:pPr>
            <a:r>
              <a:rPr lang="en-GB" sz="2200"/>
              <a:t>    }</a:t>
            </a:r>
            <a:endParaRPr sz="2200"/>
          </a:p>
          <a:p>
            <a:pPr indent="0" lvl="0" marL="0" rtl="0" algn="l">
              <a:spcBef>
                <a:spcPts val="1600"/>
              </a:spcBef>
              <a:spcAft>
                <a:spcPts val="1600"/>
              </a:spcAft>
              <a:buNone/>
            </a:pPr>
            <a:r>
              <a:rPr lang="en-GB" sz="2200"/>
              <a:t>})();</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 The Module Pattern</a:t>
            </a:r>
            <a:endParaRPr/>
          </a:p>
        </p:txBody>
      </p:sp>
      <p:sp>
        <p:nvSpPr>
          <p:cNvPr id="255" name="Google Shape;255;p33"/>
          <p:cNvSpPr txBox="1"/>
          <p:nvPr>
            <p:ph idx="1" type="body"/>
          </p:nvPr>
        </p:nvSpPr>
        <p:spPr>
          <a:xfrm>
            <a:off x="1297500" y="1028700"/>
            <a:ext cx="7038900" cy="3995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500"/>
              <a:t>var HTMLChanger = (function() {</a:t>
            </a:r>
            <a:endParaRPr sz="1500"/>
          </a:p>
          <a:p>
            <a:pPr indent="0" lvl="0" marL="0" rtl="0" algn="l">
              <a:lnSpc>
                <a:spcPct val="100000"/>
              </a:lnSpc>
              <a:spcBef>
                <a:spcPts val="0"/>
              </a:spcBef>
              <a:spcAft>
                <a:spcPts val="0"/>
              </a:spcAft>
              <a:buNone/>
            </a:pPr>
            <a:r>
              <a:rPr lang="en-GB" sz="1500"/>
              <a:t>  var contents = 'contents'</a:t>
            </a:r>
            <a:endParaRPr sz="1500"/>
          </a:p>
          <a:p>
            <a:pPr indent="0" lvl="0" marL="0" rtl="0" algn="l">
              <a:lnSpc>
                <a:spcPct val="100000"/>
              </a:lnSpc>
              <a:spcBef>
                <a:spcPts val="0"/>
              </a:spcBef>
              <a:spcAft>
                <a:spcPts val="0"/>
              </a:spcAft>
              <a:buNone/>
            </a:pPr>
            <a:r>
              <a:rPr lang="en-GB" sz="1500"/>
              <a:t>  var changeHTML = function() {</a:t>
            </a:r>
            <a:endParaRPr sz="1500"/>
          </a:p>
          <a:p>
            <a:pPr indent="0" lvl="0" marL="0" rtl="0" algn="l">
              <a:lnSpc>
                <a:spcPct val="100000"/>
              </a:lnSpc>
              <a:spcBef>
                <a:spcPts val="0"/>
              </a:spcBef>
              <a:spcAft>
                <a:spcPts val="0"/>
              </a:spcAft>
              <a:buNone/>
            </a:pPr>
            <a:r>
              <a:rPr lang="en-GB" sz="1500"/>
              <a:t>    var element = document.getElementById('attribute-to-change');</a:t>
            </a:r>
            <a:endParaRPr sz="1500"/>
          </a:p>
          <a:p>
            <a:pPr indent="0" lvl="0" marL="0" rtl="0" algn="l">
              <a:lnSpc>
                <a:spcPct val="100000"/>
              </a:lnSpc>
              <a:spcBef>
                <a:spcPts val="0"/>
              </a:spcBef>
              <a:spcAft>
                <a:spcPts val="0"/>
              </a:spcAft>
              <a:buNone/>
            </a:pPr>
            <a:r>
              <a:rPr lang="en-GB" sz="1500"/>
              <a:t>    element.innerHTML = contents;</a:t>
            </a:r>
            <a:endParaRPr sz="1500"/>
          </a:p>
          <a:p>
            <a:pPr indent="0" lvl="0" marL="0" rtl="0" algn="l">
              <a:lnSpc>
                <a:spcPct val="100000"/>
              </a:lnSpc>
              <a:spcBef>
                <a:spcPts val="0"/>
              </a:spcBef>
              <a:spcAft>
                <a:spcPts val="0"/>
              </a:spcAft>
              <a:buNone/>
            </a:pPr>
            <a:r>
              <a:rPr lang="en-GB" sz="1500"/>
              <a:t>  }</a:t>
            </a:r>
            <a:endParaRPr sz="1500"/>
          </a:p>
          <a:p>
            <a:pPr indent="0" lvl="0" marL="0" rtl="0" algn="l">
              <a:lnSpc>
                <a:spcPct val="100000"/>
              </a:lnSpc>
              <a:spcBef>
                <a:spcPts val="0"/>
              </a:spcBef>
              <a:spcAft>
                <a:spcPts val="0"/>
              </a:spcAft>
              <a:buNone/>
            </a:pPr>
            <a:r>
              <a:rPr lang="en-GB" sz="1500"/>
              <a:t>  return {</a:t>
            </a:r>
            <a:endParaRPr sz="1500"/>
          </a:p>
          <a:p>
            <a:pPr indent="0" lvl="0" marL="0" rtl="0" algn="l">
              <a:lnSpc>
                <a:spcPct val="100000"/>
              </a:lnSpc>
              <a:spcBef>
                <a:spcPts val="0"/>
              </a:spcBef>
              <a:spcAft>
                <a:spcPts val="0"/>
              </a:spcAft>
              <a:buNone/>
            </a:pPr>
            <a:r>
              <a:rPr lang="en-GB" sz="1500"/>
              <a:t>    callChangeHTML: function() {</a:t>
            </a:r>
            <a:endParaRPr sz="1500"/>
          </a:p>
          <a:p>
            <a:pPr indent="0" lvl="0" marL="0" rtl="0" algn="l">
              <a:lnSpc>
                <a:spcPct val="100000"/>
              </a:lnSpc>
              <a:spcBef>
                <a:spcPts val="0"/>
              </a:spcBef>
              <a:spcAft>
                <a:spcPts val="0"/>
              </a:spcAft>
              <a:buNone/>
            </a:pPr>
            <a:r>
              <a:rPr lang="en-GB" sz="1500"/>
              <a:t>      changeHTML();</a:t>
            </a:r>
            <a:endParaRPr sz="1500"/>
          </a:p>
          <a:p>
            <a:pPr indent="0" lvl="0" marL="0" rtl="0" algn="l">
              <a:lnSpc>
                <a:spcPct val="100000"/>
              </a:lnSpc>
              <a:spcBef>
                <a:spcPts val="0"/>
              </a:spcBef>
              <a:spcAft>
                <a:spcPts val="0"/>
              </a:spcAft>
              <a:buNone/>
            </a:pPr>
            <a:r>
              <a:rPr lang="en-GB" sz="1500"/>
              <a:t>      console.log(contents);</a:t>
            </a:r>
            <a:endParaRPr sz="1500"/>
          </a:p>
          <a:p>
            <a:pPr indent="0" lvl="0" marL="0" rtl="0" algn="l">
              <a:lnSpc>
                <a:spcPct val="100000"/>
              </a:lnSpc>
              <a:spcBef>
                <a:spcPts val="0"/>
              </a:spcBef>
              <a:spcAft>
                <a:spcPts val="0"/>
              </a:spcAft>
              <a:buNone/>
            </a:pPr>
            <a:r>
              <a:rPr lang="en-GB" sz="1500"/>
              <a:t>    }</a:t>
            </a:r>
            <a:endParaRPr sz="1500"/>
          </a:p>
          <a:p>
            <a:pPr indent="0" lvl="0" marL="0" rtl="0" algn="l">
              <a:lnSpc>
                <a:spcPct val="100000"/>
              </a:lnSpc>
              <a:spcBef>
                <a:spcPts val="0"/>
              </a:spcBef>
              <a:spcAft>
                <a:spcPts val="0"/>
              </a:spcAft>
              <a:buNone/>
            </a:pPr>
            <a:r>
              <a:rPr lang="en-GB" sz="1500"/>
              <a:t>  };</a:t>
            </a:r>
            <a:endParaRPr sz="1500"/>
          </a:p>
          <a:p>
            <a:pPr indent="0" lvl="0" marL="0" rtl="0" algn="l">
              <a:lnSpc>
                <a:spcPct val="100000"/>
              </a:lnSpc>
              <a:spcBef>
                <a:spcPts val="0"/>
              </a:spcBef>
              <a:spcAft>
                <a:spcPts val="0"/>
              </a:spcAft>
              <a:buNone/>
            </a:pPr>
            <a:r>
              <a:rPr lang="en-GB" sz="1500"/>
              <a:t>})();</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lang="en-GB" sz="1500"/>
              <a:t>HTMLChanger.callChangeHTML();       // Outputs: 'contents'</a:t>
            </a:r>
            <a:endParaRPr sz="1500"/>
          </a:p>
          <a:p>
            <a:pPr indent="0" lvl="0" marL="0" rtl="0" algn="l">
              <a:lnSpc>
                <a:spcPct val="100000"/>
              </a:lnSpc>
              <a:spcBef>
                <a:spcPts val="0"/>
              </a:spcBef>
              <a:spcAft>
                <a:spcPts val="0"/>
              </a:spcAft>
              <a:buNone/>
            </a:pPr>
            <a:r>
              <a:rPr lang="en-GB" sz="1500"/>
              <a:t>console.log(HTMLChanger.contents);  // undefined</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 Revealing Module Pattern</a:t>
            </a:r>
            <a:endParaRPr/>
          </a:p>
          <a:p>
            <a:pPr indent="0" lvl="0" marL="0" rtl="0" algn="l">
              <a:spcBef>
                <a:spcPts val="0"/>
              </a:spcBef>
              <a:spcAft>
                <a:spcPts val="0"/>
              </a:spcAft>
              <a:buNone/>
            </a:pPr>
            <a:r>
              <a:t/>
            </a:r>
            <a:endParaRPr/>
          </a:p>
        </p:txBody>
      </p:sp>
      <p:sp>
        <p:nvSpPr>
          <p:cNvPr id="261" name="Google Shape;261;p34"/>
          <p:cNvSpPr txBox="1"/>
          <p:nvPr>
            <p:ph idx="1" type="body"/>
          </p:nvPr>
        </p:nvSpPr>
        <p:spPr>
          <a:xfrm>
            <a:off x="1297500" y="1307850"/>
            <a:ext cx="7038900" cy="36558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GB" sz="2100"/>
              <a:t>A variation of the module pattern is called the Revealing Module Pattern. </a:t>
            </a:r>
            <a:endParaRPr sz="2100"/>
          </a:p>
          <a:p>
            <a:pPr indent="-361950" lvl="0" marL="457200" rtl="0" algn="l">
              <a:spcBef>
                <a:spcPts val="0"/>
              </a:spcBef>
              <a:spcAft>
                <a:spcPts val="0"/>
              </a:spcAft>
              <a:buSzPts val="2100"/>
              <a:buChar char="-"/>
            </a:pPr>
            <a:r>
              <a:rPr lang="en-GB" sz="2100"/>
              <a:t>The purpose is to maintain encapsulation and reveal certain variables and methods returned in an object literal. </a:t>
            </a:r>
            <a:endParaRPr sz="2100"/>
          </a:p>
          <a:p>
            <a:pPr indent="-361950" lvl="0" marL="457200" rtl="0" algn="l">
              <a:spcBef>
                <a:spcPts val="0"/>
              </a:spcBef>
              <a:spcAft>
                <a:spcPts val="0"/>
              </a:spcAft>
              <a:buSzPts val="2100"/>
              <a:buChar char="-"/>
            </a:pPr>
            <a:r>
              <a:rPr lang="en-GB" sz="2100"/>
              <a:t>The direct implementation looks like this:</a:t>
            </a:r>
            <a:endParaRPr sz="2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 Revealing Module Pattern</a:t>
            </a:r>
            <a:endParaRPr/>
          </a:p>
        </p:txBody>
      </p:sp>
      <p:sp>
        <p:nvSpPr>
          <p:cNvPr id="267" name="Google Shape;267;p35"/>
          <p:cNvSpPr txBox="1"/>
          <p:nvPr>
            <p:ph idx="1" type="body"/>
          </p:nvPr>
        </p:nvSpPr>
        <p:spPr>
          <a:xfrm>
            <a:off x="1297500" y="1028700"/>
            <a:ext cx="7038900" cy="3995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500"/>
              <a:t>var Exposer = (function() {</a:t>
            </a:r>
            <a:endParaRPr sz="1500"/>
          </a:p>
          <a:p>
            <a:pPr indent="0" lvl="0" marL="0" rtl="0" algn="l">
              <a:lnSpc>
                <a:spcPct val="100000"/>
              </a:lnSpc>
              <a:spcBef>
                <a:spcPts val="0"/>
              </a:spcBef>
              <a:spcAft>
                <a:spcPts val="0"/>
              </a:spcAft>
              <a:buNone/>
            </a:pPr>
            <a:r>
              <a:rPr lang="en-GB" sz="1500"/>
              <a:t>  var privateVariable = 10;</a:t>
            </a:r>
            <a:endParaRPr sz="1500"/>
          </a:p>
          <a:p>
            <a:pPr indent="0" lvl="0" marL="0" rtl="0" algn="l">
              <a:lnSpc>
                <a:spcPct val="100000"/>
              </a:lnSpc>
              <a:spcBef>
                <a:spcPts val="0"/>
              </a:spcBef>
              <a:spcAft>
                <a:spcPts val="0"/>
              </a:spcAft>
              <a:buNone/>
            </a:pPr>
            <a:r>
              <a:rPr lang="en-GB" sz="1500"/>
              <a:t>  var privateMethod = function() {</a:t>
            </a:r>
            <a:endParaRPr sz="1500"/>
          </a:p>
          <a:p>
            <a:pPr indent="0" lvl="0" marL="0" rtl="0" algn="l">
              <a:lnSpc>
                <a:spcPct val="100000"/>
              </a:lnSpc>
              <a:spcBef>
                <a:spcPts val="0"/>
              </a:spcBef>
              <a:spcAft>
                <a:spcPts val="0"/>
              </a:spcAft>
              <a:buNone/>
            </a:pPr>
            <a:r>
              <a:rPr lang="en-GB" sz="1500"/>
              <a:t>    console.log('Inside a private method!');</a:t>
            </a:r>
            <a:endParaRPr sz="1500"/>
          </a:p>
          <a:p>
            <a:pPr indent="0" lvl="0" marL="0" rtl="0" algn="l">
              <a:lnSpc>
                <a:spcPct val="100000"/>
              </a:lnSpc>
              <a:spcBef>
                <a:spcPts val="0"/>
              </a:spcBef>
              <a:spcAft>
                <a:spcPts val="0"/>
              </a:spcAft>
              <a:buNone/>
            </a:pPr>
            <a:r>
              <a:rPr lang="en-GB" sz="1500"/>
              <a:t>    privateVariable++;</a:t>
            </a:r>
            <a:endParaRPr sz="1500"/>
          </a:p>
          <a:p>
            <a:pPr indent="0" lvl="0" marL="0" rtl="0" algn="l">
              <a:lnSpc>
                <a:spcPct val="100000"/>
              </a:lnSpc>
              <a:spcBef>
                <a:spcPts val="0"/>
              </a:spcBef>
              <a:spcAft>
                <a:spcPts val="0"/>
              </a:spcAft>
              <a:buNone/>
            </a:pPr>
            <a:r>
              <a:rPr lang="en-GB" sz="1500"/>
              <a:t>  }</a:t>
            </a:r>
            <a:endParaRPr sz="1500"/>
          </a:p>
          <a:p>
            <a:pPr indent="0" lvl="0" marL="0" rtl="0" algn="l">
              <a:lnSpc>
                <a:spcPct val="100000"/>
              </a:lnSpc>
              <a:spcBef>
                <a:spcPts val="0"/>
              </a:spcBef>
              <a:spcAft>
                <a:spcPts val="0"/>
              </a:spcAft>
              <a:buNone/>
            </a:pPr>
            <a:r>
              <a:rPr lang="en-GB" sz="1500"/>
              <a:t>  var methodToExpose = function() {</a:t>
            </a:r>
            <a:endParaRPr sz="1500"/>
          </a:p>
          <a:p>
            <a:pPr indent="0" lvl="0" marL="0" rtl="0" algn="l">
              <a:lnSpc>
                <a:spcPct val="100000"/>
              </a:lnSpc>
              <a:spcBef>
                <a:spcPts val="0"/>
              </a:spcBef>
              <a:spcAft>
                <a:spcPts val="0"/>
              </a:spcAft>
              <a:buNone/>
            </a:pPr>
            <a:r>
              <a:rPr lang="en-GB" sz="1500"/>
              <a:t>    console.log('This is a method I want to expose!');</a:t>
            </a:r>
            <a:endParaRPr sz="1500"/>
          </a:p>
          <a:p>
            <a:pPr indent="0" lvl="0" marL="0" rtl="0" algn="l">
              <a:lnSpc>
                <a:spcPct val="100000"/>
              </a:lnSpc>
              <a:spcBef>
                <a:spcPts val="0"/>
              </a:spcBef>
              <a:spcAft>
                <a:spcPts val="0"/>
              </a:spcAft>
              <a:buNone/>
            </a:pPr>
            <a:r>
              <a:rPr lang="en-GB" sz="1500"/>
              <a:t>  }</a:t>
            </a:r>
            <a:endParaRPr sz="1500"/>
          </a:p>
          <a:p>
            <a:pPr indent="0" lvl="0" marL="0" rtl="0" algn="l">
              <a:lnSpc>
                <a:spcPct val="100000"/>
              </a:lnSpc>
              <a:spcBef>
                <a:spcPts val="0"/>
              </a:spcBef>
              <a:spcAft>
                <a:spcPts val="0"/>
              </a:spcAft>
              <a:buNone/>
            </a:pPr>
            <a:r>
              <a:rPr lang="en-GB" sz="1500"/>
              <a:t>  var otherMethodIWantToExpose = function() {</a:t>
            </a:r>
            <a:endParaRPr sz="1500"/>
          </a:p>
          <a:p>
            <a:pPr indent="0" lvl="0" marL="0" rtl="0" algn="l">
              <a:lnSpc>
                <a:spcPct val="100000"/>
              </a:lnSpc>
              <a:spcBef>
                <a:spcPts val="0"/>
              </a:spcBef>
              <a:spcAft>
                <a:spcPts val="0"/>
              </a:spcAft>
              <a:buNone/>
            </a:pPr>
            <a:r>
              <a:rPr lang="en-GB" sz="1500"/>
              <a:t>    privateMethod();</a:t>
            </a:r>
            <a:endParaRPr sz="1500"/>
          </a:p>
          <a:p>
            <a:pPr indent="0" lvl="0" marL="0" rtl="0" algn="l">
              <a:lnSpc>
                <a:spcPct val="100000"/>
              </a:lnSpc>
              <a:spcBef>
                <a:spcPts val="0"/>
              </a:spcBef>
              <a:spcAft>
                <a:spcPts val="0"/>
              </a:spcAft>
              <a:buNone/>
            </a:pPr>
            <a:r>
              <a:rPr lang="en-GB" sz="1500"/>
              <a:t>  }</a:t>
            </a:r>
            <a:endParaRPr sz="1500"/>
          </a:p>
          <a:p>
            <a:pPr indent="0" lvl="0" marL="0" rtl="0" algn="l">
              <a:lnSpc>
                <a:spcPct val="100000"/>
              </a:lnSpc>
              <a:spcBef>
                <a:spcPts val="0"/>
              </a:spcBef>
              <a:spcAft>
                <a:spcPts val="0"/>
              </a:spcAft>
              <a:buNone/>
            </a:pPr>
            <a:r>
              <a:rPr lang="en-GB" sz="1500"/>
              <a:t>  return {</a:t>
            </a:r>
            <a:endParaRPr sz="1500"/>
          </a:p>
          <a:p>
            <a:pPr indent="0" lvl="0" marL="0" rtl="0" algn="l">
              <a:lnSpc>
                <a:spcPct val="100000"/>
              </a:lnSpc>
              <a:spcBef>
                <a:spcPts val="0"/>
              </a:spcBef>
              <a:spcAft>
                <a:spcPts val="0"/>
              </a:spcAft>
              <a:buNone/>
            </a:pPr>
            <a:r>
              <a:rPr lang="en-GB" sz="1500"/>
              <a:t>      first: methodToExpose,</a:t>
            </a:r>
            <a:endParaRPr sz="1500"/>
          </a:p>
          <a:p>
            <a:pPr indent="0" lvl="0" marL="0" rtl="0" algn="l">
              <a:lnSpc>
                <a:spcPct val="100000"/>
              </a:lnSpc>
              <a:spcBef>
                <a:spcPts val="0"/>
              </a:spcBef>
              <a:spcAft>
                <a:spcPts val="0"/>
              </a:spcAft>
              <a:buNone/>
            </a:pPr>
            <a:r>
              <a:rPr lang="en-GB" sz="1500"/>
              <a:t>      second: otherMethodIWantToExpose</a:t>
            </a:r>
            <a:endParaRPr sz="1500"/>
          </a:p>
          <a:p>
            <a:pPr indent="0" lvl="0" marL="0" rtl="0" algn="l">
              <a:lnSpc>
                <a:spcPct val="100000"/>
              </a:lnSpc>
              <a:spcBef>
                <a:spcPts val="0"/>
              </a:spcBef>
              <a:spcAft>
                <a:spcPts val="0"/>
              </a:spcAft>
              <a:buNone/>
            </a:pPr>
            <a:r>
              <a:rPr lang="en-GB" sz="1500"/>
              <a:t>  };</a:t>
            </a:r>
            <a:endParaRPr sz="1500"/>
          </a:p>
          <a:p>
            <a:pPr indent="0" lvl="0" marL="0" rtl="0" algn="l">
              <a:lnSpc>
                <a:spcPct val="100000"/>
              </a:lnSpc>
              <a:spcBef>
                <a:spcPts val="0"/>
              </a:spcBef>
              <a:spcAft>
                <a:spcPts val="0"/>
              </a:spcAft>
              <a:buNone/>
            </a:pPr>
            <a:r>
              <a:rPr lang="en-GB" sz="1500"/>
              <a:t>})();</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 Revealing Module Pattern</a:t>
            </a:r>
            <a:endParaRPr/>
          </a:p>
        </p:txBody>
      </p:sp>
      <p:sp>
        <p:nvSpPr>
          <p:cNvPr id="273" name="Google Shape;273;p36"/>
          <p:cNvSpPr txBox="1"/>
          <p:nvPr>
            <p:ph idx="1" type="body"/>
          </p:nvPr>
        </p:nvSpPr>
        <p:spPr>
          <a:xfrm>
            <a:off x="1297500" y="1028700"/>
            <a:ext cx="7038900" cy="3995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lang="en-GB" sz="1500"/>
              <a:t>Exposer.first();        // Output: This is a method I want to expose!</a:t>
            </a:r>
            <a:endParaRPr sz="1500"/>
          </a:p>
          <a:p>
            <a:pPr indent="0" lvl="0" marL="0" rtl="0" algn="l">
              <a:lnSpc>
                <a:spcPct val="100000"/>
              </a:lnSpc>
              <a:spcBef>
                <a:spcPts val="0"/>
              </a:spcBef>
              <a:spcAft>
                <a:spcPts val="0"/>
              </a:spcAft>
              <a:buNone/>
            </a:pPr>
            <a:r>
              <a:rPr lang="en-GB" sz="1500"/>
              <a:t>Exposer.second();       // Output: Inside a private method!</a:t>
            </a:r>
            <a:endParaRPr sz="1500"/>
          </a:p>
          <a:p>
            <a:pPr indent="0" lvl="0" marL="0" rtl="0" algn="l">
              <a:lnSpc>
                <a:spcPct val="100000"/>
              </a:lnSpc>
              <a:spcBef>
                <a:spcPts val="0"/>
              </a:spcBef>
              <a:spcAft>
                <a:spcPts val="0"/>
              </a:spcAft>
              <a:buNone/>
            </a:pPr>
            <a:r>
              <a:rPr lang="en-GB" sz="1500"/>
              <a:t>Exposer.methodToExpose; // undefined</a:t>
            </a:r>
            <a:endParaRPr sz="1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 Prototype Design Pattern</a:t>
            </a:r>
            <a:endParaRPr/>
          </a:p>
        </p:txBody>
      </p:sp>
      <p:sp>
        <p:nvSpPr>
          <p:cNvPr id="279" name="Google Shape;279;p3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Any JavaScript developer has either seen the keyword prototype, confused by the prototypical inheritance, or implemented prototypes in their code. </a:t>
            </a:r>
            <a:endParaRPr sz="1800"/>
          </a:p>
          <a:p>
            <a:pPr indent="-342900" lvl="0" marL="457200" rtl="0" algn="l">
              <a:spcBef>
                <a:spcPts val="0"/>
              </a:spcBef>
              <a:spcAft>
                <a:spcPts val="0"/>
              </a:spcAft>
              <a:buSzPts val="1800"/>
              <a:buChar char="-"/>
            </a:pPr>
            <a:r>
              <a:rPr lang="en-GB" sz="1800"/>
              <a:t>The Prototype design pattern relies on the JavaScript prototypical inheritance.</a:t>
            </a:r>
            <a:endParaRPr sz="1800"/>
          </a:p>
          <a:p>
            <a:pPr indent="-342900" lvl="0" marL="457200" rtl="0" algn="l">
              <a:spcBef>
                <a:spcPts val="0"/>
              </a:spcBef>
              <a:spcAft>
                <a:spcPts val="0"/>
              </a:spcAft>
              <a:buSzPts val="1800"/>
              <a:buChar char="-"/>
            </a:pPr>
            <a:r>
              <a:rPr lang="en-GB" sz="1800"/>
              <a:t> The prototype model is used mainly for creating objects in performance-intensive situations.</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 Prototype Design Pattern</a:t>
            </a:r>
            <a:endParaRPr/>
          </a:p>
        </p:txBody>
      </p:sp>
      <p:sp>
        <p:nvSpPr>
          <p:cNvPr id="285" name="Google Shape;285;p3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The objects created are clones (shallow clones) of the original object that are passed around. </a:t>
            </a:r>
            <a:endParaRPr sz="1800"/>
          </a:p>
          <a:p>
            <a:pPr indent="-342900" lvl="0" marL="457200" rtl="0" algn="l">
              <a:spcBef>
                <a:spcPts val="0"/>
              </a:spcBef>
              <a:spcAft>
                <a:spcPts val="0"/>
              </a:spcAft>
              <a:buSzPts val="1800"/>
              <a:buChar char="-"/>
            </a:pPr>
            <a:r>
              <a:rPr lang="en-GB" sz="1800"/>
              <a:t>One use case of the prototype pattern is performing an extensive database operation to create an object used for other parts of the application. </a:t>
            </a:r>
            <a:endParaRPr sz="1800"/>
          </a:p>
          <a:p>
            <a:pPr indent="-342900" lvl="0" marL="457200" rtl="0" algn="l">
              <a:spcBef>
                <a:spcPts val="0"/>
              </a:spcBef>
              <a:spcAft>
                <a:spcPts val="0"/>
              </a:spcAft>
              <a:buSzPts val="1800"/>
              <a:buChar char="-"/>
            </a:pPr>
            <a:r>
              <a:rPr lang="en-GB" sz="1800"/>
              <a:t>If another process needs to use this object, instead of having to perform this substantial database operation, it would be advantageous to clone the previously created object.</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 Prototype Design Pattern</a:t>
            </a:r>
            <a:endParaRPr/>
          </a:p>
        </p:txBody>
      </p:sp>
      <p:sp>
        <p:nvSpPr>
          <p:cNvPr id="291" name="Google Shape;291;p39"/>
          <p:cNvSpPr txBox="1"/>
          <p:nvPr>
            <p:ph idx="1" type="body"/>
          </p:nvPr>
        </p:nvSpPr>
        <p:spPr>
          <a:xfrm>
            <a:off x="1297500" y="1567550"/>
            <a:ext cx="7038900" cy="32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clone an object, a constructor must exist to instantiate the first object. Next, by using the keyword prototype variables and methods bind to the object's structure. Let's look at a basic example:</a:t>
            </a:r>
            <a:endParaRPr/>
          </a:p>
          <a:p>
            <a:pPr indent="0" lvl="0" marL="0" rtl="0" algn="l">
              <a:spcBef>
                <a:spcPts val="1600"/>
              </a:spcBef>
              <a:spcAft>
                <a:spcPts val="0"/>
              </a:spcAft>
              <a:buNone/>
            </a:pPr>
            <a:r>
              <a:rPr lang="en-GB"/>
              <a:t>var TeslaModelS = function() {</a:t>
            </a:r>
            <a:endParaRPr/>
          </a:p>
          <a:p>
            <a:pPr indent="0" lvl="0" marL="0" rtl="0" algn="l">
              <a:spcBef>
                <a:spcPts val="1600"/>
              </a:spcBef>
              <a:spcAft>
                <a:spcPts val="0"/>
              </a:spcAft>
              <a:buNone/>
            </a:pPr>
            <a:r>
              <a:rPr lang="en-GB"/>
              <a:t>  this.numWheels    = 4;</a:t>
            </a:r>
            <a:endParaRPr/>
          </a:p>
          <a:p>
            <a:pPr indent="0" lvl="0" marL="0" rtl="0" algn="l">
              <a:spcBef>
                <a:spcPts val="1600"/>
              </a:spcBef>
              <a:spcAft>
                <a:spcPts val="0"/>
              </a:spcAft>
              <a:buNone/>
            </a:pPr>
            <a:r>
              <a:rPr lang="en-GB"/>
              <a:t>  this.manufacturer = 'Tesla';</a:t>
            </a:r>
            <a:endParaRPr/>
          </a:p>
          <a:p>
            <a:pPr indent="0" lvl="0" marL="0" rtl="0" algn="l">
              <a:spcBef>
                <a:spcPts val="1600"/>
              </a:spcBef>
              <a:spcAft>
                <a:spcPts val="0"/>
              </a:spcAft>
              <a:buNone/>
            </a:pPr>
            <a:r>
              <a:rPr lang="en-GB"/>
              <a:t>  this.make         = 'Model S';</a:t>
            </a:r>
            <a:endParaRPr/>
          </a:p>
          <a:p>
            <a:pPr indent="0" lvl="0" marL="0" rtl="0" algn="l">
              <a:spcBef>
                <a:spcPts val="1600"/>
              </a:spcBef>
              <a:spcAft>
                <a:spcPts val="1600"/>
              </a:spcAft>
              <a:buNone/>
            </a:pPr>
            <a:r>
              <a:rPr lang="en-GB"/>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 Prototype Design Pattern</a:t>
            </a:r>
            <a:endParaRPr/>
          </a:p>
        </p:txBody>
      </p:sp>
      <p:sp>
        <p:nvSpPr>
          <p:cNvPr id="297" name="Google Shape;297;p40"/>
          <p:cNvSpPr txBox="1"/>
          <p:nvPr>
            <p:ph idx="1" type="body"/>
          </p:nvPr>
        </p:nvSpPr>
        <p:spPr>
          <a:xfrm>
            <a:off x="1297500" y="1567550"/>
            <a:ext cx="7038900" cy="32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TeslaModelS.prototype.go = function() {</a:t>
            </a:r>
            <a:endParaRPr/>
          </a:p>
          <a:p>
            <a:pPr indent="0" lvl="0" marL="0" rtl="0" algn="l">
              <a:spcBef>
                <a:spcPts val="1600"/>
              </a:spcBef>
              <a:spcAft>
                <a:spcPts val="0"/>
              </a:spcAft>
              <a:buNone/>
            </a:pPr>
            <a:r>
              <a:rPr lang="en-GB"/>
              <a:t>  // Rotate wheels</a:t>
            </a:r>
            <a:endParaRPr/>
          </a:p>
          <a:p>
            <a:pPr indent="0" lvl="0" marL="0" rtl="0" algn="l">
              <a:spcBef>
                <a:spcPts val="1600"/>
              </a:spcBef>
              <a:spcAft>
                <a:spcPts val="0"/>
              </a:spcAft>
              <a:buNone/>
            </a:pPr>
            <a:r>
              <a:rPr lang="en-GB"/>
              <a:t>}</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TeslaModelS.prototype.stop = function() {</a:t>
            </a:r>
            <a:endParaRPr/>
          </a:p>
          <a:p>
            <a:pPr indent="0" lvl="0" marL="0" rtl="0" algn="l">
              <a:spcBef>
                <a:spcPts val="1600"/>
              </a:spcBef>
              <a:spcAft>
                <a:spcPts val="0"/>
              </a:spcAft>
              <a:buNone/>
            </a:pPr>
            <a:r>
              <a:rPr lang="en-GB"/>
              <a:t>  // Apply brake pads</a:t>
            </a:r>
            <a:endParaRPr/>
          </a:p>
          <a:p>
            <a:pPr indent="0" lvl="0" marL="0" rtl="0" algn="l">
              <a:spcBef>
                <a:spcPts val="1600"/>
              </a:spcBef>
              <a:spcAft>
                <a:spcPts val="1600"/>
              </a:spcAft>
              <a:buNone/>
            </a:pPr>
            <a:r>
              <a:rPr lang="en-GB"/>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 Prototype Design Pattern</a:t>
            </a:r>
            <a:endParaRPr/>
          </a:p>
        </p:txBody>
      </p:sp>
      <p:sp>
        <p:nvSpPr>
          <p:cNvPr id="303" name="Google Shape;303;p41"/>
          <p:cNvSpPr txBox="1"/>
          <p:nvPr>
            <p:ph idx="1" type="body"/>
          </p:nvPr>
        </p:nvSpPr>
        <p:spPr>
          <a:xfrm>
            <a:off x="1297500" y="1567550"/>
            <a:ext cx="7038900" cy="320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GB" sz="1700"/>
              <a:t>The constructor allows the creation of a single TeslaModelS object. </a:t>
            </a:r>
            <a:endParaRPr sz="1700"/>
          </a:p>
          <a:p>
            <a:pPr indent="-336550" lvl="0" marL="457200" rtl="0" algn="l">
              <a:spcBef>
                <a:spcPts val="0"/>
              </a:spcBef>
              <a:spcAft>
                <a:spcPts val="0"/>
              </a:spcAft>
              <a:buSzPts val="1700"/>
              <a:buChar char="-"/>
            </a:pPr>
            <a:r>
              <a:rPr lang="en-GB" sz="1700"/>
              <a:t>When a creating new TeslaModelS object, it will retain the states initialized in the constructor. </a:t>
            </a:r>
            <a:endParaRPr sz="1700"/>
          </a:p>
          <a:p>
            <a:pPr indent="-336550" lvl="0" marL="457200" rtl="0" algn="l">
              <a:spcBef>
                <a:spcPts val="0"/>
              </a:spcBef>
              <a:spcAft>
                <a:spcPts val="0"/>
              </a:spcAft>
              <a:buSzPts val="1700"/>
              <a:buChar char="-"/>
            </a:pPr>
            <a:r>
              <a:rPr lang="en-GB" sz="1700"/>
              <a:t>Additionally, maintaining the function go and stop is easy since we declared them with prototype. </a:t>
            </a:r>
            <a:endParaRPr sz="1700"/>
          </a:p>
          <a:p>
            <a:pPr indent="-336550" lvl="0" marL="457200" rtl="0" algn="l">
              <a:spcBef>
                <a:spcPts val="0"/>
              </a:spcBef>
              <a:spcAft>
                <a:spcPts val="0"/>
              </a:spcAft>
              <a:buSzPts val="1700"/>
              <a:buChar char="-"/>
            </a:pPr>
            <a:r>
              <a:rPr lang="en-GB" sz="1700"/>
              <a:t>A synonymous way to extend functions on the prototype as described below:</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GB"/>
              <a:t>Constructor design pattern</a:t>
            </a:r>
            <a:endParaRPr/>
          </a:p>
        </p:txBody>
      </p:sp>
      <p:sp>
        <p:nvSpPr>
          <p:cNvPr id="147" name="Google Shape;147;p15"/>
          <p:cNvSpPr txBox="1"/>
          <p:nvPr>
            <p:ph idx="1" type="body"/>
          </p:nvPr>
        </p:nvSpPr>
        <p:spPr>
          <a:xfrm>
            <a:off x="1297500" y="1195225"/>
            <a:ext cx="7038900" cy="35721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GB" sz="1900"/>
              <a:t>In classical object-oriented programming languages, a constructor is a special method used to initialize a newly created object once memory has been allocated for it. In JavaScript, as almost everything is an object, we’re most often interested in object constructors.</a:t>
            </a:r>
            <a:endParaRPr sz="1900"/>
          </a:p>
          <a:p>
            <a:pPr indent="-349250" lvl="0" marL="457200" rtl="0" algn="l">
              <a:spcBef>
                <a:spcPts val="0"/>
              </a:spcBef>
              <a:spcAft>
                <a:spcPts val="0"/>
              </a:spcAft>
              <a:buSzPts val="1900"/>
              <a:buChar char="-"/>
            </a:pPr>
            <a:r>
              <a:rPr lang="en-GB" sz="1900"/>
              <a:t>Object constructors are used to create specific types of objects—both preparing the object for use and accepting arguments a constructor can use to set the values of member properties and methods when the object is first created .</a:t>
            </a:r>
            <a:endParaRPr sz="19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 Prototype Design Pattern</a:t>
            </a:r>
            <a:endParaRPr/>
          </a:p>
        </p:txBody>
      </p:sp>
      <p:sp>
        <p:nvSpPr>
          <p:cNvPr id="309" name="Google Shape;309;p42"/>
          <p:cNvSpPr txBox="1"/>
          <p:nvPr>
            <p:ph idx="1" type="body"/>
          </p:nvPr>
        </p:nvSpPr>
        <p:spPr>
          <a:xfrm>
            <a:off x="1297500" y="1567550"/>
            <a:ext cx="7038900" cy="32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TeslaModelS.prototype = {</a:t>
            </a:r>
            <a:endParaRPr sz="1700"/>
          </a:p>
          <a:p>
            <a:pPr indent="0" lvl="0" marL="0" rtl="0" algn="l">
              <a:spcBef>
                <a:spcPts val="400"/>
              </a:spcBef>
              <a:spcAft>
                <a:spcPts val="0"/>
              </a:spcAft>
              <a:buNone/>
            </a:pPr>
            <a:r>
              <a:rPr lang="en-GB" sz="1700"/>
              <a:t>  go: function() {</a:t>
            </a:r>
            <a:endParaRPr sz="1700"/>
          </a:p>
          <a:p>
            <a:pPr indent="0" lvl="0" marL="0" rtl="0" algn="l">
              <a:spcBef>
                <a:spcPts val="400"/>
              </a:spcBef>
              <a:spcAft>
                <a:spcPts val="0"/>
              </a:spcAft>
              <a:buNone/>
            </a:pPr>
            <a:r>
              <a:rPr lang="en-GB" sz="1700"/>
              <a:t>    // Rotate wheels</a:t>
            </a:r>
            <a:endParaRPr sz="1700"/>
          </a:p>
          <a:p>
            <a:pPr indent="0" lvl="0" marL="0" rtl="0" algn="l">
              <a:spcBef>
                <a:spcPts val="400"/>
              </a:spcBef>
              <a:spcAft>
                <a:spcPts val="0"/>
              </a:spcAft>
              <a:buNone/>
            </a:pPr>
            <a:r>
              <a:rPr lang="en-GB" sz="1700"/>
              <a:t>  },</a:t>
            </a:r>
            <a:endParaRPr sz="1700"/>
          </a:p>
          <a:p>
            <a:pPr indent="0" lvl="0" marL="0" rtl="0" algn="l">
              <a:spcBef>
                <a:spcPts val="400"/>
              </a:spcBef>
              <a:spcAft>
                <a:spcPts val="0"/>
              </a:spcAft>
              <a:buNone/>
            </a:pPr>
            <a:r>
              <a:rPr lang="en-GB" sz="1700"/>
              <a:t>  stop: function() {</a:t>
            </a:r>
            <a:endParaRPr sz="1700"/>
          </a:p>
          <a:p>
            <a:pPr indent="0" lvl="0" marL="0" rtl="0" algn="l">
              <a:spcBef>
                <a:spcPts val="400"/>
              </a:spcBef>
              <a:spcAft>
                <a:spcPts val="0"/>
              </a:spcAft>
              <a:buNone/>
            </a:pPr>
            <a:r>
              <a:rPr lang="en-GB" sz="1700"/>
              <a:t>    // Apply brake pads</a:t>
            </a:r>
            <a:endParaRPr sz="1700"/>
          </a:p>
          <a:p>
            <a:pPr indent="0" lvl="0" marL="0" rtl="0" algn="l">
              <a:spcBef>
                <a:spcPts val="400"/>
              </a:spcBef>
              <a:spcAft>
                <a:spcPts val="0"/>
              </a:spcAft>
              <a:buNone/>
            </a:pPr>
            <a:r>
              <a:rPr lang="en-GB" sz="1700"/>
              <a:t>  }</a:t>
            </a:r>
            <a:endParaRPr sz="1700"/>
          </a:p>
          <a:p>
            <a:pPr indent="0" lvl="0" marL="0" rtl="0" algn="l">
              <a:spcBef>
                <a:spcPts val="400"/>
              </a:spcBef>
              <a:spcAft>
                <a:spcPts val="400"/>
              </a:spcAft>
              <a:buNone/>
            </a:pPr>
            <a:r>
              <a:rPr lang="en-GB" sz="1700"/>
              <a:t>}</a:t>
            </a:r>
            <a:endParaRPr sz="17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 Revealing Prototype Pattern</a:t>
            </a:r>
            <a:endParaRPr/>
          </a:p>
        </p:txBody>
      </p:sp>
      <p:sp>
        <p:nvSpPr>
          <p:cNvPr id="315" name="Google Shape;315;p4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Similar to Module pattern, the Prototype pattern also has a revealing variation. </a:t>
            </a:r>
            <a:endParaRPr/>
          </a:p>
          <a:p>
            <a:pPr indent="0" lvl="0" marL="0" rtl="0" algn="l">
              <a:spcBef>
                <a:spcPts val="1600"/>
              </a:spcBef>
              <a:spcAft>
                <a:spcPts val="0"/>
              </a:spcAft>
              <a:buNone/>
            </a:pPr>
            <a:r>
              <a:rPr lang="en-GB"/>
              <a:t>The Revealing Prototype Pattern provides encapsulation with public and private members since it returns an object literal.</a:t>
            </a:r>
            <a:endParaRPr/>
          </a:p>
          <a:p>
            <a:pPr indent="0" lvl="0" marL="0" rtl="0" algn="l">
              <a:spcBef>
                <a:spcPts val="1600"/>
              </a:spcBef>
              <a:spcAft>
                <a:spcPts val="0"/>
              </a:spcAft>
              <a:buNone/>
            </a:pPr>
            <a:r>
              <a:rPr lang="en-GB"/>
              <a:t>Since we are returning an object, we will prefix the prototype object with a function. </a:t>
            </a:r>
            <a:endParaRPr/>
          </a:p>
          <a:p>
            <a:pPr indent="0" lvl="0" marL="0" rtl="0" algn="l">
              <a:spcBef>
                <a:spcPts val="1600"/>
              </a:spcBef>
              <a:spcAft>
                <a:spcPts val="1600"/>
              </a:spcAft>
              <a:buNone/>
            </a:pPr>
            <a:r>
              <a:rPr lang="en-GB"/>
              <a:t>By extending our example above, we can choose what we want to expose in the current prototype to preserve their access levels: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 Revealing Prototype Pattern</a:t>
            </a:r>
            <a:endParaRPr/>
          </a:p>
        </p:txBody>
      </p:sp>
      <p:sp>
        <p:nvSpPr>
          <p:cNvPr id="321" name="Google Shape;321;p44"/>
          <p:cNvSpPr txBox="1"/>
          <p:nvPr>
            <p:ph idx="1" type="body"/>
          </p:nvPr>
        </p:nvSpPr>
        <p:spPr>
          <a:xfrm>
            <a:off x="1297500" y="1068650"/>
            <a:ext cx="7038900" cy="391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TeslaModelS.prototype = function()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var go = function() {</a:t>
            </a:r>
            <a:endParaRPr/>
          </a:p>
          <a:p>
            <a:pPr indent="0" lvl="0" marL="0" rtl="0" algn="l">
              <a:spcBef>
                <a:spcPts val="0"/>
              </a:spcBef>
              <a:spcAft>
                <a:spcPts val="0"/>
              </a:spcAft>
              <a:buNone/>
            </a:pPr>
            <a:r>
              <a:rPr lang="en-GB"/>
              <a:t>    // Rotate wheels</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var stop = function() {</a:t>
            </a:r>
            <a:endParaRPr/>
          </a:p>
          <a:p>
            <a:pPr indent="0" lvl="0" marL="0" rtl="0" algn="l">
              <a:spcBef>
                <a:spcPts val="0"/>
              </a:spcBef>
              <a:spcAft>
                <a:spcPts val="0"/>
              </a:spcAft>
              <a:buNone/>
            </a:pPr>
            <a:r>
              <a:rPr lang="en-GB"/>
              <a:t>    // Apply brake pads</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return {</a:t>
            </a:r>
            <a:endParaRPr/>
          </a:p>
          <a:p>
            <a:pPr indent="0" lvl="0" marL="0" rtl="0" algn="l">
              <a:spcBef>
                <a:spcPts val="0"/>
              </a:spcBef>
              <a:spcAft>
                <a:spcPts val="0"/>
              </a:spcAft>
              <a:buNone/>
            </a:pPr>
            <a:r>
              <a:rPr lang="en-GB"/>
              <a:t>    pressBrakePedal: stop,</a:t>
            </a:r>
            <a:endParaRPr/>
          </a:p>
          <a:p>
            <a:pPr indent="0" lvl="0" marL="0" rtl="0" algn="l">
              <a:spcBef>
                <a:spcPts val="0"/>
              </a:spcBef>
              <a:spcAft>
                <a:spcPts val="0"/>
              </a:spcAft>
              <a:buNone/>
            </a:pPr>
            <a:r>
              <a:rPr lang="en-GB"/>
              <a:t>    pressGasPedal: go</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5"/>
          <p:cNvSpPr txBox="1"/>
          <p:nvPr>
            <p:ph type="title"/>
          </p:nvPr>
        </p:nvSpPr>
        <p:spPr>
          <a:xfrm>
            <a:off x="1297500" y="3837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4. Singleton design pattern</a:t>
            </a:r>
            <a:endParaRPr/>
          </a:p>
        </p:txBody>
      </p:sp>
      <p:sp>
        <p:nvSpPr>
          <p:cNvPr id="327" name="Google Shape;327;p45"/>
          <p:cNvSpPr txBox="1"/>
          <p:nvPr>
            <p:ph idx="1" type="body"/>
          </p:nvPr>
        </p:nvSpPr>
        <p:spPr>
          <a:xfrm>
            <a:off x="1297500" y="1297875"/>
            <a:ext cx="7038900" cy="3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A Singleton only allows for a single instantiation, but many instances of the same object. </a:t>
            </a:r>
            <a:endParaRPr sz="1600"/>
          </a:p>
          <a:p>
            <a:pPr indent="0" lvl="0" marL="0" rtl="0" algn="l">
              <a:spcBef>
                <a:spcPts val="0"/>
              </a:spcBef>
              <a:spcAft>
                <a:spcPts val="0"/>
              </a:spcAft>
              <a:buNone/>
            </a:pPr>
            <a:r>
              <a:rPr lang="en-GB" sz="1600"/>
              <a:t>The Singleton restricts clients from creating multiple objects, after the first object created, it will return instances of itself.</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Finding use cases for Singletons is difficult for most who have not yet used it prior. </a:t>
            </a:r>
            <a:endParaRPr sz="1600"/>
          </a:p>
          <a:p>
            <a:pPr indent="0" lvl="0" marL="0" rtl="0" algn="l">
              <a:spcBef>
                <a:spcPts val="0"/>
              </a:spcBef>
              <a:spcAft>
                <a:spcPts val="0"/>
              </a:spcAft>
              <a:buNone/>
            </a:pPr>
            <a:r>
              <a:rPr lang="en-GB" sz="1600"/>
              <a:t>One example is using an office printer. If there are ten people in an office, and they all use one printer, ten computers share one printer (instance). </a:t>
            </a:r>
            <a:endParaRPr sz="1600"/>
          </a:p>
          <a:p>
            <a:pPr indent="0" lvl="0" marL="0" rtl="0" algn="l">
              <a:spcBef>
                <a:spcPts val="0"/>
              </a:spcBef>
              <a:spcAft>
                <a:spcPts val="0"/>
              </a:spcAft>
              <a:buNone/>
            </a:pPr>
            <a:r>
              <a:rPr lang="en-GB" sz="1600"/>
              <a:t>By sharing one printer, they share the same resources.</a:t>
            </a: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6"/>
          <p:cNvSpPr txBox="1"/>
          <p:nvPr>
            <p:ph type="title"/>
          </p:nvPr>
        </p:nvSpPr>
        <p:spPr>
          <a:xfrm>
            <a:off x="1297500" y="3837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4. Singleton design pattern</a:t>
            </a:r>
            <a:endParaRPr/>
          </a:p>
        </p:txBody>
      </p:sp>
      <p:sp>
        <p:nvSpPr>
          <p:cNvPr id="333" name="Google Shape;333;p46"/>
          <p:cNvSpPr txBox="1"/>
          <p:nvPr>
            <p:ph idx="1" type="body"/>
          </p:nvPr>
        </p:nvSpPr>
        <p:spPr>
          <a:xfrm>
            <a:off x="1297500" y="1297875"/>
            <a:ext cx="3426600" cy="3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00"/>
              <a:t>var printer = (function ()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  var printerInstance;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  function create ()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    function print() {</a:t>
            </a:r>
            <a:endParaRPr sz="1000"/>
          </a:p>
          <a:p>
            <a:pPr indent="0" lvl="0" marL="0" rtl="0" algn="l">
              <a:spcBef>
                <a:spcPts val="0"/>
              </a:spcBef>
              <a:spcAft>
                <a:spcPts val="0"/>
              </a:spcAft>
              <a:buNone/>
            </a:pPr>
            <a:r>
              <a:rPr lang="en-GB" sz="1000"/>
              <a:t>      // underlying printer mechanics</a:t>
            </a:r>
            <a:endParaRPr sz="1000"/>
          </a:p>
          <a:p>
            <a:pPr indent="0" lvl="0" marL="0" rtl="0" algn="l">
              <a:spcBef>
                <a:spcPts val="0"/>
              </a:spcBef>
              <a:spcAft>
                <a:spcPts val="0"/>
              </a:spcAft>
              <a:buNone/>
            </a:pPr>
            <a:r>
              <a:rPr lang="en-GB" sz="1000"/>
              <a:t>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    function turnOn() {</a:t>
            </a:r>
            <a:endParaRPr sz="1000"/>
          </a:p>
          <a:p>
            <a:pPr indent="0" lvl="0" marL="0" rtl="0" algn="l">
              <a:spcBef>
                <a:spcPts val="0"/>
              </a:spcBef>
              <a:spcAft>
                <a:spcPts val="0"/>
              </a:spcAft>
              <a:buNone/>
            </a:pPr>
            <a:r>
              <a:rPr lang="en-GB" sz="1000"/>
              <a:t>      // warm up</a:t>
            </a:r>
            <a:endParaRPr sz="1000"/>
          </a:p>
          <a:p>
            <a:pPr indent="0" lvl="0" marL="0" rtl="0" algn="l">
              <a:spcBef>
                <a:spcPts val="0"/>
              </a:spcBef>
              <a:spcAft>
                <a:spcPts val="0"/>
              </a:spcAft>
              <a:buNone/>
            </a:pPr>
            <a:r>
              <a:rPr lang="en-GB" sz="1000"/>
              <a:t>      // check for paper</a:t>
            </a:r>
            <a:endParaRPr sz="1000"/>
          </a:p>
          <a:p>
            <a:pPr indent="0" lvl="0" marL="0" rtl="0" algn="l">
              <a:spcBef>
                <a:spcPts val="0"/>
              </a:spcBef>
              <a:spcAft>
                <a:spcPts val="0"/>
              </a:spcAft>
              <a:buNone/>
            </a:pPr>
            <a:r>
              <a:rPr lang="en-GB" sz="1000"/>
              <a:t>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GB" sz="1000"/>
              <a:t>    return {</a:t>
            </a:r>
            <a:endParaRPr sz="1000"/>
          </a:p>
          <a:p>
            <a:pPr indent="0" lvl="0" marL="0" rtl="0" algn="l">
              <a:spcBef>
                <a:spcPts val="0"/>
              </a:spcBef>
              <a:spcAft>
                <a:spcPts val="0"/>
              </a:spcAft>
              <a:buNone/>
            </a:pPr>
            <a:r>
              <a:rPr lang="en-GB" sz="1000"/>
              <a:t>      // public + private states and behaviors</a:t>
            </a:r>
            <a:endParaRPr sz="1000"/>
          </a:p>
          <a:p>
            <a:pPr indent="0" lvl="0" marL="0" rtl="0" algn="l">
              <a:spcBef>
                <a:spcPts val="0"/>
              </a:spcBef>
              <a:spcAft>
                <a:spcPts val="0"/>
              </a:spcAft>
              <a:buNone/>
            </a:pPr>
            <a:r>
              <a:rPr lang="en-GB" sz="1000"/>
              <a:t>      print: print,</a:t>
            </a:r>
            <a:endParaRPr sz="1000"/>
          </a:p>
          <a:p>
            <a:pPr indent="0" lvl="0" marL="0" rtl="0" algn="l">
              <a:spcBef>
                <a:spcPts val="0"/>
              </a:spcBef>
              <a:spcAft>
                <a:spcPts val="0"/>
              </a:spcAft>
              <a:buNone/>
            </a:pPr>
            <a:r>
              <a:rPr lang="en-GB" sz="1000"/>
              <a:t>      turnOn: turnOn</a:t>
            </a:r>
            <a:endParaRPr sz="1000"/>
          </a:p>
          <a:p>
            <a:pPr indent="0" lvl="0" marL="0" rtl="0" algn="l">
              <a:spcBef>
                <a:spcPts val="0"/>
              </a:spcBef>
              <a:spcAft>
                <a:spcPts val="0"/>
              </a:spcAft>
              <a:buNone/>
            </a:pPr>
            <a:r>
              <a:rPr lang="en-GB" sz="1000"/>
              <a:t>    };</a:t>
            </a:r>
            <a:endParaRPr sz="1000"/>
          </a:p>
          <a:p>
            <a:pPr indent="0" lvl="0" marL="0" rtl="0" algn="l">
              <a:spcBef>
                <a:spcPts val="0"/>
              </a:spcBef>
              <a:spcAft>
                <a:spcPts val="0"/>
              </a:spcAft>
              <a:buNone/>
            </a:pPr>
            <a:r>
              <a:rPr lang="en-GB" sz="1000"/>
              <a:t>  }</a:t>
            </a:r>
            <a:endParaRPr sz="1000"/>
          </a:p>
        </p:txBody>
      </p:sp>
      <p:sp>
        <p:nvSpPr>
          <p:cNvPr id="334" name="Google Shape;334;p46"/>
          <p:cNvSpPr txBox="1"/>
          <p:nvPr/>
        </p:nvSpPr>
        <p:spPr>
          <a:xfrm>
            <a:off x="5113525" y="129787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GB" sz="1000">
                <a:solidFill>
                  <a:schemeClr val="lt1"/>
                </a:solidFill>
                <a:latin typeface="Lato"/>
                <a:ea typeface="Lato"/>
                <a:cs typeface="Lato"/>
                <a:sym typeface="Lato"/>
              </a:rPr>
              <a:t>  return {</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GB" sz="1000">
                <a:solidFill>
                  <a:schemeClr val="lt1"/>
                </a:solidFill>
                <a:latin typeface="Lato"/>
                <a:ea typeface="Lato"/>
                <a:cs typeface="Lato"/>
                <a:sym typeface="Lato"/>
              </a:rPr>
              <a:t>    getInstance: function() {</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GB" sz="1000">
                <a:solidFill>
                  <a:schemeClr val="lt1"/>
                </a:solidFill>
                <a:latin typeface="Lato"/>
                <a:ea typeface="Lato"/>
                <a:cs typeface="Lato"/>
                <a:sym typeface="Lato"/>
              </a:rPr>
              <a:t>      if(!printerInstance) {</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GB" sz="1000">
                <a:solidFill>
                  <a:schemeClr val="lt1"/>
                </a:solidFill>
                <a:latin typeface="Lato"/>
                <a:ea typeface="Lato"/>
                <a:cs typeface="Lato"/>
                <a:sym typeface="Lato"/>
              </a:rPr>
              <a:t>        printerInstance = create();</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GB" sz="1000">
                <a:solidFill>
                  <a:schemeClr val="lt1"/>
                </a:solidFill>
                <a:latin typeface="Lato"/>
                <a:ea typeface="Lato"/>
                <a:cs typeface="Lato"/>
                <a:sym typeface="Lato"/>
              </a:rPr>
              <a:t>      }</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GB" sz="1000">
                <a:solidFill>
                  <a:schemeClr val="lt1"/>
                </a:solidFill>
                <a:latin typeface="Lato"/>
                <a:ea typeface="Lato"/>
                <a:cs typeface="Lato"/>
                <a:sym typeface="Lato"/>
              </a:rPr>
              <a:t>      return printerInstance;</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GB" sz="1000">
                <a:solidFill>
                  <a:schemeClr val="lt1"/>
                </a:solidFill>
                <a:latin typeface="Lato"/>
                <a:ea typeface="Lato"/>
                <a:cs typeface="Lato"/>
                <a:sym typeface="Lato"/>
              </a:rPr>
              <a:t>    }</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GB" sz="1000">
                <a:solidFill>
                  <a:schemeClr val="lt1"/>
                </a:solidFill>
                <a:latin typeface="Lato"/>
                <a:ea typeface="Lato"/>
                <a:cs typeface="Lato"/>
                <a:sym typeface="Lato"/>
              </a:rPr>
              <a:t>  };</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GB" sz="1000">
                <a:solidFill>
                  <a:schemeClr val="lt1"/>
                </a:solidFill>
                <a:latin typeface="Lato"/>
                <a:ea typeface="Lato"/>
                <a:cs typeface="Lato"/>
                <a:sym typeface="Lato"/>
              </a:rPr>
              <a:t>  function Singleton () {</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GB" sz="1000">
                <a:solidFill>
                  <a:schemeClr val="lt1"/>
                </a:solidFill>
                <a:latin typeface="Lato"/>
                <a:ea typeface="Lato"/>
                <a:cs typeface="Lato"/>
                <a:sym typeface="Lato"/>
              </a:rPr>
              <a:t>    if(!printerInstance) {</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GB" sz="1000">
                <a:solidFill>
                  <a:schemeClr val="lt1"/>
                </a:solidFill>
                <a:latin typeface="Lato"/>
                <a:ea typeface="Lato"/>
                <a:cs typeface="Lato"/>
                <a:sym typeface="Lato"/>
              </a:rPr>
              <a:t>      printerInstance = intialize();</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GB" sz="1000">
                <a:solidFill>
                  <a:schemeClr val="lt1"/>
                </a:solidFill>
                <a:latin typeface="Lato"/>
                <a:ea typeface="Lato"/>
                <a:cs typeface="Lato"/>
                <a:sym typeface="Lato"/>
              </a:rPr>
              <a:t>    }</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GB" sz="1000">
                <a:solidFill>
                  <a:schemeClr val="lt1"/>
                </a:solidFill>
                <a:latin typeface="Lato"/>
                <a:ea typeface="Lato"/>
                <a:cs typeface="Lato"/>
                <a:sym typeface="Lato"/>
              </a:rPr>
              <a:t>  };</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GB" sz="1000">
                <a:solidFill>
                  <a:schemeClr val="lt1"/>
                </a:solidFill>
                <a:latin typeface="Lato"/>
                <a:ea typeface="Lato"/>
                <a:cs typeface="Lato"/>
                <a:sym typeface="Lato"/>
              </a:rPr>
              <a:t>})();</a:t>
            </a:r>
            <a:endParaRPr sz="1000">
              <a:solidFill>
                <a:schemeClr val="lt1"/>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7"/>
          <p:cNvSpPr txBox="1"/>
          <p:nvPr>
            <p:ph type="title"/>
          </p:nvPr>
        </p:nvSpPr>
        <p:spPr>
          <a:xfrm>
            <a:off x="1297500" y="3837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4. Singleton design pattern</a:t>
            </a:r>
            <a:endParaRPr/>
          </a:p>
        </p:txBody>
      </p:sp>
      <p:sp>
        <p:nvSpPr>
          <p:cNvPr id="340" name="Google Shape;340;p47"/>
          <p:cNvSpPr txBox="1"/>
          <p:nvPr>
            <p:ph idx="1" type="body"/>
          </p:nvPr>
        </p:nvSpPr>
        <p:spPr>
          <a:xfrm>
            <a:off x="1297500" y="1297875"/>
            <a:ext cx="7038900" cy="3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The create method is private because we do not want the client to access this, however, notice that the getInstance method is public. </a:t>
            </a:r>
            <a:endParaRPr sz="1600"/>
          </a:p>
          <a:p>
            <a:pPr indent="0" lvl="0" marL="0" rtl="0" algn="l">
              <a:spcBef>
                <a:spcPts val="0"/>
              </a:spcBef>
              <a:spcAft>
                <a:spcPts val="0"/>
              </a:spcAft>
              <a:buNone/>
            </a:pPr>
            <a:r>
              <a:rPr lang="en-GB" sz="1600"/>
              <a:t>Each officer worker can generate a printer instance by interacting with the getInstance method, like so:</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var officePrinter = printer.getInstance();</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a:t>
            </a:r>
            <a:endParaRPr/>
          </a:p>
        </p:txBody>
      </p:sp>
      <p:sp>
        <p:nvSpPr>
          <p:cNvPr id="346" name="Google Shape;346;p4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Design patterns are frequently used in larger applications, though to understand where one might be advantageous over another, comes with practice.</a:t>
            </a:r>
            <a:endParaRPr sz="1800"/>
          </a:p>
          <a:p>
            <a:pPr indent="0" lvl="0" marL="0" rtl="0" algn="l">
              <a:spcBef>
                <a:spcPts val="1600"/>
              </a:spcBef>
              <a:spcAft>
                <a:spcPts val="1600"/>
              </a:spcAft>
              <a:buNone/>
            </a:pPr>
            <a:r>
              <a:rPr lang="en-GB" sz="1800"/>
              <a:t>Before building any application, you should thoroughly think about each actor and how they interact with one another. After reviewing the Module, Prototype and Singleton design patterns, you should be able to identify these patterns and use them in the wild.</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Additional resources</a:t>
            </a:r>
            <a:endParaRPr/>
          </a:p>
        </p:txBody>
      </p:sp>
      <p:sp>
        <p:nvSpPr>
          <p:cNvPr id="352" name="Google Shape;352;p4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u="sng">
                <a:solidFill>
                  <a:schemeClr val="hlink"/>
                </a:solidFill>
                <a:hlinkClick r:id="rId3"/>
              </a:rPr>
              <a:t>https://scotch.io/bar-talk/4-javascript-design-patterns-you-should-know</a:t>
            </a:r>
            <a:r>
              <a:rPr lang="en-GB"/>
              <a:t>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u="sng">
                <a:solidFill>
                  <a:schemeClr val="accent5"/>
                </a:solidFill>
                <a:hlinkClick r:id="rId4">
                  <a:extLst>
                    <a:ext uri="{A12FA001-AC4F-418D-AE19-62706E023703}">
                      <ahyp:hlinkClr val="tx"/>
                    </a:ext>
                  </a:extLst>
                </a:hlinkClick>
              </a:rPr>
              <a:t>https://addyosmani.com/resources/essentialjsdesignpatterns/book/#designpatternsjavascript</a:t>
            </a:r>
            <a:r>
              <a:rPr lang="en-GB"/>
              <a:t>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u="sng">
                <a:solidFill>
                  <a:schemeClr val="hlink"/>
                </a:solidFill>
                <a:hlinkClick r:id="rId5"/>
              </a:rPr>
              <a:t>http://www.dofactory.com/javascript/design-patterns</a:t>
            </a:r>
            <a:r>
              <a:rPr lang="en-GB"/>
              <a:t>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sz="1100" u="sng">
                <a:solidFill>
                  <a:schemeClr val="hlink"/>
                </a:solidFill>
                <a:latin typeface="Arial"/>
                <a:ea typeface="Arial"/>
                <a:cs typeface="Arial"/>
                <a:sym typeface="Arial"/>
                <a:hlinkClick r:id="rId6"/>
              </a:rPr>
              <a:t>https://www.oreilly.com/library/view/learning-javascript-design/9781449334840/</a:t>
            </a:r>
            <a:r>
              <a:rPr lang="en-GB"/>
              <a:t>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GB"/>
              <a:t>Constructor design pattern</a:t>
            </a:r>
            <a:endParaRPr/>
          </a:p>
          <a:p>
            <a:pPr indent="0" lvl="0" marL="0" rtl="0" algn="l">
              <a:spcBef>
                <a:spcPts val="0"/>
              </a:spcBef>
              <a:spcAft>
                <a:spcPts val="0"/>
              </a:spcAft>
              <a:buNone/>
            </a:pPr>
            <a:r>
              <a:t/>
            </a:r>
            <a:endParaRPr/>
          </a:p>
        </p:txBody>
      </p:sp>
      <p:pic>
        <p:nvPicPr>
          <p:cNvPr id="153" name="Google Shape;153;p16"/>
          <p:cNvPicPr preferRelativeResize="0"/>
          <p:nvPr/>
        </p:nvPicPr>
        <p:blipFill>
          <a:blip r:embed="rId3">
            <a:alphaModFix/>
          </a:blip>
          <a:stretch>
            <a:fillRect/>
          </a:stretch>
        </p:blipFill>
        <p:spPr>
          <a:xfrm>
            <a:off x="1297500" y="1400325"/>
            <a:ext cx="6143100" cy="2409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GB"/>
              <a:t>Constructor design pattern</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Object Creation</a:t>
            </a:r>
            <a:endParaRPr sz="1500"/>
          </a:p>
          <a:p>
            <a:pPr indent="0" lvl="0" marL="0" rtl="0" algn="l">
              <a:spcBef>
                <a:spcPts val="1600"/>
              </a:spcBef>
              <a:spcAft>
                <a:spcPts val="0"/>
              </a:spcAft>
              <a:buNone/>
            </a:pPr>
            <a:r>
              <a:rPr lang="en-GB" sz="1500"/>
              <a:t>The two common ways to create new objects in JavaScript are as follows:</a:t>
            </a:r>
            <a:endParaRPr sz="1500"/>
          </a:p>
          <a:p>
            <a:pPr indent="0" lvl="0" marL="0" rtl="0" algn="l">
              <a:spcBef>
                <a:spcPts val="1600"/>
              </a:spcBef>
              <a:spcAft>
                <a:spcPts val="0"/>
              </a:spcAft>
              <a:buNone/>
            </a:pPr>
            <a:r>
              <a:rPr lang="en-GB" sz="1500"/>
              <a:t>// Each of the following options will create a new empty object:</a:t>
            </a:r>
            <a:endParaRPr sz="1500"/>
          </a:p>
          <a:p>
            <a:pPr indent="0" lvl="0" marL="0" rtl="0" algn="l">
              <a:spcBef>
                <a:spcPts val="1600"/>
              </a:spcBef>
              <a:spcAft>
                <a:spcPts val="0"/>
              </a:spcAft>
              <a:buNone/>
            </a:pPr>
            <a:r>
              <a:rPr lang="en-GB" sz="1500"/>
              <a:t>var newObject = {}; </a:t>
            </a:r>
            <a:endParaRPr sz="1500"/>
          </a:p>
          <a:p>
            <a:pPr indent="0" lvl="0" marL="0" rtl="0" algn="l">
              <a:spcBef>
                <a:spcPts val="1600"/>
              </a:spcBef>
              <a:spcAft>
                <a:spcPts val="0"/>
              </a:spcAft>
              <a:buNone/>
            </a:pPr>
            <a:r>
              <a:rPr lang="en-GB" sz="1500"/>
              <a:t>// or which is a shorthand for the object constructor</a:t>
            </a:r>
            <a:endParaRPr sz="1500"/>
          </a:p>
          <a:p>
            <a:pPr indent="0" lvl="0" marL="0" rtl="0" algn="l">
              <a:spcBef>
                <a:spcPts val="1600"/>
              </a:spcBef>
              <a:spcAft>
                <a:spcPts val="1600"/>
              </a:spcAft>
              <a:buNone/>
            </a:pPr>
            <a:r>
              <a:rPr lang="en-GB" sz="1500"/>
              <a:t>var newObject = new Object();</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GB"/>
              <a:t>Constructor design pattern</a:t>
            </a:r>
            <a:endParaRPr/>
          </a:p>
        </p:txBody>
      </p:sp>
      <p:sp>
        <p:nvSpPr>
          <p:cNvPr id="165" name="Google Shape;165;p18"/>
          <p:cNvSpPr txBox="1"/>
          <p:nvPr>
            <p:ph idx="1" type="body"/>
          </p:nvPr>
        </p:nvSpPr>
        <p:spPr>
          <a:xfrm>
            <a:off x="1297500" y="1567550"/>
            <a:ext cx="7038900" cy="32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t>Assign key and properties to object</a:t>
            </a:r>
            <a:endParaRPr u="sng"/>
          </a:p>
          <a:p>
            <a:pPr indent="0" lvl="0" marL="0" rtl="0" algn="l">
              <a:spcBef>
                <a:spcPts val="1600"/>
              </a:spcBef>
              <a:spcAft>
                <a:spcPts val="0"/>
              </a:spcAft>
              <a:buNone/>
            </a:pPr>
            <a:r>
              <a:rPr i="1" lang="en-GB"/>
              <a:t>// ECMAScript 3 compatible approaches</a:t>
            </a:r>
            <a:endParaRPr i="1"/>
          </a:p>
          <a:p>
            <a:pPr indent="0" lvl="0" marL="0" rtl="0" algn="l">
              <a:spcBef>
                <a:spcPts val="1600"/>
              </a:spcBef>
              <a:spcAft>
                <a:spcPts val="0"/>
              </a:spcAft>
              <a:buNone/>
            </a:pPr>
            <a:r>
              <a:rPr i="1" lang="en-GB"/>
              <a:t>// 1. Dot syntax</a:t>
            </a:r>
            <a:endParaRPr i="1"/>
          </a:p>
          <a:p>
            <a:pPr indent="0" lvl="0" marL="0" rtl="0" algn="l">
              <a:spcBef>
                <a:spcPts val="1600"/>
              </a:spcBef>
              <a:spcAft>
                <a:spcPts val="0"/>
              </a:spcAft>
              <a:buNone/>
            </a:pPr>
            <a:r>
              <a:rPr i="1" lang="en-GB"/>
              <a:t>// Set properties</a:t>
            </a:r>
            <a:endParaRPr i="1"/>
          </a:p>
          <a:p>
            <a:pPr indent="0" lvl="0" marL="0" rtl="0" algn="l">
              <a:spcBef>
                <a:spcPts val="1600"/>
              </a:spcBef>
              <a:spcAft>
                <a:spcPts val="0"/>
              </a:spcAft>
              <a:buNone/>
            </a:pPr>
            <a:r>
              <a:rPr i="1" lang="en-GB"/>
              <a:t>newObject.someKey = "Hello World"; </a:t>
            </a:r>
            <a:endParaRPr i="1"/>
          </a:p>
          <a:p>
            <a:pPr indent="0" lvl="0" marL="0" rtl="0" algn="l">
              <a:spcBef>
                <a:spcPts val="1600"/>
              </a:spcBef>
              <a:spcAft>
                <a:spcPts val="0"/>
              </a:spcAft>
              <a:buNone/>
            </a:pPr>
            <a:r>
              <a:rPr i="1" lang="en-GB"/>
              <a:t>// Get properties</a:t>
            </a:r>
            <a:endParaRPr i="1"/>
          </a:p>
          <a:p>
            <a:pPr indent="0" lvl="0" marL="0" rtl="0" algn="l">
              <a:spcBef>
                <a:spcPts val="1600"/>
              </a:spcBef>
              <a:spcAft>
                <a:spcPts val="0"/>
              </a:spcAft>
              <a:buNone/>
            </a:pPr>
            <a:r>
              <a:rPr i="1" lang="en-GB"/>
              <a:t>var key = newObject.someKey;</a:t>
            </a:r>
            <a:endParaRPr i="1"/>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GB"/>
              <a:t>Constructor design pattern</a:t>
            </a:r>
            <a:endParaRPr/>
          </a:p>
          <a:p>
            <a:pPr indent="0" lvl="0" marL="0" rtl="0" algn="l">
              <a:spcBef>
                <a:spcPts val="0"/>
              </a:spcBef>
              <a:spcAft>
                <a:spcPts val="0"/>
              </a:spcAft>
              <a:buNone/>
            </a:pPr>
            <a:r>
              <a:t/>
            </a:r>
            <a:endParaRPr/>
          </a:p>
        </p:txBody>
      </p:sp>
      <p:sp>
        <p:nvSpPr>
          <p:cNvPr id="171" name="Google Shape;171;p19"/>
          <p:cNvSpPr txBox="1"/>
          <p:nvPr>
            <p:ph idx="1" type="body"/>
          </p:nvPr>
        </p:nvSpPr>
        <p:spPr>
          <a:xfrm>
            <a:off x="1297500" y="1567550"/>
            <a:ext cx="7038900" cy="30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t>Assign key and properties to object</a:t>
            </a:r>
            <a:endParaRPr u="sng"/>
          </a:p>
          <a:p>
            <a:pPr indent="0" lvl="0" marL="0" rtl="0" algn="l">
              <a:spcBef>
                <a:spcPts val="1600"/>
              </a:spcBef>
              <a:spcAft>
                <a:spcPts val="0"/>
              </a:spcAft>
              <a:buNone/>
            </a:pPr>
            <a:r>
              <a:rPr lang="en-GB"/>
              <a:t>// 2. Square bracket syntax</a:t>
            </a:r>
            <a:endParaRPr/>
          </a:p>
          <a:p>
            <a:pPr indent="0" lvl="0" marL="0" rtl="0" algn="l">
              <a:spcBef>
                <a:spcPts val="1600"/>
              </a:spcBef>
              <a:spcAft>
                <a:spcPts val="0"/>
              </a:spcAft>
              <a:buNone/>
            </a:pPr>
            <a:r>
              <a:rPr lang="en-GB"/>
              <a:t>// Set properties</a:t>
            </a:r>
            <a:endParaRPr/>
          </a:p>
          <a:p>
            <a:pPr indent="0" lvl="0" marL="0" rtl="0" algn="l">
              <a:spcBef>
                <a:spcPts val="1600"/>
              </a:spcBef>
              <a:spcAft>
                <a:spcPts val="0"/>
              </a:spcAft>
              <a:buNone/>
            </a:pPr>
            <a:r>
              <a:rPr lang="en-GB"/>
              <a:t>newObject["someKey"] = "Hello World";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 Get properties</a:t>
            </a:r>
            <a:endParaRPr/>
          </a:p>
          <a:p>
            <a:pPr indent="0" lvl="0" marL="0" rtl="0" algn="l">
              <a:spcBef>
                <a:spcPts val="1600"/>
              </a:spcBef>
              <a:spcAft>
                <a:spcPts val="1600"/>
              </a:spcAft>
              <a:buNone/>
            </a:pPr>
            <a:r>
              <a:rPr lang="en-GB"/>
              <a:t>var key = newObject["someKey"];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GB"/>
              <a:t>Constructor design pattern</a:t>
            </a:r>
            <a:endParaRPr/>
          </a:p>
          <a:p>
            <a:pPr indent="0" lvl="0" marL="0" rtl="0" algn="l">
              <a:spcBef>
                <a:spcPts val="0"/>
              </a:spcBef>
              <a:spcAft>
                <a:spcPts val="0"/>
              </a:spcAft>
              <a:buNone/>
            </a:pPr>
            <a:r>
              <a:t/>
            </a:r>
            <a:endParaRPr/>
          </a:p>
        </p:txBody>
      </p:sp>
      <p:sp>
        <p:nvSpPr>
          <p:cNvPr id="177" name="Google Shape;177;p20"/>
          <p:cNvSpPr txBox="1"/>
          <p:nvPr>
            <p:ph idx="1" type="body"/>
          </p:nvPr>
        </p:nvSpPr>
        <p:spPr>
          <a:xfrm>
            <a:off x="1297500" y="1008725"/>
            <a:ext cx="7038900" cy="3935100"/>
          </a:xfrm>
          <a:prstGeom prst="rect">
            <a:avLst/>
          </a:prstGeom>
        </p:spPr>
        <p:txBody>
          <a:bodyPr anchorCtr="0" anchor="t" bIns="54000" lIns="54000" spcFirstLastPara="1" rIns="18000" wrap="square" tIns="54000">
            <a:noAutofit/>
          </a:bodyPr>
          <a:lstStyle/>
          <a:p>
            <a:pPr indent="0" lvl="0" marL="0" marR="0" rtl="0" algn="l">
              <a:spcBef>
                <a:spcPts val="0"/>
              </a:spcBef>
              <a:spcAft>
                <a:spcPts val="0"/>
              </a:spcAft>
              <a:buNone/>
            </a:pPr>
            <a:r>
              <a:rPr lang="en-GB" sz="1100" u="sng"/>
              <a:t>Assign key and properties to object</a:t>
            </a:r>
            <a:endParaRPr sz="1100" u="sng"/>
          </a:p>
          <a:p>
            <a:pPr indent="0" lvl="0" marL="0" marR="0" rtl="0" algn="l">
              <a:spcBef>
                <a:spcPts val="1600"/>
              </a:spcBef>
              <a:spcAft>
                <a:spcPts val="0"/>
              </a:spcAft>
              <a:buNone/>
            </a:pPr>
            <a:r>
              <a:rPr lang="en-GB" sz="1100"/>
              <a:t>// ECMAScript 5 only compatible approaches</a:t>
            </a:r>
            <a:endParaRPr sz="1100"/>
          </a:p>
          <a:p>
            <a:pPr indent="0" lvl="0" marL="0" marR="0" rtl="0" algn="l">
              <a:spcBef>
                <a:spcPts val="1600"/>
              </a:spcBef>
              <a:spcAft>
                <a:spcPts val="0"/>
              </a:spcAft>
              <a:buNone/>
            </a:pPr>
            <a:r>
              <a:rPr lang="en-GB" sz="1100"/>
              <a:t>// 3. Object.defineProperty</a:t>
            </a:r>
            <a:endParaRPr sz="1100"/>
          </a:p>
          <a:p>
            <a:pPr indent="0" lvl="0" marL="0" marR="0" rtl="0" algn="l">
              <a:spcBef>
                <a:spcPts val="1600"/>
              </a:spcBef>
              <a:spcAft>
                <a:spcPts val="0"/>
              </a:spcAft>
              <a:buNone/>
            </a:pPr>
            <a:r>
              <a:rPr lang="en-GB" sz="1100"/>
              <a:t>// Set properties </a:t>
            </a:r>
            <a:endParaRPr sz="1100"/>
          </a:p>
          <a:p>
            <a:pPr indent="0" lvl="0" marL="0" marR="0" rtl="0" algn="l">
              <a:spcBef>
                <a:spcPts val="1600"/>
              </a:spcBef>
              <a:spcAft>
                <a:spcPts val="0"/>
              </a:spcAft>
              <a:buNone/>
            </a:pPr>
            <a:r>
              <a:rPr lang="en-GB" sz="1100"/>
              <a:t>Object.defineProperty( newObject, "someKey", {</a:t>
            </a:r>
            <a:endParaRPr sz="1100"/>
          </a:p>
          <a:p>
            <a:pPr indent="0" lvl="0" marL="0" marR="0" rtl="0" algn="l">
              <a:spcBef>
                <a:spcPts val="1600"/>
              </a:spcBef>
              <a:spcAft>
                <a:spcPts val="0"/>
              </a:spcAft>
              <a:buNone/>
            </a:pPr>
            <a:r>
              <a:rPr lang="en-GB" sz="1100"/>
              <a:t>    value: "for more control of the property's behavior",</a:t>
            </a:r>
            <a:endParaRPr sz="1100"/>
          </a:p>
          <a:p>
            <a:pPr indent="0" lvl="0" marL="0" marR="0" rtl="0" algn="l">
              <a:spcBef>
                <a:spcPts val="1600"/>
              </a:spcBef>
              <a:spcAft>
                <a:spcPts val="0"/>
              </a:spcAft>
              <a:buNone/>
            </a:pPr>
            <a:r>
              <a:rPr lang="en-GB" sz="1100"/>
              <a:t>    writable: true,</a:t>
            </a:r>
            <a:endParaRPr sz="1100"/>
          </a:p>
          <a:p>
            <a:pPr indent="0" lvl="0" marL="0" marR="0" rtl="0" algn="l">
              <a:spcBef>
                <a:spcPts val="1600"/>
              </a:spcBef>
              <a:spcAft>
                <a:spcPts val="0"/>
              </a:spcAft>
              <a:buNone/>
            </a:pPr>
            <a:r>
              <a:rPr lang="en-GB" sz="1100"/>
              <a:t>    enumerable: true,</a:t>
            </a:r>
            <a:endParaRPr sz="1100"/>
          </a:p>
          <a:p>
            <a:pPr indent="0" lvl="0" marL="0" marR="0" rtl="0" algn="l">
              <a:spcBef>
                <a:spcPts val="1600"/>
              </a:spcBef>
              <a:spcAft>
                <a:spcPts val="0"/>
              </a:spcAft>
              <a:buNone/>
            </a:pPr>
            <a:r>
              <a:rPr lang="en-GB" sz="1100"/>
              <a:t>    configurable: true</a:t>
            </a:r>
            <a:endParaRPr sz="1100"/>
          </a:p>
          <a:p>
            <a:pPr indent="0" lvl="0" marL="0" marR="0" rtl="0" algn="l">
              <a:spcBef>
                <a:spcPts val="1600"/>
              </a:spcBef>
              <a:spcAft>
                <a:spcPts val="1600"/>
              </a:spcAft>
              <a:buNone/>
            </a:pPr>
            <a:r>
              <a:rPr lang="en-GB" sz="1100"/>
              <a:t>});</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GB"/>
              <a:t>Constructor design pattern</a:t>
            </a:r>
            <a:endParaRPr/>
          </a:p>
          <a:p>
            <a:pPr indent="0" lvl="0" marL="0" rtl="0" algn="l">
              <a:spcBef>
                <a:spcPts val="0"/>
              </a:spcBef>
              <a:spcAft>
                <a:spcPts val="0"/>
              </a:spcAft>
              <a:buNone/>
            </a:pPr>
            <a:r>
              <a:t/>
            </a:r>
            <a:endParaRPr/>
          </a:p>
        </p:txBody>
      </p:sp>
      <p:sp>
        <p:nvSpPr>
          <p:cNvPr id="183" name="Google Shape;183;p21"/>
          <p:cNvSpPr txBox="1"/>
          <p:nvPr>
            <p:ph idx="1" type="body"/>
          </p:nvPr>
        </p:nvSpPr>
        <p:spPr>
          <a:xfrm>
            <a:off x="1297500" y="1508100"/>
            <a:ext cx="7038900" cy="3435600"/>
          </a:xfrm>
          <a:prstGeom prst="rect">
            <a:avLst/>
          </a:prstGeom>
        </p:spPr>
        <p:txBody>
          <a:bodyPr anchorCtr="0" anchor="t" bIns="54000" lIns="54000" spcFirstLastPara="1" rIns="18000" wrap="square" tIns="54000">
            <a:noAutofit/>
          </a:bodyPr>
          <a:lstStyle/>
          <a:p>
            <a:pPr indent="0" lvl="0" marL="0" marR="0" rtl="0" algn="l">
              <a:spcBef>
                <a:spcPts val="0"/>
              </a:spcBef>
              <a:spcAft>
                <a:spcPts val="0"/>
              </a:spcAft>
              <a:buNone/>
            </a:pPr>
            <a:r>
              <a:rPr lang="en-GB" sz="1500" u="sng"/>
              <a:t>Assign key and properties to object</a:t>
            </a:r>
            <a:endParaRPr sz="1500" u="sng"/>
          </a:p>
          <a:p>
            <a:pPr indent="0" lvl="0" marL="0" marR="0" rtl="0" algn="l">
              <a:spcBef>
                <a:spcPts val="1600"/>
              </a:spcBef>
              <a:spcAft>
                <a:spcPts val="0"/>
              </a:spcAft>
              <a:buNone/>
            </a:pPr>
            <a:r>
              <a:rPr lang="en-GB" sz="1500"/>
              <a:t>// Set properties</a:t>
            </a:r>
            <a:endParaRPr sz="1500"/>
          </a:p>
          <a:p>
            <a:pPr indent="0" lvl="0" marL="0" marR="0" rtl="0" algn="l">
              <a:spcBef>
                <a:spcPts val="1600"/>
              </a:spcBef>
              <a:spcAft>
                <a:spcPts val="0"/>
              </a:spcAft>
              <a:buNone/>
            </a:pPr>
            <a:r>
              <a:rPr lang="en-GB" sz="1500"/>
              <a:t>Object.defineProperties( newObject, { </a:t>
            </a:r>
            <a:endParaRPr sz="1500"/>
          </a:p>
          <a:p>
            <a:pPr indent="0" lvl="0" marL="0" marR="0" rtl="0" algn="l">
              <a:spcBef>
                <a:spcPts val="1600"/>
              </a:spcBef>
              <a:spcAft>
                <a:spcPts val="0"/>
              </a:spcAft>
              <a:buNone/>
            </a:pPr>
            <a:r>
              <a:rPr lang="en-GB" sz="1500"/>
              <a:t>  "someKey": {  value: "Hello World",  writable: true  }, </a:t>
            </a:r>
            <a:endParaRPr sz="1500"/>
          </a:p>
          <a:p>
            <a:pPr indent="0" lvl="0" marL="0" marR="0" rtl="0" algn="l">
              <a:spcBef>
                <a:spcPts val="1600"/>
              </a:spcBef>
              <a:spcAft>
                <a:spcPts val="0"/>
              </a:spcAft>
              <a:buNone/>
            </a:pPr>
            <a:r>
              <a:rPr lang="en-GB" sz="1500"/>
              <a:t>  "anotherKey": {  value: "Foo bar",  writable: false  }  </a:t>
            </a:r>
            <a:endParaRPr sz="1500"/>
          </a:p>
          <a:p>
            <a:pPr indent="0" lvl="0" marL="0" marR="0" rtl="0" algn="l">
              <a:spcBef>
                <a:spcPts val="1600"/>
              </a:spcBef>
              <a:spcAft>
                <a:spcPts val="1600"/>
              </a:spcAft>
              <a:buNone/>
            </a:pPr>
            <a:r>
              <a:rPr lang="en-GB" sz="1500"/>
              <a:t>});</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