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301" r:id="rId16"/>
    <p:sldId id="302" r:id="rId17"/>
    <p:sldId id="303"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Lato" panose="020F0502020204030203" pitchFamily="34" charset="0"/>
      <p:regular r:id="rId59"/>
      <p:bold r:id="rId60"/>
      <p:italic r:id="rId61"/>
      <p:boldItalic r:id="rId62"/>
    </p:embeddedFont>
    <p:embeddedFont>
      <p:font typeface="Montserrat" panose="00000500000000000000" pitchFamily="2" charset="-52"/>
      <p:regular r:id="rId63"/>
      <p:bold r:id="rId64"/>
      <p:italic r:id="rId65"/>
      <p:boldItalic r:id="rId66"/>
    </p:embeddedFont>
    <p:embeddedFont>
      <p:font typeface="Questrial" pitchFamily="2"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43" name="Google Shape;143;p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2" name="Google Shape;212;p14: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0" name="Google Shape;220;p1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5" name="Google Shape;235;p1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1" name="Google Shape;241;p1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8" name="Google Shape;248;p1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5" name="Google Shape;255;p2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1" name="Google Shape;2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75" name="Google Shape;2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82" name="Google Shape;28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92" name="Google Shape;292;p2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0" name="Google Shape;3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21" name="Google Shape;3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0" name="Google Shape;33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8" name="Google Shape;338;p3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44" name="Google Shape;3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51" name="Google Shape;35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0" name="Google Shape;3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8" name="Google Shape;36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77" name="Google Shape;37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85" name="Google Shape;38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3" name="Google Shape;39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9" name="Google Shape;39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06" name="Google Shape;40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14" name="Google Shape;4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2" name="Google Shape;42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0" name="Google Shape;43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64" name="Google Shape;164;p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7" name="Google Shape;4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44" name="Google Shape;44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4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452" name="Google Shape;452;p45:notes"/>
          <p:cNvSpPr txBox="1">
            <a:spLocks noGrp="1"/>
          </p:cNvSpPr>
          <p:nvPr>
            <p:ph type="ftr" idx="11"/>
          </p:nvPr>
        </p:nvSpPr>
        <p:spPr>
          <a:xfrm>
            <a:off x="0" y="8685213"/>
            <a:ext cx="2971799" cy="458786"/>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a:p>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a:p>
        </p:txBody>
      </p:sp>
      <p:sp>
        <p:nvSpPr>
          <p:cNvPr id="453" name="Google Shape;453;p4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46</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60" name="Google Shape;46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4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0" name="Google Shape;170;p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7" name="Google Shape;177;p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4" name="Google Shape;184;p1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0" name="Google Shape;190;p11: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6" name="Google Shape;196;p12: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141412" y="618518"/>
            <a:ext cx="9906000" cy="1478700"/>
          </a:xfrm>
          <a:prstGeom prst="rect">
            <a:avLst/>
          </a:prstGeom>
          <a:noFill/>
          <a:ln>
            <a:noFill/>
          </a:ln>
        </p:spPr>
        <p:txBody>
          <a:bodyPr spcFirstLastPara="1" wrap="square" lIns="121900" tIns="121900" rIns="121900" bIns="121900" anchor="ctr" anchorCtr="0">
            <a:noAutofit/>
          </a:bodyPr>
          <a:lstStyle>
            <a:lvl1pPr marL="0" marR="0" lvl="0" indent="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136" name="Google Shape;136;p13"/>
          <p:cNvSpPr txBox="1">
            <a:spLocks noGrp="1"/>
          </p:cNvSpPr>
          <p:nvPr>
            <p:ph type="body" idx="1"/>
          </p:nvPr>
        </p:nvSpPr>
        <p:spPr>
          <a:xfrm>
            <a:off x="1141412" y="2249486"/>
            <a:ext cx="9906000" cy="3541800"/>
          </a:xfrm>
          <a:prstGeom prst="rect">
            <a:avLst/>
          </a:prstGeom>
          <a:noFill/>
          <a:ln>
            <a:noFill/>
          </a:ln>
        </p:spPr>
        <p:txBody>
          <a:bodyPr spcFirstLastPara="1" wrap="square" lIns="121900" tIns="121900" rIns="121900" bIns="1219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Google Shape;137;p13"/>
          <p:cNvSpPr txBox="1">
            <a:spLocks noGrp="1"/>
          </p:cNvSpPr>
          <p:nvPr>
            <p:ph type="dt" idx="10"/>
          </p:nvPr>
        </p:nvSpPr>
        <p:spPr>
          <a:xfrm>
            <a:off x="7456921" y="5883276"/>
            <a:ext cx="2743200" cy="365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8" name="Google Shape;138;p13"/>
          <p:cNvSpPr txBox="1">
            <a:spLocks noGrp="1"/>
          </p:cNvSpPr>
          <p:nvPr>
            <p:ph type="ftr" idx="11"/>
          </p:nvPr>
        </p:nvSpPr>
        <p:spPr>
          <a:xfrm>
            <a:off x="1141411" y="5883275"/>
            <a:ext cx="6239400" cy="365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9" name="Google Shape;139;p13"/>
          <p:cNvSpPr txBox="1">
            <a:spLocks noGrp="1"/>
          </p:cNvSpPr>
          <p:nvPr>
            <p:ph type="sldNum" idx="12"/>
          </p:nvPr>
        </p:nvSpPr>
        <p:spPr>
          <a:xfrm>
            <a:off x="10276321" y="5883273"/>
            <a:ext cx="771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1pPr>
            <a:lvl2pPr marL="0" marR="0" lvl="1"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2pPr>
            <a:lvl3pPr marL="0" marR="0" lvl="2"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3pPr>
            <a:lvl4pPr marL="0" marR="0" lvl="3"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4pPr>
            <a:lvl5pPr marL="0" marR="0" lvl="4"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5pPr>
            <a:lvl6pPr marL="0" marR="0" lvl="5"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6pPr>
            <a:lvl7pPr marL="0" marR="0" lvl="6"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7pPr>
            <a:lvl8pPr marL="0" marR="0" lvl="7"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8pPr>
            <a:lvl9pPr marL="0" marR="0" lvl="8"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sz="1300">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javascriptweblog.wordpress.com/2010/08/16/understanding-undefined-and-preventing-referenceerror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tfjs.co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IEEE_floating_poin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eveloper.mozilla.org/en-US/docs/Web/JavaScript/Reference/Global_Objects/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1200"/>
              <a:buFont typeface="Questrial"/>
              <a:buNone/>
            </a:pPr>
            <a:r>
              <a:rPr lang="en-US" sz="4800" b="0" i="0" u="none" strike="noStrike" cap="none">
                <a:solidFill>
                  <a:schemeClr val="lt1"/>
                </a:solidFill>
                <a:latin typeface="Questrial"/>
                <a:ea typeface="Questrial"/>
                <a:cs typeface="Questrial"/>
                <a:sym typeface="Questrial"/>
              </a:rPr>
              <a:t>JAVASCRIPT SYNTAX </a:t>
            </a:r>
            <a:endParaRPr/>
          </a:p>
        </p:txBody>
      </p:sp>
      <p:sp>
        <p:nvSpPr>
          <p:cNvPr id="146" name="Google Shape;146;p14"/>
          <p:cNvSpPr txBox="1">
            <a:spLocks noGrp="1"/>
          </p:cNvSpPr>
          <p:nvPr>
            <p:ph type="subTitle" idx="1"/>
          </p:nvPr>
        </p:nvSpPr>
        <p:spPr>
          <a:xfrm>
            <a:off x="4716200" y="4329458"/>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500"/>
              <a:buFont typeface="Arial"/>
              <a:buNone/>
            </a:pPr>
            <a:r>
              <a:rPr lang="en-US" sz="2000" b="0" i="0" u="none" strike="noStrike" cap="none">
                <a:solidFill>
                  <a:schemeClr val="lt2"/>
                </a:solidFill>
                <a:latin typeface="Questrial"/>
                <a:ea typeface="Questrial"/>
                <a:cs typeface="Questrial"/>
                <a:sym typeface="Questrial"/>
              </a:rPr>
              <a:t>DATA TYPES, VARIABLES, OPERATORS, EXPRESSIONS, CONDITIONAL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CONVERSION</a:t>
            </a:r>
            <a:endParaRPr/>
          </a:p>
        </p:txBody>
      </p:sp>
      <p:sp>
        <p:nvSpPr>
          <p:cNvPr id="206" name="Google Shape;206;p23"/>
          <p:cNvSpPr txBox="1">
            <a:spLocks noGrp="1"/>
          </p:cNvSpPr>
          <p:nvPr>
            <p:ph type="body" idx="1"/>
          </p:nvPr>
        </p:nvSpPr>
        <p:spPr>
          <a:xfrm>
            <a:off x="1730000" y="1589649"/>
            <a:ext cx="9385200" cy="438202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a:t>
            </a:r>
            <a:r>
              <a:rPr lang="en-US" sz="2220" b="0" i="0" u="none" strike="noStrike" cap="none" dirty="0">
                <a:solidFill>
                  <a:srgbClr val="DEEBF4"/>
                </a:solidFill>
                <a:latin typeface="Questrial"/>
                <a:ea typeface="Questrial"/>
                <a:cs typeface="Questrial"/>
                <a:sym typeface="Questrial"/>
              </a:rPr>
              <a:t>floating-point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a:t>
            </a:r>
            <a:endParaRPr dirty="0"/>
          </a:p>
          <a:p>
            <a:pPr marL="228600" marR="0" lvl="0" indent="-228600" algn="l" rtl="0">
              <a:lnSpc>
                <a:spcPct val="90000"/>
              </a:lnSpc>
              <a:spcBef>
                <a:spcPts val="0"/>
              </a:spcBef>
              <a:spcAft>
                <a:spcPts val="0"/>
              </a:spcAft>
              <a:buClr>
                <a:schemeClr val="lt1"/>
              </a:buClr>
              <a:buSzPts val="2800"/>
              <a:buFont typeface="Arial"/>
              <a:buNone/>
            </a:pPr>
            <a:endParaRPr lang="en-US"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lang="en-US" sz="2220" dirty="0">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a:t>
            </a:r>
            <a:r>
              <a:rPr lang="en-US" sz="2220" b="0" i="0" u="none" strike="noStrike" cap="none" dirty="0">
                <a:solidFill>
                  <a:srgbClr val="DEEBF4"/>
                </a:solidFill>
                <a:latin typeface="Questrial"/>
                <a:ea typeface="Questrial"/>
                <a:cs typeface="Questrial"/>
                <a:sym typeface="Questrial"/>
              </a:rPr>
              <a: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 with rounding (up to half values)</a:t>
            </a:r>
          </a:p>
          <a:p>
            <a:pPr marL="228600" marR="0" lvl="0" indent="-228600" algn="l" rtl="0">
              <a:lnSpc>
                <a:spcPct val="90000"/>
              </a:lnSpc>
              <a:spcBef>
                <a:spcPts val="0"/>
              </a:spcBef>
              <a:spcAft>
                <a:spcPts val="0"/>
              </a:spcAft>
              <a:buClr>
                <a:schemeClr val="lt1"/>
              </a:buClr>
              <a:buSzPts val="2800"/>
              <a:buFont typeface="Arial"/>
              <a:buChar char="•"/>
            </a:pP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to integer number with rounding  (full integer values)</a:t>
            </a: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p:txBody>
      </p:sp>
      <p:sp>
        <p:nvSpPr>
          <p:cNvPr id="207" name="Google Shape;207;p23"/>
          <p:cNvSpPr/>
          <p:nvPr/>
        </p:nvSpPr>
        <p:spPr>
          <a:xfrm>
            <a:off x="1525551" y="2067025"/>
            <a:ext cx="90477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 8.75;</a:t>
            </a:r>
            <a:endParaRPr dirty="0"/>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valueInt</a:t>
            </a:r>
            <a:r>
              <a:rPr lang="en-US" sz="2300" b="1" i="0" u="none" strike="noStrike" cap="none" dirty="0">
                <a:solidFill>
                  <a:srgbClr val="FBEEDC"/>
                </a:solidFill>
                <a:latin typeface="Consolas"/>
                <a:ea typeface="Consolas"/>
                <a:cs typeface="Consolas"/>
                <a:sym typeface="Consolas"/>
              </a:rPr>
              <a:t> = </a:t>
            </a:r>
            <a:r>
              <a:rPr lang="en-US" sz="2300" b="1" i="0" u="none" strike="noStrike" cap="none" dirty="0" err="1">
                <a:solidFill>
                  <a:srgbClr val="21FFFE"/>
                </a:solidFill>
                <a:latin typeface="Consolas"/>
                <a:ea typeface="Consolas"/>
                <a:cs typeface="Consolas"/>
                <a:sym typeface="Consolas"/>
              </a:rPr>
              <a:t>Math.floor</a:t>
            </a:r>
            <a:r>
              <a:rPr lang="en-US" sz="2300" b="1" i="0" u="none" strike="noStrike" cap="none" dirty="0">
                <a:solidFill>
                  <a:srgbClr val="FBEEDC"/>
                </a:solidFill>
                <a:latin typeface="Consolas"/>
                <a:ea typeface="Consolas"/>
                <a:cs typeface="Consolas"/>
                <a:sym typeface="Consolas"/>
              </a:rPr>
              <a:t>(</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8</a:t>
            </a:r>
            <a:endParaRPr dirty="0"/>
          </a:p>
        </p:txBody>
      </p:sp>
      <p:sp>
        <p:nvSpPr>
          <p:cNvPr id="208" name="Google Shape;208;p23"/>
          <p:cNvSpPr/>
          <p:nvPr/>
        </p:nvSpPr>
        <p:spPr>
          <a:xfrm>
            <a:off x="1525551" y="3866592"/>
            <a:ext cx="96528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valueInt = </a:t>
            </a:r>
            <a:r>
              <a:rPr lang="en-US" sz="2300" b="1" i="0" u="none" strike="noStrike" cap="none">
                <a:solidFill>
                  <a:srgbClr val="21FFFE"/>
                </a:solidFill>
                <a:latin typeface="Consolas"/>
                <a:ea typeface="Consolas"/>
                <a:cs typeface="Consolas"/>
                <a:sym typeface="Consolas"/>
              </a:rPr>
              <a:t>Math.round</a:t>
            </a:r>
            <a:r>
              <a:rPr lang="en-US" sz="2300" b="1" i="0" u="none" strike="noStrike" cap="none">
                <a:solidFill>
                  <a:srgbClr val="FBEEDC"/>
                </a:solidFill>
                <a:latin typeface="Consolas"/>
                <a:ea typeface="Consolas"/>
                <a:cs typeface="Consolas"/>
                <a:sym typeface="Consolas"/>
              </a:rPr>
              <a:t>(valueDouble); </a:t>
            </a:r>
            <a:r>
              <a:rPr lang="en-US" sz="2300" b="1" i="0" u="none" strike="noStrike" cap="none">
                <a:solidFill>
                  <a:srgbClr val="21FFFE"/>
                </a:solidFill>
                <a:latin typeface="Consolas"/>
                <a:ea typeface="Consolas"/>
                <a:cs typeface="Consolas"/>
                <a:sym typeface="Consolas"/>
              </a:rPr>
              <a:t>// 9</a:t>
            </a:r>
            <a:endParaRPr/>
          </a:p>
        </p:txBody>
      </p:sp>
      <p:sp>
        <p:nvSpPr>
          <p:cNvPr id="209" name="Google Shape;209;p23"/>
          <p:cNvSpPr/>
          <p:nvPr/>
        </p:nvSpPr>
        <p:spPr>
          <a:xfrm>
            <a:off x="1570601" y="5338925"/>
            <a:ext cx="9153249" cy="1294329"/>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valueInt = </a:t>
            </a:r>
            <a:r>
              <a:rPr lang="en-US" sz="1800" b="1" i="0" u="none" strike="noStrike" cap="none">
                <a:solidFill>
                  <a:srgbClr val="21FFFE"/>
                </a:solidFill>
                <a:latin typeface="Consolas"/>
                <a:ea typeface="Consolas"/>
                <a:cs typeface="Consolas"/>
                <a:sym typeface="Consolas"/>
              </a:rPr>
              <a:t>Math.floor</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valueInt = </a:t>
            </a:r>
            <a:r>
              <a:rPr lang="en-US" sz="1800" b="1" i="0" u="none" strike="noStrike" cap="none">
                <a:solidFill>
                  <a:srgbClr val="21FFFE"/>
                </a:solidFill>
                <a:latin typeface="Consolas"/>
                <a:ea typeface="Consolas"/>
                <a:cs typeface="Consolas"/>
                <a:sym typeface="Consolas"/>
              </a:rPr>
              <a:t>Math.ceil</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 PARSING/CONVERSION </a:t>
            </a:r>
            <a:endParaRPr/>
          </a:p>
        </p:txBody>
      </p:sp>
      <p:sp>
        <p:nvSpPr>
          <p:cNvPr id="215" name="Google Shape;215;p2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integer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float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16" name="Google Shape;216;p24"/>
          <p:cNvSpPr/>
          <p:nvPr/>
        </p:nvSpPr>
        <p:spPr>
          <a:xfrm>
            <a:off x="1141412" y="2856410"/>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a:t>
            </a:r>
            <a:endParaRPr/>
          </a:p>
        </p:txBody>
      </p:sp>
      <p:sp>
        <p:nvSpPr>
          <p:cNvPr id="217" name="Google Shape;217;p24"/>
          <p:cNvSpPr/>
          <p:nvPr/>
        </p:nvSpPr>
        <p:spPr>
          <a:xfrm>
            <a:off x="1141412" y="4645871"/>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BOOLEAN DATA TYPE</a:t>
            </a:r>
            <a:endParaRPr/>
          </a:p>
        </p:txBody>
      </p:sp>
      <p:sp>
        <p:nvSpPr>
          <p:cNvPr id="223" name="Google Shape;223;p25"/>
          <p:cNvSpPr txBox="1">
            <a:spLocks noGrp="1"/>
          </p:cNvSpPr>
          <p:nvPr>
            <p:ph type="body" idx="1"/>
          </p:nvPr>
        </p:nvSpPr>
        <p:spPr>
          <a:xfrm>
            <a:off x="1730000" y="1931175"/>
            <a:ext cx="9385200" cy="4040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0" i="0" u="none" strike="noStrike" cap="none">
                <a:solidFill>
                  <a:srgbClr val="DEEBF4"/>
                </a:solidFill>
                <a:latin typeface="Questrial"/>
                <a:ea typeface="Questrial"/>
                <a:cs typeface="Questrial"/>
                <a:sym typeface="Questrial"/>
              </a:rPr>
              <a:t>Boolean 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Has two possible values: </a:t>
            </a:r>
            <a:r>
              <a:rPr lang="en-US" sz="2000" b="1" i="0" u="none" strike="noStrike" cap="none">
                <a:solidFill>
                  <a:srgbClr val="21FFFE"/>
                </a:solidFill>
                <a:latin typeface="Consolas"/>
                <a:ea typeface="Consolas"/>
                <a:cs typeface="Consolas"/>
                <a:sym typeface="Consolas"/>
              </a:rPr>
              <a:t>true</a:t>
            </a:r>
            <a:r>
              <a:rPr lang="en-US" sz="2000" b="0" i="0" u="none" strike="noStrike" cap="none">
                <a:solidFill>
                  <a:srgbClr val="C2E191"/>
                </a:solidFill>
                <a:latin typeface="Questrial"/>
                <a:ea typeface="Questrial"/>
                <a:cs typeface="Questrial"/>
                <a:sym typeface="Questrial"/>
              </a:rPr>
              <a:t> </a:t>
            </a:r>
            <a:r>
              <a:rPr lang="en-US" sz="2000" b="0" i="0" u="none" strike="noStrike" cap="none">
                <a:solidFill>
                  <a:schemeClr val="lt1"/>
                </a:solidFill>
                <a:latin typeface="Questrial"/>
                <a:ea typeface="Questrial"/>
                <a:cs typeface="Questrial"/>
                <a:sym typeface="Questrial"/>
              </a:rPr>
              <a:t>and </a:t>
            </a:r>
            <a:r>
              <a:rPr lang="en-US" sz="2000" b="1" i="0" u="none" strike="noStrike" cap="none">
                <a:solidFill>
                  <a:srgbClr val="21FFFE"/>
                </a:solidFill>
                <a:latin typeface="Consolas"/>
                <a:ea typeface="Consolas"/>
                <a:cs typeface="Consolas"/>
                <a:sym typeface="Consolas"/>
              </a:rPr>
              <a:t>false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useful in logical expressions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 of Boolean variables: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24" name="Google Shape;224;p25"/>
          <p:cNvSpPr/>
          <p:nvPr/>
        </p:nvSpPr>
        <p:spPr>
          <a:xfrm>
            <a:off x="1141412" y="4269989"/>
            <a:ext cx="10061578" cy="2215991"/>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1;</a:t>
            </a:r>
            <a:endParaRPr/>
          </a:p>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 = 2;</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greaterAB = (a &gt; b);</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console.log(greaterAB); </a:t>
            </a:r>
            <a:r>
              <a:rPr lang="en-US" sz="1800" b="1" i="0" u="none" strike="noStrike" cap="none">
                <a:solidFill>
                  <a:srgbClr val="21FFFE"/>
                </a:solidFill>
                <a:latin typeface="Consolas"/>
                <a:ea typeface="Consolas"/>
                <a:cs typeface="Consolas"/>
                <a:sym typeface="Consolas"/>
              </a:rPr>
              <a:t>// false</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equalA1 = (a == 1);</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console.log(equalA1); </a:t>
            </a:r>
            <a:r>
              <a:rPr lang="en-US" sz="1800" b="1" i="0" u="none" strike="noStrike" cap="none">
                <a:solidFill>
                  <a:srgbClr val="21FFFE"/>
                </a:solidFill>
                <a:latin typeface="Consolas"/>
                <a:ea typeface="Consolas"/>
                <a:cs typeface="Consolas"/>
                <a:sym typeface="Consolas"/>
              </a:rPr>
              <a:t>// true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STRING DATA TYPE</a:t>
            </a:r>
            <a:endParaRPr/>
          </a:p>
        </p:txBody>
      </p:sp>
      <p:sp>
        <p:nvSpPr>
          <p:cNvPr id="230" name="Google Shape;230;p26"/>
          <p:cNvSpPr txBox="1">
            <a:spLocks noGrp="1"/>
          </p:cNvSpPr>
          <p:nvPr>
            <p:ph type="body" idx="1"/>
          </p:nvPr>
        </p:nvSpPr>
        <p:spPr>
          <a:xfrm>
            <a:off x="1730000" y="1592025"/>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string</a:t>
            </a:r>
            <a:r>
              <a:rPr lang="en-US" sz="2400" b="0" i="0" u="none" strike="noStrike" cap="none" dirty="0">
                <a:solidFill>
                  <a:srgbClr val="DEEBF4"/>
                </a:solidFill>
                <a:latin typeface="Questrial"/>
                <a:ea typeface="Questrial"/>
                <a:cs typeface="Questrial"/>
                <a:sym typeface="Questrial"/>
              </a:rPr>
              <a:t> data type r</a:t>
            </a:r>
            <a:r>
              <a:rPr lang="en-US" sz="2400" b="0" i="0" u="none" strike="noStrike" cap="none" dirty="0">
                <a:solidFill>
                  <a:schemeClr val="lt1"/>
                </a:solidFill>
                <a:latin typeface="Questrial"/>
                <a:ea typeface="Questrial"/>
                <a:cs typeface="Questrial"/>
                <a:sym typeface="Questrial"/>
              </a:rPr>
              <a:t>epresents a sequence of characters</a:t>
            </a:r>
            <a:endParaRPr dirty="0"/>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are enclosed in quotes:</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Both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and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work correctly</a:t>
            </a:r>
            <a:endParaRPr dirty="0"/>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dirty="0">
                <a:solidFill>
                  <a:schemeClr val="lt1"/>
                </a:solidFill>
                <a:latin typeface="Questrial"/>
                <a:ea typeface="Questrial"/>
                <a:cs typeface="Questrial"/>
                <a:sym typeface="Questrial"/>
              </a:rPr>
              <a:t>Best practices suggest using single quotes</a:t>
            </a:r>
          </a:p>
          <a:p>
            <a:pPr marL="1143000" marR="0" lvl="2" indent="-228600" algn="l" rtl="0">
              <a:lnSpc>
                <a:spcPct val="120000"/>
              </a:lnSpc>
              <a:spcBef>
                <a:spcPts val="500"/>
              </a:spcBef>
              <a:spcAft>
                <a:spcPts val="0"/>
              </a:spcAft>
              <a:buClr>
                <a:schemeClr val="lt1"/>
              </a:buClr>
              <a:buSzPts val="2250"/>
              <a:buFont typeface="Arial"/>
              <a:buChar char="•"/>
            </a:pPr>
            <a:endParaRPr dirty="0"/>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can be concatenated (joined together)</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the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operator</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a:p>
            <a:pPr marL="377887" marR="0" lvl="1" indent="-9587" algn="l" rtl="0">
              <a:lnSpc>
                <a:spcPct val="120000"/>
              </a:lnSpc>
              <a:spcBef>
                <a:spcPts val="500"/>
              </a:spcBef>
              <a:spcAft>
                <a:spcPts val="0"/>
              </a:spcAft>
              <a:buClr>
                <a:schemeClr val="lt1"/>
              </a:buClr>
              <a:buSzPts val="500"/>
              <a:buFont typeface="Arial"/>
              <a:buNone/>
            </a:pP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
        <p:nvSpPr>
          <p:cNvPr id="231" name="Google Shape;231;p26"/>
          <p:cNvSpPr/>
          <p:nvPr/>
        </p:nvSpPr>
        <p:spPr>
          <a:xfrm>
            <a:off x="1141412" y="3896462"/>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s = 'Welcome to JavaScript';</a:t>
            </a:r>
            <a:endParaRPr/>
          </a:p>
        </p:txBody>
      </p:sp>
      <p:sp>
        <p:nvSpPr>
          <p:cNvPr id="232" name="Google Shape;232;p26"/>
          <p:cNvSpPr/>
          <p:nvPr/>
        </p:nvSpPr>
        <p:spPr>
          <a:xfrm>
            <a:off x="1141412" y="5705907"/>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name = ‘John' + ' ' + ‘Smith';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90A7-B8BF-499F-B1E6-FAE40A51AA77}"/>
              </a:ext>
            </a:extLst>
          </p:cNvPr>
          <p:cNvSpPr>
            <a:spLocks noGrp="1"/>
          </p:cNvSpPr>
          <p:nvPr>
            <p:ph type="title"/>
          </p:nvPr>
        </p:nvSpPr>
        <p:spPr/>
        <p:txBody>
          <a:bodyPr/>
          <a:lstStyle/>
          <a:p>
            <a:r>
              <a:rPr lang="en-US" dirty="0"/>
              <a:t>Get Element By Id</a:t>
            </a:r>
            <a:endParaRPr lang="bg-BG" dirty="0"/>
          </a:p>
        </p:txBody>
      </p:sp>
      <p:sp>
        <p:nvSpPr>
          <p:cNvPr id="3" name="Text Placeholder 2">
            <a:extLst>
              <a:ext uri="{FF2B5EF4-FFF2-40B4-BE49-F238E27FC236}">
                <a16:creationId xmlns:a16="http://schemas.microsoft.com/office/drawing/2014/main" id="{B1843101-3EDD-44E5-B6A3-49D1D68B2C4F}"/>
              </a:ext>
            </a:extLst>
          </p:cNvPr>
          <p:cNvSpPr>
            <a:spLocks noGrp="1"/>
          </p:cNvSpPr>
          <p:nvPr>
            <p:ph type="body" idx="1"/>
          </p:nvPr>
        </p:nvSpPr>
        <p:spPr>
          <a:xfrm>
            <a:off x="1730000" y="1743900"/>
            <a:ext cx="10044658" cy="4227867"/>
          </a:xfrm>
        </p:spPr>
        <p:txBody>
          <a:bodyPr/>
          <a:lstStyle/>
          <a:p>
            <a:r>
              <a:rPr lang="en-US" sz="2000" dirty="0"/>
              <a:t>The most commonly used property of an HTML element to select them within the document is selecting them by their id value. Why? because it is very selective and can directly target the element within the webpage.</a:t>
            </a:r>
          </a:p>
          <a:p>
            <a:endParaRPr lang="en-US" sz="2000" dirty="0"/>
          </a:p>
          <a:p>
            <a:r>
              <a:rPr lang="en-US" sz="2000" dirty="0"/>
              <a:t>To select an element by its id </a:t>
            </a:r>
            <a:r>
              <a:rPr lang="en-US" sz="2000" dirty="0" err="1"/>
              <a:t>Javascript</a:t>
            </a:r>
            <a:r>
              <a:rPr lang="en-US" sz="2000" dirty="0"/>
              <a:t> provides 2 different methods:</a:t>
            </a:r>
          </a:p>
          <a:p>
            <a:endParaRPr lang="en-US" sz="2000" dirty="0"/>
          </a:p>
          <a:p>
            <a:pPr lvl="1"/>
            <a:r>
              <a:rPr lang="en-US" sz="1800" dirty="0" err="1"/>
              <a:t>getElementById</a:t>
            </a:r>
            <a:r>
              <a:rPr lang="en-US" sz="1800" dirty="0"/>
              <a:t>()</a:t>
            </a:r>
          </a:p>
          <a:p>
            <a:pPr lvl="1"/>
            <a:r>
              <a:rPr lang="en-US" sz="1800" dirty="0" err="1"/>
              <a:t>querySelector</a:t>
            </a:r>
            <a:r>
              <a:rPr lang="en-US" sz="1800" dirty="0"/>
              <a:t>()</a:t>
            </a:r>
            <a:endParaRPr lang="bg-BG" sz="1800" dirty="0"/>
          </a:p>
        </p:txBody>
      </p:sp>
    </p:spTree>
    <p:extLst>
      <p:ext uri="{BB962C8B-B14F-4D97-AF65-F5344CB8AC3E}">
        <p14:creationId xmlns:p14="http://schemas.microsoft.com/office/powerpoint/2010/main" val="103350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72AF-BD03-48AD-92D4-90D54C257427}"/>
              </a:ext>
            </a:extLst>
          </p:cNvPr>
          <p:cNvSpPr>
            <a:spLocks noGrp="1"/>
          </p:cNvSpPr>
          <p:nvPr>
            <p:ph type="title"/>
          </p:nvPr>
        </p:nvSpPr>
        <p:spPr/>
        <p:txBody>
          <a:bodyPr/>
          <a:lstStyle/>
          <a:p>
            <a:r>
              <a:rPr lang="en-US" b="1" dirty="0" err="1"/>
              <a:t>getElementById</a:t>
            </a:r>
            <a:endParaRPr lang="bg-BG" b="1" dirty="0"/>
          </a:p>
        </p:txBody>
      </p:sp>
      <p:sp>
        <p:nvSpPr>
          <p:cNvPr id="3" name="Text Placeholder 2">
            <a:extLst>
              <a:ext uri="{FF2B5EF4-FFF2-40B4-BE49-F238E27FC236}">
                <a16:creationId xmlns:a16="http://schemas.microsoft.com/office/drawing/2014/main" id="{2EE330B6-EDC9-4366-B7DB-8A436DCB4D64}"/>
              </a:ext>
            </a:extLst>
          </p:cNvPr>
          <p:cNvSpPr>
            <a:spLocks noGrp="1"/>
          </p:cNvSpPr>
          <p:nvPr>
            <p:ph type="body" idx="1"/>
          </p:nvPr>
        </p:nvSpPr>
        <p:spPr>
          <a:xfrm>
            <a:off x="1730000" y="1209822"/>
            <a:ext cx="9385200" cy="5345723"/>
          </a:xfrm>
        </p:spPr>
        <p:txBody>
          <a:bodyPr/>
          <a:lstStyle/>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D9A9FF"/>
                </a:solidFill>
                <a:effectLst/>
                <a:latin typeface="Lato" panose="020F0502020204030203" pitchFamily="34" charset="0"/>
              </a:rPr>
              <a:t>.beautify</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background</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lightcoral</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padding</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10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font-size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20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color</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white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 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This is a paragraph.</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 onclick</a:t>
            </a:r>
            <a:r>
              <a:rPr lang="en-US" sz="2000" b="0" i="0" dirty="0">
                <a:solidFill>
                  <a:srgbClr val="CCCCCC"/>
                </a:solidFill>
                <a:effectLst/>
                <a:latin typeface="Lato" panose="020F0502020204030203" pitchFamily="34" charset="0"/>
              </a:rPr>
              <a:t>="</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Select element and add class</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function</a:t>
            </a:r>
            <a:r>
              <a:rPr lang="en-US" sz="2000" b="0" i="0" dirty="0">
                <a:solidFill>
                  <a:srgbClr val="FFFFFF"/>
                </a:solidFill>
                <a:effectLst/>
                <a:latin typeface="Lato" panose="020F0502020204030203" pitchFamily="34" charset="0"/>
              </a:rPr>
              <a:t> </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let</a:t>
            </a:r>
            <a:r>
              <a:rPr lang="en-US" sz="2000" b="0" i="0" dirty="0">
                <a:solidFill>
                  <a:srgbClr val="FFFFFF"/>
                </a:solidFill>
                <a:effectLst/>
                <a:latin typeface="Lato" panose="020F0502020204030203" pitchFamily="34" charset="0"/>
              </a:rPr>
              <a:t> element </a:t>
            </a:r>
            <a:r>
              <a:rPr lang="en-US" sz="2000" b="0" i="0" dirty="0">
                <a:solidFill>
                  <a:srgbClr val="67CD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document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getElementById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element</a:t>
            </a:r>
            <a:r>
              <a:rPr lang="en-US" sz="2000" b="0" i="0" dirty="0" err="1">
                <a:solidFill>
                  <a:srgbClr val="CCCCCC"/>
                </a:solidFill>
                <a:effectLst/>
                <a:latin typeface="Lato" panose="020F0502020204030203" pitchFamily="34" charset="0"/>
              </a:rPr>
              <a:t>.</a:t>
            </a:r>
            <a:r>
              <a:rPr lang="en-US" sz="2000" b="0" i="0" dirty="0" err="1">
                <a:solidFill>
                  <a:srgbClr val="FFFFFF"/>
                </a:solidFill>
                <a:effectLst/>
                <a:latin typeface="Lato" panose="020F0502020204030203" pitchFamily="34" charset="0"/>
              </a:rPr>
              <a:t>classList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add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"beautify"</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endParaRPr lang="bg-BG" sz="2000" dirty="0"/>
          </a:p>
        </p:txBody>
      </p:sp>
    </p:spTree>
    <p:extLst>
      <p:ext uri="{BB962C8B-B14F-4D97-AF65-F5344CB8AC3E}">
        <p14:creationId xmlns:p14="http://schemas.microsoft.com/office/powerpoint/2010/main" val="86981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942-4C21-41F2-8E7D-32A6F0BB5D0A}"/>
              </a:ext>
            </a:extLst>
          </p:cNvPr>
          <p:cNvSpPr>
            <a:spLocks noGrp="1"/>
          </p:cNvSpPr>
          <p:nvPr>
            <p:ph type="title"/>
          </p:nvPr>
        </p:nvSpPr>
        <p:spPr/>
        <p:txBody>
          <a:bodyPr/>
          <a:lstStyle/>
          <a:p>
            <a:r>
              <a:rPr lang="en-US" b="1" dirty="0" err="1"/>
              <a:t>querySelector</a:t>
            </a:r>
            <a:r>
              <a:rPr lang="en-US" dirty="0"/>
              <a:t> </a:t>
            </a:r>
            <a:endParaRPr lang="bg-BG" dirty="0"/>
          </a:p>
        </p:txBody>
      </p:sp>
      <p:sp>
        <p:nvSpPr>
          <p:cNvPr id="3" name="Text Placeholder 2">
            <a:extLst>
              <a:ext uri="{FF2B5EF4-FFF2-40B4-BE49-F238E27FC236}">
                <a16:creationId xmlns:a16="http://schemas.microsoft.com/office/drawing/2014/main" id="{0E80F4B0-882F-42D3-9A11-1D48FE235D59}"/>
              </a:ext>
            </a:extLst>
          </p:cNvPr>
          <p:cNvSpPr>
            <a:spLocks noGrp="1"/>
          </p:cNvSpPr>
          <p:nvPr>
            <p:ph type="body" idx="1"/>
          </p:nvPr>
        </p:nvSpPr>
        <p:spPr/>
        <p:txBody>
          <a:bodyPr/>
          <a:lstStyle/>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 id</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This is a paragraph.</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 onclick</a:t>
            </a:r>
            <a:r>
              <a:rPr lang="en-US" sz="2400" b="0" i="0" dirty="0">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Select element with id</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D9A9FF"/>
                </a:solidFill>
                <a:effectLst/>
                <a:latin typeface="Lato" panose="020F0502020204030203" pitchFamily="34" charset="0"/>
              </a:rPr>
              <a:t>	function</a:t>
            </a:r>
            <a:r>
              <a:rPr lang="en-US" sz="2400" b="0" i="0" dirty="0">
                <a:solidFill>
                  <a:srgbClr val="FFFFFF"/>
                </a:solidFill>
                <a:effectLst/>
                <a:latin typeface="Lato" panose="020F0502020204030203" pitchFamily="34" charset="0"/>
              </a:rPr>
              <a:t> </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dirty="0">
                <a:solidFill>
                  <a:srgbClr val="FFFFFF"/>
                </a:solidFill>
                <a:latin typeface="Lato" panose="020F0502020204030203" pitchFamily="34" charset="0"/>
              </a:rPr>
              <a:t>		</a:t>
            </a:r>
            <a:r>
              <a:rPr lang="en-US" sz="2400" b="0" i="0" dirty="0">
                <a:solidFill>
                  <a:srgbClr val="D9A9FF"/>
                </a:solidFill>
                <a:effectLst/>
                <a:latin typeface="Lato" panose="020F0502020204030203" pitchFamily="34" charset="0"/>
              </a:rPr>
              <a:t>let</a:t>
            </a:r>
            <a:r>
              <a:rPr lang="en-US" sz="2400" b="0" i="0" dirty="0">
                <a:solidFill>
                  <a:srgbClr val="FFFFFF"/>
                </a:solidFill>
                <a:effectLst/>
                <a:latin typeface="Lato" panose="020F0502020204030203" pitchFamily="34" charset="0"/>
              </a:rPr>
              <a:t> element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document</a:t>
            </a:r>
            <a:r>
              <a:rPr lang="en-US" sz="2400" b="0" i="0" dirty="0" err="1">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querySelector</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element</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style</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background</a:t>
            </a:r>
            <a:r>
              <a:rPr lang="en-US" sz="2400" b="0" i="0" dirty="0">
                <a:solidFill>
                  <a:srgbClr val="FFFFFF"/>
                </a:solidFill>
                <a:effectLst/>
                <a:latin typeface="Lato" panose="020F0502020204030203" pitchFamily="34" charset="0"/>
              </a:rPr>
              <a: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7EC699"/>
                </a:solidFill>
                <a:effectLst/>
                <a:latin typeface="Lato" panose="020F0502020204030203" pitchFamily="34" charset="0"/>
              </a:rPr>
              <a:t>"</a:t>
            </a:r>
            <a:r>
              <a:rPr lang="en-US" sz="2400" b="0" i="0" dirty="0" err="1">
                <a:solidFill>
                  <a:srgbClr val="7EC699"/>
                </a:solidFill>
                <a:effectLst/>
                <a:latin typeface="Lato" panose="020F0502020204030203" pitchFamily="34" charset="0"/>
              </a:rPr>
              <a:t>lightgreen</a:t>
            </a:r>
            <a:r>
              <a:rPr lang="en-US" sz="2400" b="0" i="0" dirty="0">
                <a:solidFill>
                  <a:srgbClr val="7EC699"/>
                </a:solidFill>
                <a:effectLst/>
                <a:latin typeface="Lato" panose="020F0502020204030203" pitchFamily="34" charset="0"/>
              </a:rPr>
              <a: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	}</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endParaRPr lang="bg-BG" sz="2400" dirty="0"/>
          </a:p>
        </p:txBody>
      </p:sp>
    </p:spTree>
    <p:extLst>
      <p:ext uri="{BB962C8B-B14F-4D97-AF65-F5344CB8AC3E}">
        <p14:creationId xmlns:p14="http://schemas.microsoft.com/office/powerpoint/2010/main" val="359112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BDE0-F444-43A5-8138-4805D8DEB996}"/>
              </a:ext>
            </a:extLst>
          </p:cNvPr>
          <p:cNvSpPr>
            <a:spLocks noGrp="1"/>
          </p:cNvSpPr>
          <p:nvPr>
            <p:ph type="title"/>
          </p:nvPr>
        </p:nvSpPr>
        <p:spPr/>
        <p:txBody>
          <a:bodyPr/>
          <a:lstStyle/>
          <a:p>
            <a:r>
              <a:rPr lang="en-US" dirty="0"/>
              <a:t>Get Input Text value</a:t>
            </a:r>
            <a:endParaRPr lang="bg-BG" dirty="0"/>
          </a:p>
        </p:txBody>
      </p:sp>
      <p:sp>
        <p:nvSpPr>
          <p:cNvPr id="3" name="Text Placeholder 2">
            <a:extLst>
              <a:ext uri="{FF2B5EF4-FFF2-40B4-BE49-F238E27FC236}">
                <a16:creationId xmlns:a16="http://schemas.microsoft.com/office/drawing/2014/main" id="{32528FBE-D142-46ED-A8AE-7B90CD2BDC00}"/>
              </a:ext>
            </a:extLst>
          </p:cNvPr>
          <p:cNvSpPr>
            <a:spLocks noGrp="1"/>
          </p:cNvSpPr>
          <p:nvPr>
            <p:ph type="body" idx="1"/>
          </p:nvPr>
        </p:nvSpPr>
        <p:spPr>
          <a:xfrm>
            <a:off x="1730000" y="2090067"/>
            <a:ext cx="10072794" cy="3881700"/>
          </a:xfrm>
        </p:spPr>
        <p:txBody>
          <a:bodyPr/>
          <a:lstStyle/>
          <a:p>
            <a:pPr marL="120650" indent="0">
              <a:buNone/>
            </a:pPr>
            <a:r>
              <a:rPr lang="en-US" sz="2800" dirty="0"/>
              <a:t>Set value:</a:t>
            </a:r>
          </a:p>
          <a:p>
            <a:pPr marL="120650" indent="0">
              <a:buNone/>
            </a:pPr>
            <a:r>
              <a:rPr lang="en-US" sz="2800" dirty="0" err="1"/>
              <a:t>document.getElementById</a:t>
            </a:r>
            <a:r>
              <a:rPr lang="en-US" sz="2800" dirty="0"/>
              <a:t>("</a:t>
            </a:r>
            <a:r>
              <a:rPr lang="en-US" sz="2800" dirty="0" err="1"/>
              <a:t>myText</a:t>
            </a:r>
            <a:r>
              <a:rPr lang="en-US" sz="2800" dirty="0"/>
              <a:t>").value = "Johnny Bravo";</a:t>
            </a:r>
          </a:p>
          <a:p>
            <a:pPr marL="120650" indent="0">
              <a:buNone/>
            </a:pPr>
            <a:endParaRPr lang="en-US" sz="2800" dirty="0"/>
          </a:p>
          <a:p>
            <a:pPr marL="120650" indent="0">
              <a:buNone/>
            </a:pPr>
            <a:endParaRPr lang="en-US" sz="2800" dirty="0"/>
          </a:p>
          <a:p>
            <a:pPr marL="120650" indent="0">
              <a:buNone/>
            </a:pPr>
            <a:r>
              <a:rPr lang="en-US" sz="2800" dirty="0"/>
              <a:t>Get value:</a:t>
            </a:r>
          </a:p>
          <a:p>
            <a:pPr marL="120650" indent="0">
              <a:buNone/>
            </a:pPr>
            <a:r>
              <a:rPr lang="en-US" sz="2800" dirty="0"/>
              <a:t>var name = </a:t>
            </a:r>
            <a:r>
              <a:rPr lang="en-US" sz="2800" dirty="0" err="1"/>
              <a:t>document.getElementById</a:t>
            </a:r>
            <a:r>
              <a:rPr lang="en-US" sz="2800" dirty="0"/>
              <a:t>("</a:t>
            </a:r>
            <a:r>
              <a:rPr lang="en-US" sz="2800" dirty="0" err="1"/>
              <a:t>myText</a:t>
            </a:r>
            <a:r>
              <a:rPr lang="en-US" sz="2800" dirty="0"/>
              <a:t>").value;</a:t>
            </a:r>
            <a:endParaRPr lang="bg-BG" sz="2800" dirty="0"/>
          </a:p>
        </p:txBody>
      </p:sp>
    </p:spTree>
    <p:extLst>
      <p:ext uri="{BB962C8B-B14F-4D97-AF65-F5344CB8AC3E}">
        <p14:creationId xmlns:p14="http://schemas.microsoft.com/office/powerpoint/2010/main" val="354392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238" name="Google Shape;238;p2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Exercise </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Create simple HTML form</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or allow user to enter several numeric variables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Perform different math calculations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Round up the result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Parse input (text to </a:t>
            </a:r>
            <a:r>
              <a:rPr lang="en-US" sz="2000">
                <a:latin typeface="Questrial"/>
                <a:ea typeface="Questrial"/>
                <a:cs typeface="Questrial"/>
                <a:sym typeface="Questrial"/>
              </a:rPr>
              <a:t>number</a:t>
            </a:r>
            <a:r>
              <a:rPr lang="en-US" sz="20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Ask user to enter 2 numeric values, compare values and display bigger number</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UNDEFINED AND NULL VALUES</a:t>
            </a:r>
            <a:endParaRPr/>
          </a:p>
        </p:txBody>
      </p:sp>
      <p:sp>
        <p:nvSpPr>
          <p:cNvPr id="244" name="Google Shape;244;p28"/>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JS there is a special value </a:t>
            </a:r>
            <a:r>
              <a:rPr lang="en-US" sz="2400" b="1" i="0" u="none" strike="noStrike" cap="none">
                <a:solidFill>
                  <a:srgbClr val="21FFFE"/>
                </a:solidFill>
                <a:latin typeface="Consolas"/>
                <a:ea typeface="Consolas"/>
                <a:cs typeface="Consolas"/>
                <a:sym typeface="Consolas"/>
              </a:rPr>
              <a:t>undefined</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It means the </a:t>
            </a:r>
            <a:r>
              <a:rPr lang="en-US" sz="2000" b="0" i="0" u="none" strike="noStrike" cap="none">
                <a:solidFill>
                  <a:srgbClr val="21FFFE"/>
                </a:solidFill>
                <a:latin typeface="Questrial"/>
                <a:ea typeface="Questrial"/>
                <a:cs typeface="Questrial"/>
                <a:sym typeface="Questrial"/>
              </a:rPr>
              <a:t>variable has not been defined</a:t>
            </a:r>
            <a:r>
              <a:rPr lang="en-US" sz="2000" b="0" i="0" u="none" strike="noStrike" cap="none">
                <a:solidFill>
                  <a:srgbClr val="FFFFFF"/>
                </a:solidFill>
                <a:latin typeface="Questrial"/>
                <a:ea typeface="Questrial"/>
                <a:cs typeface="Questrial"/>
                <a:sym typeface="Questrial"/>
              </a:rPr>
              <a:t> (no such variable exist in the current context) </a:t>
            </a:r>
            <a:endParaRPr/>
          </a:p>
          <a:p>
            <a:pPr marL="228600" marR="0" lvl="0" indent="-228600" algn="l" rtl="0">
              <a:lnSpc>
                <a:spcPct val="100000"/>
              </a:lnSpc>
              <a:spcBef>
                <a:spcPts val="100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Undefined </a:t>
            </a:r>
            <a:r>
              <a:rPr lang="en-US" sz="2400" b="0" i="0" u="none" strike="noStrike" cap="none">
                <a:solidFill>
                  <a:schemeClr val="lt1"/>
                </a:solidFill>
                <a:latin typeface="Questrial"/>
                <a:ea typeface="Questrial"/>
                <a:cs typeface="Questrial"/>
                <a:sym typeface="Questrial"/>
              </a:rPr>
              <a:t>is different than </a:t>
            </a:r>
            <a:r>
              <a:rPr lang="en-US" sz="2400" b="1" i="0" u="none" strike="noStrike" cap="none">
                <a:solidFill>
                  <a:srgbClr val="21FFFE"/>
                </a:solidFill>
                <a:latin typeface="Consolas"/>
                <a:ea typeface="Consolas"/>
                <a:cs typeface="Consolas"/>
                <a:sym typeface="Consolas"/>
              </a:rPr>
              <a:t>null</a:t>
            </a:r>
            <a:endParaRPr/>
          </a:p>
          <a:p>
            <a:pPr marL="685800" marR="0" lvl="1" indent="-228600" algn="l" rtl="0">
              <a:lnSpc>
                <a:spcPct val="10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Null</a:t>
            </a:r>
            <a:r>
              <a:rPr lang="en-US" sz="2000" b="0" i="0" u="none" strike="noStrike" cap="none">
                <a:solidFill>
                  <a:schemeClr val="lt1"/>
                </a:solidFill>
                <a:latin typeface="Questrial"/>
                <a:ea typeface="Questrial"/>
                <a:cs typeface="Questrial"/>
                <a:sym typeface="Questrial"/>
              </a:rPr>
              <a:t> means that an object exists and is empty (has no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45" name="Google Shape;245;p28"/>
          <p:cNvSpPr/>
          <p:nvPr/>
        </p:nvSpPr>
        <p:spPr>
          <a:xfrm>
            <a:off x="1141412" y="4245644"/>
            <a:ext cx="10214100" cy="21084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120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null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TABLE OF CONTENTS</a:t>
            </a:r>
            <a:endParaRPr/>
          </a:p>
        </p:txBody>
      </p:sp>
      <p:sp>
        <p:nvSpPr>
          <p:cNvPr id="153" name="Google Shape;153;p1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11175" marR="0" lvl="0" indent="-51117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Data Types in JavaScript</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Object, Number, Boolean, String</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Declaring and Using Variables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Operators, Expressions, Statements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Conditional Statements</a:t>
            </a:r>
            <a:endParaRPr/>
          </a:p>
          <a:p>
            <a:pPr marL="815921" marR="0" lvl="1" indent="-523821" algn="l" rtl="0">
              <a:lnSpc>
                <a:spcPct val="100000"/>
              </a:lnSpc>
              <a:spcBef>
                <a:spcPts val="500"/>
              </a:spcBef>
              <a:spcAft>
                <a:spcPts val="0"/>
              </a:spcAft>
              <a:buClr>
                <a:schemeClr val="lt1"/>
              </a:buClr>
              <a:buSzPts val="4250"/>
              <a:buFont typeface="Arial"/>
              <a:buChar char="•"/>
            </a:pPr>
            <a:r>
              <a:rPr lang="en-US" sz="3400" b="0" i="0" u="none" strike="noStrike" cap="none">
                <a:solidFill>
                  <a:schemeClr val="lt1"/>
                </a:solidFill>
                <a:latin typeface="Questrial"/>
                <a:ea typeface="Questrial"/>
                <a:cs typeface="Questrial"/>
                <a:sym typeface="Questrial"/>
              </a:rPr>
              <a:t>If-else, switch-case</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False-like Conditions</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Falsy/Truthy conditions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CHECKING THE TYPE OF A VARIABLE</a:t>
            </a:r>
            <a:endParaRPr/>
          </a:p>
        </p:txBody>
      </p:sp>
      <p:sp>
        <p:nvSpPr>
          <p:cNvPr id="251" name="Google Shape;251;p2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variable type can be checked at runtime: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52" name="Google Shape;252;p29"/>
          <p:cNvSpPr/>
          <p:nvPr/>
        </p:nvSpPr>
        <p:spPr>
          <a:xfrm>
            <a:off x="1311523" y="2764963"/>
            <a:ext cx="9565775" cy="358418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number</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5</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new Number(5);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Number {[[PrimitiveValue]]: 5} </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undefined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VARIABLE?</a:t>
            </a:r>
            <a:endParaRPr/>
          </a:p>
        </p:txBody>
      </p:sp>
      <p:sp>
        <p:nvSpPr>
          <p:cNvPr id="258" name="Google Shape;258;p3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variable </a:t>
            </a:r>
            <a:r>
              <a:rPr lang="en-US" sz="2400" b="0" i="0" u="none" strike="noStrike" cap="none">
                <a:solidFill>
                  <a:schemeClr val="lt1"/>
                </a:solidFill>
                <a:latin typeface="Questrial"/>
                <a:ea typeface="Questrial"/>
                <a:cs typeface="Questrial"/>
                <a:sym typeface="Questrial"/>
              </a:rPr>
              <a:t>is a:</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Placeholder of information that can be changed at run-time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 piece of computer memory holding some value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allow you to:</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Retrieve the stored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Change the stored information</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 CHARACTERISTICS</a:t>
            </a:r>
            <a:endParaRPr/>
          </a:p>
        </p:txBody>
      </p:sp>
      <p:sp>
        <p:nvSpPr>
          <p:cNvPr id="264" name="Google Shape;264;p31"/>
          <p:cNvSpPr txBox="1">
            <a:spLocks noGrp="1"/>
          </p:cNvSpPr>
          <p:nvPr>
            <p:ph type="body" idx="1"/>
          </p:nvPr>
        </p:nvSpPr>
        <p:spPr>
          <a:xfrm>
            <a:off x="1918400" y="1743900"/>
            <a:ext cx="9385200" cy="4059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variable has:</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Name</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Type</a:t>
            </a:r>
            <a:r>
              <a:rPr lang="en-US" sz="2000" b="0" i="0" u="none" strike="noStrike" cap="none">
                <a:solidFill>
                  <a:schemeClr val="lt1"/>
                </a:solidFill>
                <a:latin typeface="Questrial"/>
                <a:ea typeface="Questrial"/>
                <a:cs typeface="Questrial"/>
                <a:sym typeface="Questrial"/>
              </a:rPr>
              <a:t> (of stored data)</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Name: </a:t>
            </a:r>
            <a:r>
              <a:rPr lang="en-US" sz="2000" b="1" i="0" u="none" strike="noStrike" cap="none">
                <a:solidFill>
                  <a:srgbClr val="21FFFE"/>
                </a:solidFill>
                <a:latin typeface="Consolas"/>
                <a:ea typeface="Consolas"/>
                <a:cs typeface="Consolas"/>
                <a:sym typeface="Consolas"/>
              </a:rPr>
              <a:t>counter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Type: </a:t>
            </a:r>
            <a:r>
              <a:rPr lang="en-US" sz="2000" b="1" i="0" u="none" strike="noStrike" cap="none">
                <a:solidFill>
                  <a:srgbClr val="21FFFE"/>
                </a:solidFill>
                <a:latin typeface="Consolas"/>
                <a:ea typeface="Consolas"/>
                <a:cs typeface="Consolas"/>
                <a:sym typeface="Consolas"/>
              </a:rPr>
              <a:t>number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Value: </a:t>
            </a:r>
            <a:r>
              <a:rPr lang="en-US" sz="2000" b="1" i="0" u="none" strike="noStrike" cap="none">
                <a:solidFill>
                  <a:srgbClr val="21FFFE"/>
                </a:solidFill>
                <a:latin typeface="Consolas"/>
                <a:ea typeface="Consolas"/>
                <a:cs typeface="Consolas"/>
                <a:sym typeface="Consolas"/>
              </a:rPr>
              <a:t>5</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65" name="Google Shape;265;p31"/>
          <p:cNvSpPr/>
          <p:nvPr/>
        </p:nvSpPr>
        <p:spPr>
          <a:xfrm>
            <a:off x="3840950" y="3393553"/>
            <a:ext cx="51633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counter =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DECLARING VARIABLES</a:t>
            </a:r>
            <a:endParaRPr/>
          </a:p>
        </p:txBody>
      </p:sp>
      <p:sp>
        <p:nvSpPr>
          <p:cNvPr id="271" name="Google Shape;271;p3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When declaring a variable we: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Specify its </a:t>
            </a:r>
            <a:r>
              <a:rPr lang="en-US" sz="2000" b="0" i="0" u="none" strike="noStrike" cap="none">
                <a:solidFill>
                  <a:srgbClr val="21FFFE"/>
                </a:solidFill>
                <a:latin typeface="Questrial"/>
                <a:ea typeface="Questrial"/>
                <a:cs typeface="Questrial"/>
                <a:sym typeface="Questrial"/>
              </a:rPr>
              <a:t>name </a:t>
            </a:r>
            <a:r>
              <a:rPr lang="en-US" sz="2000" b="0" i="0" u="none" strike="noStrike" cap="none">
                <a:solidFill>
                  <a:schemeClr val="lt1"/>
                </a:solidFill>
                <a:latin typeface="Questrial"/>
                <a:ea typeface="Questrial"/>
                <a:cs typeface="Questrial"/>
                <a:sym typeface="Questrial"/>
              </a:rPr>
              <a:t>(called identifier)</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a:t>
            </a:r>
            <a:r>
              <a:rPr lang="en-US" sz="2000" b="0" i="0" u="none" strike="noStrike" cap="none">
                <a:solidFill>
                  <a:srgbClr val="21FFFE"/>
                </a:solidFill>
                <a:latin typeface="Questrial"/>
                <a:ea typeface="Questrial"/>
                <a:cs typeface="Questrial"/>
                <a:sym typeface="Questrial"/>
              </a:rPr>
              <a:t>type </a:t>
            </a:r>
            <a:r>
              <a:rPr lang="en-US" sz="2000" b="0" i="0" u="none" strike="noStrike" cap="none">
                <a:solidFill>
                  <a:schemeClr val="lt1"/>
                </a:solidFill>
                <a:latin typeface="Questrial"/>
                <a:ea typeface="Questrial"/>
                <a:cs typeface="Questrial"/>
                <a:sym typeface="Questrial"/>
              </a:rPr>
              <a:t>is inferred by the value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Give it an </a:t>
            </a:r>
            <a:r>
              <a:rPr lang="en-US" sz="2000" b="0" i="0" u="none" strike="noStrike" cap="none">
                <a:solidFill>
                  <a:srgbClr val="DEEBF4"/>
                </a:solidFill>
                <a:latin typeface="Questrial"/>
                <a:ea typeface="Questrial"/>
                <a:cs typeface="Questrial"/>
                <a:sym typeface="Questrial"/>
              </a:rPr>
              <a:t>initial </a:t>
            </a: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228600" marR="0" lvl="0" indent="-228600" algn="l" rtl="0">
              <a:lnSpc>
                <a:spcPct val="120000"/>
              </a:lnSpc>
              <a:spcBef>
                <a:spcPts val="12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72" name="Google Shape;272;p32"/>
          <p:cNvSpPr/>
          <p:nvPr/>
        </p:nvSpPr>
        <p:spPr>
          <a:xfrm>
            <a:off x="1076800" y="4931283"/>
            <a:ext cx="10385400" cy="12096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height = 200;</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str = "Hello";</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obj = { name : 'Peter', age : 19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24</a:t>
            </a:fld>
            <a:endParaRPr sz="1300">
              <a:latin typeface="Lato"/>
              <a:ea typeface="Lato"/>
              <a:cs typeface="Lato"/>
              <a:sym typeface="Lato"/>
            </a:endParaRPr>
          </a:p>
        </p:txBody>
      </p:sp>
      <p:sp>
        <p:nvSpPr>
          <p:cNvPr id="278" name="Google Shape;278;p3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may consist of:</a:t>
            </a:r>
            <a:endParaRPr/>
          </a:p>
          <a:p>
            <a:pPr marL="685800" marR="0" lvl="1" indent="-228600" algn="l" rtl="0">
              <a:lnSpc>
                <a:spcPct val="100000"/>
              </a:lnSpc>
              <a:spcBef>
                <a:spcPts val="500"/>
              </a:spcBef>
              <a:spcAft>
                <a:spcPts val="0"/>
              </a:spcAft>
              <a:buClr>
                <a:srgbClr val="C2E191"/>
              </a:buClr>
              <a:buSzPts val="2125"/>
              <a:buFont typeface="Arial"/>
              <a:buChar char="•"/>
            </a:pPr>
            <a:r>
              <a:rPr lang="en-US" sz="1700" b="0" i="0" u="none" strike="noStrike" cap="none">
                <a:solidFill>
                  <a:srgbClr val="C2E191"/>
                </a:solidFill>
                <a:latin typeface="Questrial"/>
                <a:ea typeface="Questrial"/>
                <a:cs typeface="Questrial"/>
                <a:sym typeface="Questrial"/>
              </a:rPr>
              <a:t>Letters </a:t>
            </a:r>
            <a:r>
              <a:rPr lang="en-US" sz="1700" b="0" i="0" u="none" strike="noStrike" cap="none">
                <a:solidFill>
                  <a:schemeClr val="lt1"/>
                </a:solidFill>
                <a:latin typeface="Questrial"/>
                <a:ea typeface="Questrial"/>
                <a:cs typeface="Questrial"/>
                <a:sym typeface="Questrial"/>
              </a:rPr>
              <a:t>(Unicode), </a:t>
            </a:r>
            <a:r>
              <a:rPr lang="en-US" sz="1700" b="0" i="0" u="none" strike="noStrike" cap="none">
                <a:solidFill>
                  <a:srgbClr val="C2E191"/>
                </a:solidFill>
                <a:latin typeface="Questrial"/>
                <a:ea typeface="Questrial"/>
                <a:cs typeface="Questrial"/>
                <a:sym typeface="Questrial"/>
              </a:rPr>
              <a:t>digits</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0</a:t>
            </a:r>
            <a:r>
              <a:rPr lang="en-US" sz="1700" b="0" i="0" u="none" strike="noStrike" cap="none">
                <a:solidFill>
                  <a:schemeClr val="lt1"/>
                </a:solidFill>
                <a:latin typeface="Questrial"/>
                <a:ea typeface="Questrial"/>
                <a:cs typeface="Questrial"/>
                <a:sym typeface="Questrial"/>
              </a:rPr>
              <a:t>-</a:t>
            </a:r>
            <a:r>
              <a:rPr lang="en-US" sz="1700" b="1" i="0" u="none" strike="noStrike" cap="none">
                <a:solidFill>
                  <a:srgbClr val="21FFFE"/>
                </a:solidFill>
                <a:latin typeface="Consolas"/>
                <a:ea typeface="Consolas"/>
                <a:cs typeface="Consolas"/>
                <a:sym typeface="Consolas"/>
              </a:rPr>
              <a:t>9</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underscore</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_</a:t>
            </a:r>
            <a:r>
              <a:rPr lang="en-US" sz="1700" b="0" i="0" u="none" strike="noStrike" cap="none">
                <a:solidFill>
                  <a:srgbClr val="DEEBF4"/>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dollar</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start with a digit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be a JavaScript keyword</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in JavaScript are </a:t>
            </a:r>
            <a:r>
              <a:rPr lang="en-US" sz="2040" b="0" i="0" u="none" strike="noStrike" cap="none">
                <a:solidFill>
                  <a:srgbClr val="21FFFE"/>
                </a:solidFill>
                <a:latin typeface="Questrial"/>
                <a:ea typeface="Questrial"/>
                <a:cs typeface="Questrial"/>
                <a:sym typeface="Questrial"/>
              </a:rPr>
              <a:t>case-sensitive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should have a descriptive name</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Only Latin letters</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Variable names: use </a:t>
            </a:r>
            <a:r>
              <a:rPr lang="en-US" sz="2040" b="1" i="0" u="none" strike="noStrike" cap="none">
                <a:solidFill>
                  <a:srgbClr val="21FFFE"/>
                </a:solidFill>
                <a:latin typeface="Consolas"/>
                <a:ea typeface="Consolas"/>
                <a:cs typeface="Consolas"/>
                <a:sym typeface="Consolas"/>
              </a:rPr>
              <a:t>camelCase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Function names :use </a:t>
            </a:r>
            <a:r>
              <a:rPr lang="en-US" sz="2040" b="1" i="0" u="none" strike="noStrike" cap="none">
                <a:solidFill>
                  <a:srgbClr val="21FFFE"/>
                </a:solidFill>
                <a:latin typeface="Consolas"/>
                <a:ea typeface="Consolas"/>
                <a:cs typeface="Consolas"/>
                <a:sym typeface="Consolas"/>
              </a:rPr>
              <a:t>camelCase</a:t>
            </a:r>
            <a:endParaRPr/>
          </a:p>
        </p:txBody>
      </p:sp>
      <p:sp>
        <p:nvSpPr>
          <p:cNvPr id="279" name="Google Shape;279;p3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25</a:t>
            </a:fld>
            <a:endParaRPr sz="1300">
              <a:latin typeface="Lato"/>
              <a:ea typeface="Lato"/>
              <a:cs typeface="Lato"/>
              <a:sym typeface="Lato"/>
            </a:endParaRPr>
          </a:p>
        </p:txBody>
      </p:sp>
      <p:sp>
        <p:nvSpPr>
          <p:cNvPr id="285" name="Google Shape;285;p34"/>
          <p:cNvSpPr txBox="1">
            <a:spLocks noGrp="1"/>
          </p:cNvSpPr>
          <p:nvPr>
            <p:ph type="body" idx="1"/>
          </p:nvPr>
        </p:nvSpPr>
        <p:spPr>
          <a:xfrm>
            <a:off x="1730000" y="1252900"/>
            <a:ext cx="9385200" cy="471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correct identifiers:</a:t>
            </a:r>
          </a:p>
          <a:p>
            <a:pPr marL="228600" marR="0" lvl="0" indent="-228600" algn="l" rtl="0">
              <a:lnSpc>
                <a:spcPct val="110000"/>
              </a:lnSpc>
              <a:spcBef>
                <a:spcPts val="0"/>
              </a:spcBef>
              <a:spcAft>
                <a:spcPts val="0"/>
              </a:spcAft>
              <a:buClr>
                <a:schemeClr val="lt1"/>
              </a:buClr>
              <a:buSzPts val="4000"/>
              <a:buFont typeface="Arial"/>
              <a:buChar char="•"/>
            </a:pPr>
            <a:endParaRPr dirty="0"/>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incorrect identifiers:</a:t>
            </a:r>
            <a:endParaRPr dirty="0"/>
          </a:p>
        </p:txBody>
      </p:sp>
      <p:sp>
        <p:nvSpPr>
          <p:cNvPr id="286" name="Google Shape;286;p34"/>
          <p:cNvSpPr txBox="1">
            <a:spLocks noGrp="1"/>
          </p:cNvSpPr>
          <p:nvPr>
            <p:ph type="title"/>
          </p:nvPr>
        </p:nvSpPr>
        <p:spPr>
          <a:xfrm>
            <a:off x="1730000" y="16702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 – EXAMPLES</a:t>
            </a:r>
            <a:endParaRPr/>
          </a:p>
        </p:txBody>
      </p:sp>
      <p:sp>
        <p:nvSpPr>
          <p:cNvPr id="287" name="Google Shape;287;p34"/>
          <p:cNvSpPr/>
          <p:nvPr/>
        </p:nvSpPr>
        <p:spPr>
          <a:xfrm>
            <a:off x="1021670" y="5554992"/>
            <a:ext cx="10671300" cy="58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5; </a:t>
            </a:r>
            <a:r>
              <a:rPr lang="en-US" sz="1600" b="1" i="0" u="none" strike="noStrike" cap="none">
                <a:solidFill>
                  <a:srgbClr val="21FFFE"/>
                </a:solidFill>
                <a:latin typeface="Consolas"/>
                <a:ea typeface="Consolas"/>
                <a:cs typeface="Consolas"/>
                <a:sym typeface="Consolas"/>
              </a:rPr>
              <a:t>// new is a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2Pac = 2; </a:t>
            </a:r>
            <a:r>
              <a:rPr lang="en-US" sz="1600" b="1" i="0" u="none" strike="noStrike" cap="none">
                <a:solidFill>
                  <a:srgbClr val="21FFFE"/>
                </a:solidFill>
                <a:latin typeface="Consolas"/>
                <a:ea typeface="Consolas"/>
                <a:cs typeface="Consolas"/>
                <a:sym typeface="Consolas"/>
              </a:rPr>
              <a:t>// Cannot begin with a digit</a:t>
            </a:r>
            <a:endParaRPr/>
          </a:p>
        </p:txBody>
      </p:sp>
      <p:sp>
        <p:nvSpPr>
          <p:cNvPr id="288" name="Google Shape;288;p34"/>
          <p:cNvSpPr/>
          <p:nvPr/>
        </p:nvSpPr>
        <p:spPr>
          <a:xfrm>
            <a:off x="1021670" y="2004165"/>
            <a:ext cx="10671175" cy="2800766"/>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2; </a:t>
            </a:r>
            <a:r>
              <a:rPr lang="en-US" sz="1600" b="1" i="0" u="none" strike="noStrike" cap="none">
                <a:solidFill>
                  <a:srgbClr val="21FFFE"/>
                </a:solidFill>
                <a:latin typeface="Consolas"/>
                <a:ea typeface="Consolas"/>
                <a:cs typeface="Consolas"/>
                <a:sym typeface="Consolas"/>
              </a:rPr>
              <a:t>// Here N is capital, so it's not a JS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_2Pac = 2; </a:t>
            </a:r>
            <a:r>
              <a:rPr lang="en-US" sz="1600" b="1" i="0" u="none" strike="noStrike" cap="none">
                <a:solidFill>
                  <a:srgbClr val="21FFFE"/>
                </a:solidFill>
                <a:latin typeface="Consolas"/>
                <a:ea typeface="Consolas"/>
                <a:cs typeface="Consolas"/>
                <a:sym typeface="Consolas"/>
              </a:rPr>
              <a:t>// This identifier begins with _</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поздрав = 'Hello'; </a:t>
            </a:r>
            <a:r>
              <a:rPr lang="en-US" sz="1600" b="1" i="0" u="none" strike="noStrike" cap="none">
                <a:solidFill>
                  <a:srgbClr val="21FFFE"/>
                </a:solidFill>
                <a:latin typeface="Consolas"/>
                <a:ea typeface="Consolas"/>
                <a:cs typeface="Consolas"/>
                <a:sym typeface="Consolas"/>
              </a:rPr>
              <a:t>// Unicode symbols used</a:t>
            </a:r>
            <a:endParaRPr/>
          </a:p>
          <a:p>
            <a:pPr marL="0" marR="0" lvl="0" indent="0" algn="l" rtl="0">
              <a:lnSpc>
                <a:spcPct val="100000"/>
              </a:lnSpc>
              <a:spcBef>
                <a:spcPts val="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The following is more appropriate: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greeting = 'Hello'; </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 = 100; </a:t>
            </a:r>
            <a:r>
              <a:rPr lang="en-US" sz="1600" b="1" i="0" u="none" strike="noStrike" cap="none">
                <a:solidFill>
                  <a:srgbClr val="21FFFE"/>
                </a:solidFill>
                <a:latin typeface="Consolas"/>
                <a:ea typeface="Consolas"/>
                <a:cs typeface="Consolas"/>
                <a:sym typeface="Consolas"/>
              </a:rPr>
              <a:t>// Undescriptive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numberOfClients = 100; </a:t>
            </a:r>
            <a:r>
              <a:rPr lang="en-US" sz="1600" b="1" i="0" u="none" strike="noStrike" cap="none">
                <a:solidFill>
                  <a:srgbClr val="21FFFE"/>
                </a:solidFill>
                <a:latin typeface="Consolas"/>
                <a:ea typeface="Consolas"/>
                <a:cs typeface="Consolas"/>
                <a:sym typeface="Consolas"/>
              </a:rPr>
              <a:t>// Descriptive</a:t>
            </a:r>
            <a:endParaRPr/>
          </a:p>
          <a:p>
            <a:pPr marL="0" marR="0" lvl="0" indent="0" algn="l" rtl="0">
              <a:lnSpc>
                <a:spcPct val="100000"/>
              </a:lnSpc>
              <a:spcBef>
                <a:spcPts val="120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Overdescriptive identifier:</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numberOfPrivateClientOfTheFirm = 100;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26</a:t>
            </a:fld>
            <a:endParaRPr sz="1300">
              <a:latin typeface="Lato"/>
              <a:ea typeface="Lato"/>
              <a:cs typeface="Lato"/>
              <a:sym typeface="Lato"/>
            </a:endParaRPr>
          </a:p>
        </p:txBody>
      </p:sp>
      <p:sp>
        <p:nvSpPr>
          <p:cNvPr id="295" name="Google Shape;295;p3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operator is used to assign a value to a variable:</a:t>
            </a:r>
            <a:endParaRPr/>
          </a:p>
        </p:txBody>
      </p:sp>
      <p:sp>
        <p:nvSpPr>
          <p:cNvPr id="296" name="Google Shape;296;p3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ASSIGNING VALUES</a:t>
            </a:r>
            <a:endParaRPr/>
          </a:p>
        </p:txBody>
      </p:sp>
      <p:sp>
        <p:nvSpPr>
          <p:cNvPr id="297" name="Google Shape;297;p35"/>
          <p:cNvSpPr/>
          <p:nvPr/>
        </p:nvSpPr>
        <p:spPr>
          <a:xfrm>
            <a:off x="1141412" y="2893380"/>
            <a:ext cx="10282233" cy="2837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Assign a value to a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firstValue = 5;</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Using an already declared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secondValue = firstValue;</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The following cascade calling assigns 3 to firstValue</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and then firstValue to thirdValue, so both variables</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have the value 3 as a result: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thirdValue = firstValue = 3; </a:t>
            </a:r>
            <a:r>
              <a:rPr lang="en-US" sz="1800" b="1" i="0" u="none" strike="noStrike" cap="none">
                <a:solidFill>
                  <a:srgbClr val="21FFFE"/>
                </a:solidFill>
                <a:latin typeface="Consolas"/>
                <a:ea typeface="Consolas"/>
                <a:cs typeface="Consolas"/>
                <a:sym typeface="Consolas"/>
              </a:rPr>
              <a:t>// Avoid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27</a:t>
            </a:fld>
            <a:endParaRPr sz="1300">
              <a:latin typeface="Lato"/>
              <a:ea typeface="Lato"/>
              <a:cs typeface="Lato"/>
              <a:sym typeface="Lato"/>
            </a:endParaRPr>
          </a:p>
        </p:txBody>
      </p:sp>
      <p:sp>
        <p:nvSpPr>
          <p:cNvPr id="303" name="Google Shape;303;p36"/>
          <p:cNvSpPr txBox="1">
            <a:spLocks noGrp="1"/>
          </p:cNvSpPr>
          <p:nvPr>
            <p:ph type="body" idx="1"/>
          </p:nvPr>
        </p:nvSpPr>
        <p:spPr>
          <a:xfrm>
            <a:off x="1730000" y="1535525"/>
            <a:ext cx="9385200" cy="4436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Local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a:t>
            </a:r>
            <a:r>
              <a:rPr lang="en-US" sz="2000" b="0" i="0" u="none" strike="noStrike" cap="none" dirty="0">
                <a:solidFill>
                  <a:schemeClr val="lt1"/>
                </a:solidFill>
                <a:latin typeface="Questrial"/>
                <a:ea typeface="Questrial"/>
                <a:cs typeface="Questrial"/>
                <a:sym typeface="Questrial"/>
              </a:rPr>
              <a:t> the keyword </a:t>
            </a:r>
            <a:r>
              <a:rPr lang="en-US" sz="2000" b="1" i="0" u="none" strike="noStrike" cap="none" dirty="0">
                <a:solidFill>
                  <a:srgbClr val="21FFFE"/>
                </a:solidFill>
                <a:latin typeface="Consolas"/>
                <a:ea typeface="Consolas"/>
                <a:cs typeface="Consolas"/>
                <a:sym typeface="Consolas"/>
              </a:rPr>
              <a:t>var</a:t>
            </a:r>
          </a:p>
          <a:p>
            <a:pPr marL="685800" marR="0" lvl="1" indent="-228600" algn="l" rtl="0">
              <a:lnSpc>
                <a:spcPct val="100000"/>
              </a:lnSpc>
              <a:spcBef>
                <a:spcPts val="500"/>
              </a:spcBef>
              <a:spcAft>
                <a:spcPts val="0"/>
              </a:spcAft>
              <a:buClr>
                <a:schemeClr val="lt1"/>
              </a:buClr>
              <a:buSzPts val="2500"/>
              <a:buFont typeface="Arial"/>
              <a:buChar char="•"/>
            </a:pPr>
            <a:endParaRPr lang="en-US" sz="2000" b="1" dirty="0">
              <a:solidFill>
                <a:srgbClr val="21FFFE"/>
              </a:solidFill>
              <a:latin typeface="Consolas"/>
              <a:sym typeface="Consolas"/>
            </a:endParaRPr>
          </a:p>
          <a:p>
            <a:pPr marL="685800" marR="0" lvl="1" indent="-228600" algn="l" rtl="0">
              <a:lnSpc>
                <a:spcPct val="100000"/>
              </a:lnSpc>
              <a:spcBef>
                <a:spcPts val="500"/>
              </a:spcBef>
              <a:spcAft>
                <a:spcPts val="0"/>
              </a:spcAft>
              <a:buClr>
                <a:schemeClr val="lt1"/>
              </a:buClr>
              <a:buSzPts val="2500"/>
              <a:buFont typeface="Arial"/>
              <a:buChar char="•"/>
            </a:pPr>
            <a:endParaRPr dirty="0"/>
          </a:p>
          <a:p>
            <a:pPr marL="228600" marR="0" lvl="0" indent="-228600" algn="l" rtl="0">
              <a:lnSpc>
                <a:spcPct val="10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36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Global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without</a:t>
            </a:r>
            <a:r>
              <a:rPr lang="en-US" sz="2000" b="0" i="0" u="none" strike="noStrike" cap="none" dirty="0">
                <a:solidFill>
                  <a:srgbClr val="21FFFE"/>
                </a:solidFill>
                <a:latin typeface="Questrial"/>
                <a:ea typeface="Questrial"/>
                <a:cs typeface="Questrial"/>
                <a:sym typeface="Questrial"/>
              </a:rPr>
              <a:t> </a:t>
            </a:r>
            <a:r>
              <a:rPr lang="en-US" sz="2000" b="0" i="0" u="none" strike="noStrike" cap="none" dirty="0">
                <a:solidFill>
                  <a:schemeClr val="lt1"/>
                </a:solidFill>
                <a:latin typeface="Questrial"/>
                <a:ea typeface="Questrial"/>
                <a:cs typeface="Questrial"/>
                <a:sym typeface="Questrial"/>
              </a:rPr>
              <a:t>the keyword </a:t>
            </a:r>
            <a:r>
              <a:rPr lang="en-US" sz="2000" b="1" i="0" u="none" strike="noStrike" cap="none" dirty="0">
                <a:solidFill>
                  <a:srgbClr val="21FFFE"/>
                </a:solidFill>
                <a:latin typeface="Consolas"/>
                <a:ea typeface="Consolas"/>
                <a:cs typeface="Consolas"/>
                <a:sym typeface="Consolas"/>
              </a:rPr>
              <a:t>var</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Stored as properties of the </a:t>
            </a:r>
            <a:r>
              <a:rPr lang="en-US" sz="2000" b="1" i="0" u="none" strike="noStrike" cap="none" dirty="0">
                <a:solidFill>
                  <a:srgbClr val="21FFFE"/>
                </a:solidFill>
                <a:latin typeface="Consolas"/>
                <a:ea typeface="Consolas"/>
                <a:cs typeface="Consolas"/>
                <a:sym typeface="Consolas"/>
              </a:rPr>
              <a:t>window</a:t>
            </a:r>
            <a:r>
              <a:rPr lang="en-US" sz="2000" b="0" i="0" u="none" strike="noStrike" cap="none" dirty="0">
                <a:solidFill>
                  <a:schemeClr val="lt1"/>
                </a:solidFill>
                <a:latin typeface="Questrial"/>
                <a:ea typeface="Questrial"/>
                <a:cs typeface="Questrial"/>
                <a:sym typeface="Questrial"/>
              </a:rPr>
              <a:t> object</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global variables is </a:t>
            </a:r>
            <a:r>
              <a:rPr lang="en-US" sz="2000" b="0" i="0" u="none" strike="noStrike" cap="none" dirty="0">
                <a:solidFill>
                  <a:srgbClr val="21FFFE"/>
                </a:solidFill>
                <a:latin typeface="Questrial"/>
                <a:ea typeface="Questrial"/>
                <a:cs typeface="Questrial"/>
                <a:sym typeface="Questrial"/>
              </a:rPr>
              <a:t>very bad practice</a:t>
            </a:r>
            <a:r>
              <a:rPr lang="en-US" sz="2000" b="0" i="0" u="none" strike="noStrike" cap="none" dirty="0">
                <a:solidFill>
                  <a:schemeClr val="lt1"/>
                </a:solidFill>
                <a:latin typeface="Questrial"/>
                <a:ea typeface="Questrial"/>
                <a:cs typeface="Questrial"/>
                <a:sym typeface="Questrial"/>
              </a:rPr>
              <a:t>!</a:t>
            </a:r>
            <a:endParaRPr dirty="0"/>
          </a:p>
        </p:txBody>
      </p:sp>
      <p:sp>
        <p:nvSpPr>
          <p:cNvPr id="304" name="Google Shape;304;p3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LOCAL AND GLOBAL VARIABLES</a:t>
            </a:r>
            <a:endParaRPr/>
          </a:p>
        </p:txBody>
      </p:sp>
      <p:sp>
        <p:nvSpPr>
          <p:cNvPr id="305" name="Google Shape;305;p36"/>
          <p:cNvSpPr/>
          <p:nvPr/>
        </p:nvSpPr>
        <p:spPr>
          <a:xfrm>
            <a:off x="1369238" y="2592750"/>
            <a:ext cx="9453600" cy="837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a = 5; </a:t>
            </a:r>
            <a:r>
              <a:rPr lang="en-US" sz="2200" b="1" i="0" u="none" strike="noStrike" cap="none">
                <a:solidFill>
                  <a:srgbClr val="21FFFE"/>
                </a:solidFill>
                <a:latin typeface="Consolas"/>
                <a:ea typeface="Consolas"/>
                <a:cs typeface="Consolas"/>
                <a:sym typeface="Consolas"/>
              </a:rPr>
              <a:t>// a is local in the current scope</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'alabala'; </a:t>
            </a:r>
            <a:r>
              <a:rPr lang="en-US" sz="2200" b="1" i="0" u="none" strike="noStrike" cap="none">
                <a:solidFill>
                  <a:srgbClr val="21FFFE"/>
                </a:solidFill>
                <a:latin typeface="Consolas"/>
                <a:ea typeface="Consolas"/>
                <a:cs typeface="Consolas"/>
                <a:sym typeface="Consolas"/>
              </a:rPr>
              <a:t>// the same a is referenced here</a:t>
            </a:r>
            <a:endParaRPr/>
          </a:p>
        </p:txBody>
      </p:sp>
      <p:sp>
        <p:nvSpPr>
          <p:cNvPr id="306" name="Google Shape;306;p36"/>
          <p:cNvSpPr/>
          <p:nvPr/>
        </p:nvSpPr>
        <p:spPr>
          <a:xfrm>
            <a:off x="1369200" y="5752922"/>
            <a:ext cx="94536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5; </a:t>
            </a:r>
            <a:r>
              <a:rPr lang="en-US" sz="2200" b="1" i="0" u="none" strike="noStrike" cap="none">
                <a:solidFill>
                  <a:srgbClr val="21FFFE"/>
                </a:solidFill>
                <a:latin typeface="Consolas"/>
                <a:ea typeface="Consolas"/>
                <a:cs typeface="Consolas"/>
                <a:sym typeface="Consolas"/>
              </a:rPr>
              <a:t>// the same as window.a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28</a:t>
            </a:fld>
            <a:endParaRPr sz="1300">
              <a:latin typeface="Lato"/>
              <a:ea typeface="Lato"/>
              <a:cs typeface="Lato"/>
              <a:sym typeface="Lato"/>
            </a:endParaRPr>
          </a:p>
        </p:txBody>
      </p:sp>
      <p:sp>
        <p:nvSpPr>
          <p:cNvPr id="312" name="Google Shape;312;p37"/>
          <p:cNvSpPr txBox="1">
            <a:spLocks noGrp="1"/>
          </p:cNvSpPr>
          <p:nvPr>
            <p:ph type="body" idx="1"/>
          </p:nvPr>
        </p:nvSpPr>
        <p:spPr>
          <a:xfrm>
            <a:off x="1121025" y="1743900"/>
            <a:ext cx="9994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A variable in JavaScript can be: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unresolvable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undefined</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null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local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global</a:t>
            </a:r>
            <a:endParaRPr dirty="0"/>
          </a:p>
          <a:p>
            <a:pPr marL="228600" marR="0" lvl="0" indent="-228600" algn="l" rtl="0">
              <a:lnSpc>
                <a:spcPct val="120000"/>
              </a:lnSpc>
              <a:spcBef>
                <a:spcPts val="1200"/>
              </a:spcBef>
              <a:spcAft>
                <a:spcPts val="0"/>
              </a:spcAft>
              <a:buClr>
                <a:schemeClr val="lt1"/>
              </a:buClr>
              <a:buSzPts val="3000"/>
              <a:buFont typeface="Arial"/>
              <a:buChar char="•"/>
            </a:pPr>
            <a:endParaRPr lang="en-US"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Read more here: </a:t>
            </a:r>
            <a:r>
              <a:rPr lang="en-US" sz="1500" b="0" i="0" u="sng" strike="noStrike" cap="none" dirty="0">
                <a:solidFill>
                  <a:schemeClr val="hlink"/>
                </a:solidFill>
                <a:latin typeface="Questrial"/>
                <a:ea typeface="Questrial"/>
                <a:cs typeface="Questrial"/>
                <a:sym typeface="Questrial"/>
                <a:hlinkClick r:id="rId3"/>
              </a:rPr>
              <a:t>http://javascriptweblog.wordpress.com/2010/08/16/understanding-undefined-and-preventing-referenceerrors/</a:t>
            </a:r>
            <a:endParaRPr sz="800" dirty="0"/>
          </a:p>
        </p:txBody>
      </p:sp>
      <p:sp>
        <p:nvSpPr>
          <p:cNvPr id="313" name="Google Shape;313;p3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VARIABLES IN JAVASCRIPT</a:t>
            </a:r>
            <a:endParaRPr/>
          </a:p>
        </p:txBody>
      </p:sp>
      <p:sp>
        <p:nvSpPr>
          <p:cNvPr id="314" name="Google Shape;314;p37"/>
          <p:cNvSpPr/>
          <p:nvPr/>
        </p:nvSpPr>
        <p:spPr>
          <a:xfrm>
            <a:off x="3498941" y="259314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console.log(asfd); </a:t>
            </a:r>
            <a:r>
              <a:rPr lang="en-US" sz="1800" b="1" i="0" u="none" strike="noStrike" cap="none">
                <a:solidFill>
                  <a:srgbClr val="21FFFE"/>
                </a:solidFill>
                <a:latin typeface="Consolas"/>
                <a:ea typeface="Consolas"/>
                <a:cs typeface="Consolas"/>
                <a:sym typeface="Consolas"/>
              </a:rPr>
              <a:t>// ReferenceError</a:t>
            </a:r>
            <a:endParaRPr/>
          </a:p>
        </p:txBody>
      </p:sp>
      <p:sp>
        <p:nvSpPr>
          <p:cNvPr id="315" name="Google Shape;315;p37"/>
          <p:cNvSpPr/>
          <p:nvPr/>
        </p:nvSpPr>
        <p:spPr>
          <a:xfrm>
            <a:off x="3498941" y="307866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undefined; console.log(p); </a:t>
            </a:r>
            <a:r>
              <a:rPr lang="en-US" sz="1800" b="1" i="0" u="none" strike="noStrike" cap="none">
                <a:solidFill>
                  <a:srgbClr val="21FFFE"/>
                </a:solidFill>
                <a:latin typeface="Consolas"/>
                <a:ea typeface="Consolas"/>
                <a:cs typeface="Consolas"/>
                <a:sym typeface="Consolas"/>
              </a:rPr>
              <a:t>// undefined</a:t>
            </a:r>
            <a:endParaRPr/>
          </a:p>
        </p:txBody>
      </p:sp>
      <p:sp>
        <p:nvSpPr>
          <p:cNvPr id="316" name="Google Shape;316;p37"/>
          <p:cNvSpPr/>
          <p:nvPr/>
        </p:nvSpPr>
        <p:spPr>
          <a:xfrm>
            <a:off x="3498941" y="3555578"/>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null; console.log(p); </a:t>
            </a:r>
            <a:r>
              <a:rPr lang="en-US" sz="1800" b="1" i="0" u="none" strike="noStrike" cap="none">
                <a:solidFill>
                  <a:srgbClr val="21FFFE"/>
                </a:solidFill>
                <a:latin typeface="Consolas"/>
                <a:ea typeface="Consolas"/>
                <a:cs typeface="Consolas"/>
                <a:sym typeface="Consolas"/>
              </a:rPr>
              <a:t>// null</a:t>
            </a:r>
            <a:endParaRPr/>
          </a:p>
        </p:txBody>
      </p:sp>
      <p:sp>
        <p:nvSpPr>
          <p:cNvPr id="317" name="Google Shape;317;p37"/>
          <p:cNvSpPr/>
          <p:nvPr/>
        </p:nvSpPr>
        <p:spPr>
          <a:xfrm>
            <a:off x="3498941" y="407145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localVar = 5; console.log(localVar); </a:t>
            </a:r>
            <a:r>
              <a:rPr lang="en-US" sz="1800" b="1" i="0" u="none" strike="noStrike" cap="none">
                <a:solidFill>
                  <a:srgbClr val="21FFFE"/>
                </a:solidFill>
                <a:latin typeface="Consolas"/>
                <a:ea typeface="Consolas"/>
                <a:cs typeface="Consolas"/>
                <a:sym typeface="Consolas"/>
              </a:rPr>
              <a:t>// 5</a:t>
            </a:r>
            <a:endParaRPr/>
          </a:p>
        </p:txBody>
      </p:sp>
      <p:sp>
        <p:nvSpPr>
          <p:cNvPr id="318" name="Google Shape;318;p37"/>
          <p:cNvSpPr/>
          <p:nvPr/>
        </p:nvSpPr>
        <p:spPr>
          <a:xfrm>
            <a:off x="3498941" y="460910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globalVar = 5; console.log(globalVar); </a:t>
            </a:r>
            <a:r>
              <a:rPr lang="en-US" sz="1800" b="1" i="0" u="none" strike="noStrike" cap="none">
                <a:solidFill>
                  <a:srgbClr val="21FFFE"/>
                </a:solidFill>
                <a:latin typeface="Consolas"/>
                <a:ea typeface="Consolas"/>
                <a:cs typeface="Consolas"/>
                <a:sym typeface="Consolas"/>
              </a:rPr>
              <a:t>//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29</a:t>
            </a:fld>
            <a:endParaRPr sz="1300">
              <a:latin typeface="Lato"/>
              <a:ea typeface="Lato"/>
              <a:cs typeface="Lato"/>
              <a:sym typeface="Lato"/>
            </a:endParaRPr>
          </a:p>
        </p:txBody>
      </p:sp>
      <p:sp>
        <p:nvSpPr>
          <p:cNvPr id="324" name="Google Shape;324;p38"/>
          <p:cNvSpPr txBox="1">
            <a:spLocks noGrp="1"/>
          </p:cNvSpPr>
          <p:nvPr>
            <p:ph type="body" idx="1"/>
          </p:nvPr>
        </p:nvSpPr>
        <p:spPr>
          <a:xfrm>
            <a:off x="1730000" y="1582626"/>
            <a:ext cx="9385200" cy="438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secondVar</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unresolvable</a:t>
            </a:r>
            <a:r>
              <a:rPr lang="en-US" sz="2400" b="0" i="0" u="none" strike="noStrike" cap="none">
                <a:solidFill>
                  <a:schemeClr val="lt1"/>
                </a:solidFill>
                <a:latin typeface="Questrial"/>
                <a:ea typeface="Questrial"/>
                <a:cs typeface="Questrial"/>
                <a:sym typeface="Questrial"/>
              </a:rPr>
              <a:t>:</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p</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undefined</a:t>
            </a:r>
            <a:r>
              <a:rPr lang="en-US" sz="2400" b="0" i="0" u="none" strike="noStrike" cap="none">
                <a:solidFill>
                  <a:schemeClr val="lt1"/>
                </a:solidFill>
                <a:latin typeface="Questrial"/>
                <a:ea typeface="Questrial"/>
                <a:cs typeface="Questrial"/>
                <a:sym typeface="Questrial"/>
              </a:rPr>
              <a:t> (instead of unresolvable):</a:t>
            </a:r>
            <a:endParaRPr/>
          </a:p>
        </p:txBody>
      </p:sp>
      <p:sp>
        <p:nvSpPr>
          <p:cNvPr id="325" name="Google Shape;325;p3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UNRESOLVABLE VARIABLES – EXAMPLES</a:t>
            </a:r>
            <a:endParaRPr/>
          </a:p>
        </p:txBody>
      </p:sp>
      <p:sp>
        <p:nvSpPr>
          <p:cNvPr id="326" name="Google Shape;326;p38"/>
          <p:cNvSpPr/>
          <p:nvPr/>
        </p:nvSpPr>
        <p:spPr>
          <a:xfrm>
            <a:off x="1076801" y="2286338"/>
            <a:ext cx="10951510" cy="1260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var </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secondVar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ReferenceError</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secondVar</a:t>
            </a:r>
            <a:r>
              <a:rPr lang="en-US" sz="2300" b="1" i="0" u="none" strike="noStrike" cap="none" dirty="0">
                <a:solidFill>
                  <a:srgbClr val="21FFFE"/>
                </a:solidFill>
                <a:latin typeface="Consolas"/>
                <a:ea typeface="Consolas"/>
                <a:cs typeface="Consolas"/>
                <a:sym typeface="Consolas"/>
              </a:rPr>
              <a:t> is not defined</a:t>
            </a:r>
            <a:endParaRPr dirty="0"/>
          </a:p>
        </p:txBody>
      </p:sp>
      <p:sp>
        <p:nvSpPr>
          <p:cNvPr id="327" name="Google Shape;327;p38"/>
          <p:cNvSpPr/>
          <p:nvPr/>
        </p:nvSpPr>
        <p:spPr>
          <a:xfrm>
            <a:off x="1141398" y="4499501"/>
            <a:ext cx="10886912" cy="1649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var p =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21FFFE"/>
              </a:buClr>
              <a:buSzPts val="575"/>
              <a:buFont typeface="Consolas"/>
              <a:buNone/>
            </a:pPr>
            <a:r>
              <a:rPr lang="en-US" sz="2300" b="1" i="0" u="none" strike="noStrike" cap="none">
                <a:solidFill>
                  <a:srgbClr val="21FFFE"/>
                </a:solidFill>
                <a:latin typeface="Consolas"/>
                <a:ea typeface="Consolas"/>
                <a:cs typeface="Consolas"/>
                <a:sym typeface="Consolas"/>
              </a:rPr>
              <a:t>// p is now undefined, it is resolvable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160" name="Google Shape;160;p1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Numbers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Strings and characters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Boolean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Defined, undefined, null</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30</a:t>
            </a:fld>
            <a:endParaRPr sz="1300">
              <a:latin typeface="Lato"/>
              <a:ea typeface="Lato"/>
              <a:cs typeface="Lato"/>
              <a:sym typeface="Lato"/>
            </a:endParaRPr>
          </a:p>
        </p:txBody>
      </p:sp>
      <p:sp>
        <p:nvSpPr>
          <p:cNvPr id="333" name="Google Shape;333;p3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It is recommended to enable the "</a:t>
            </a:r>
            <a:r>
              <a:rPr lang="en-US" sz="2400" b="1" i="0" u="none" strike="noStrike" cap="none">
                <a:solidFill>
                  <a:srgbClr val="21FFFE"/>
                </a:solidFill>
                <a:latin typeface="Questrial"/>
                <a:ea typeface="Questrial"/>
                <a:cs typeface="Questrial"/>
                <a:sym typeface="Questrial"/>
              </a:rPr>
              <a:t>strict syntax</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Converts global variables usage to runtime errors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Disables some of the "bad" JavaScript features</a:t>
            </a:r>
            <a:endParaRPr/>
          </a:p>
        </p:txBody>
      </p:sp>
      <p:sp>
        <p:nvSpPr>
          <p:cNvPr id="334" name="Google Shape;334;p3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STRICT SYNTAX</a:t>
            </a:r>
            <a:endParaRPr/>
          </a:p>
        </p:txBody>
      </p:sp>
      <p:sp>
        <p:nvSpPr>
          <p:cNvPr id="335" name="Google Shape;335;p39"/>
          <p:cNvSpPr/>
          <p:nvPr/>
        </p:nvSpPr>
        <p:spPr>
          <a:xfrm>
            <a:off x="1141412" y="3929396"/>
            <a:ext cx="10591800" cy="22251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"use strict";</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 = 5; </a:t>
            </a:r>
            <a:r>
              <a:rPr lang="en-US" sz="1800" b="1" i="0" u="none" strike="noStrike" cap="none">
                <a:solidFill>
                  <a:srgbClr val="21FFFE"/>
                </a:solidFill>
                <a:latin typeface="Consolas"/>
                <a:ea typeface="Consolas"/>
                <a:cs typeface="Consolas"/>
                <a:sym typeface="Consolas"/>
              </a:rPr>
              <a:t>// Local variables will work in strict mode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 = 10; </a:t>
            </a:r>
            <a:r>
              <a:rPr lang="en-US" sz="1800" b="1" i="0" u="none" strike="noStrike" cap="none">
                <a:solidFill>
                  <a:srgbClr val="21FFFE"/>
                </a:solidFill>
                <a:latin typeface="Consolas"/>
                <a:ea typeface="Consolas"/>
                <a:cs typeface="Consolas"/>
                <a:sym typeface="Consolas"/>
              </a:rPr>
              <a:t>// Uncaught ReferenceError: x is not defined </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This code will not be executed, because of the error above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console.log(5 *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41" name="Google Shape;341;p4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Comparison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Assignment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32</a:t>
            </a:fld>
            <a:endParaRPr sz="1300">
              <a:latin typeface="Lato"/>
              <a:ea typeface="Lato"/>
              <a:cs typeface="Lato"/>
              <a:sym typeface="Lato"/>
            </a:endParaRPr>
          </a:p>
        </p:txBody>
      </p:sp>
      <p:sp>
        <p:nvSpPr>
          <p:cNvPr id="347" name="Google Shape;347;p4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 operators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2"/>
                </a:solidFill>
                <a:latin typeface="Questrial"/>
                <a:ea typeface="Questrial"/>
                <a:cs typeface="Questrial"/>
                <a:sym typeface="Questrial"/>
              </a:rPr>
              <a:t> </a:t>
            </a:r>
            <a:r>
              <a:rPr lang="en-US" sz="2400" b="0" i="0" u="none" strike="noStrike" cap="none">
                <a:solidFill>
                  <a:schemeClr val="lt1"/>
                </a:solidFill>
                <a:latin typeface="Questrial"/>
                <a:ea typeface="Questrial"/>
                <a:cs typeface="Questrial"/>
                <a:sym typeface="Questrial"/>
              </a:rPr>
              <a:t>are the same as in math </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division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number or  </a:t>
            </a:r>
            <a:r>
              <a:rPr lang="en-US" sz="2400" b="1" i="0" u="none" strike="noStrike" cap="none">
                <a:solidFill>
                  <a:srgbClr val="21FFFE"/>
                </a:solidFill>
                <a:latin typeface="Consolas"/>
                <a:ea typeface="Consolas"/>
                <a:cs typeface="Consolas"/>
                <a:sym typeface="Consolas"/>
              </a:rPr>
              <a:t>Infinity</a:t>
            </a:r>
            <a:r>
              <a:rPr lang="en-US" sz="2400" b="0" i="0" u="none" strike="noStrike" cap="none">
                <a:solidFill>
                  <a:schemeClr val="lt1"/>
                </a:solidFill>
                <a:latin typeface="Questrial"/>
                <a:ea typeface="Questrial"/>
                <a:cs typeface="Questrial"/>
                <a:sym typeface="Questrial"/>
              </a:rPr>
              <a:t> or </a:t>
            </a:r>
            <a:r>
              <a:rPr lang="en-US" sz="2400" b="1" i="0" u="none" strike="noStrike" cap="none">
                <a:solidFill>
                  <a:srgbClr val="21FFFE"/>
                </a:solidFill>
                <a:latin typeface="Consolas"/>
                <a:ea typeface="Consolas"/>
                <a:cs typeface="Consolas"/>
                <a:sym typeface="Consolas"/>
              </a:rPr>
              <a:t>NaN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Remainder operator</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the remainder from division of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Even on real (floating-point)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5.3 % 3 → 2.3</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increments / decrement a variable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Prefix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 vs. postfix </a:t>
            </a:r>
            <a:r>
              <a:rPr lang="en-US" sz="2000" b="1" i="0" u="none" strike="noStrike" cap="none">
                <a:solidFill>
                  <a:srgbClr val="21FFFE"/>
                </a:solidFill>
                <a:latin typeface="Consolas"/>
                <a:ea typeface="Consolas"/>
                <a:cs typeface="Consolas"/>
                <a:sym typeface="Consolas"/>
              </a:rPr>
              <a:t>++</a:t>
            </a:r>
            <a:endParaRPr/>
          </a:p>
        </p:txBody>
      </p:sp>
      <p:sp>
        <p:nvSpPr>
          <p:cNvPr id="348" name="Google Shape;348;p4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ARITHMETIC OPERATORS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33</a:t>
            </a:fld>
            <a:endParaRPr sz="1300">
              <a:latin typeface="Lato"/>
              <a:ea typeface="Lato"/>
              <a:cs typeface="Lato"/>
              <a:sym typeface="Lato"/>
            </a:endParaRPr>
          </a:p>
        </p:txBody>
      </p:sp>
      <p:sp>
        <p:nvSpPr>
          <p:cNvPr id="354" name="Google Shape;354;p4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t>
            </a:r>
            <a:r>
              <a:rPr lang="en-US" sz="2400" b="0" i="0" u="none" strike="noStrike" cap="none">
                <a:solidFill>
                  <a:schemeClr val="lt1"/>
                </a:solidFill>
                <a:latin typeface="Questrial"/>
                <a:ea typeface="Questrial"/>
                <a:cs typeface="Questrial"/>
                <a:sym typeface="Questrial"/>
              </a:rPr>
              <a:t> operator returns the first "true"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&amp;&amp;</a:t>
            </a:r>
            <a:r>
              <a:rPr lang="en-US" sz="2400" b="0" i="0" u="none" strike="noStrike" cap="none">
                <a:solidFill>
                  <a:schemeClr val="lt1"/>
                </a:solidFill>
                <a:latin typeface="Questrial"/>
                <a:ea typeface="Questrial"/>
                <a:cs typeface="Questrial"/>
                <a:sym typeface="Questrial"/>
              </a:rPr>
              <a:t> operator returns the first "false" value</a:t>
            </a:r>
            <a:endParaRPr/>
          </a:p>
        </p:txBody>
      </p:sp>
      <p:sp>
        <p:nvSpPr>
          <p:cNvPr id="355" name="Google Shape;355;p4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LOGICAL OPERATORS</a:t>
            </a:r>
            <a:endParaRPr/>
          </a:p>
        </p:txBody>
      </p:sp>
      <p:sp>
        <p:nvSpPr>
          <p:cNvPr id="356" name="Google Shape;356;p42"/>
          <p:cNvSpPr/>
          <p:nvPr/>
        </p:nvSpPr>
        <p:spPr>
          <a:xfrm>
            <a:off x="1141412" y="2872291"/>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false || 0 || '' || 4 || 'foo' ||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4, because its the first true value in the expression</a:t>
            </a:r>
            <a:endParaRPr/>
          </a:p>
        </p:txBody>
      </p:sp>
      <p:sp>
        <p:nvSpPr>
          <p:cNvPr id="357" name="Google Shape;357;p42"/>
          <p:cNvSpPr/>
          <p:nvPr/>
        </p:nvSpPr>
        <p:spPr>
          <a:xfrm>
            <a:off x="1141412" y="4618360"/>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true &amp;&amp; 'foo' &amp;&amp; '' &amp;&amp; 4 &amp;&amp; 'foo' &amp;&amp;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 an empty string, because its the first false value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34</a:t>
            </a:fld>
            <a:endParaRPr sz="1300">
              <a:latin typeface="Lato"/>
              <a:ea typeface="Lato"/>
              <a:cs typeface="Lato"/>
              <a:sym typeface="Lato"/>
            </a:endParaRPr>
          </a:p>
        </p:txBody>
      </p:sp>
      <p:sp>
        <p:nvSpPr>
          <p:cNvPr id="363" name="Google Shape;363;p43"/>
          <p:cNvSpPr txBox="1">
            <a:spLocks noGrp="1"/>
          </p:cNvSpPr>
          <p:nvPr>
            <p:ph type="body" idx="1"/>
          </p:nvPr>
        </p:nvSpPr>
        <p:spPr>
          <a:xfrm>
            <a:off x="1730000" y="1743900"/>
            <a:ext cx="9385200" cy="4227900"/>
          </a:xfrm>
          <a:prstGeom prst="rect">
            <a:avLst/>
          </a:prstGeom>
          <a:noFill/>
          <a:ln>
            <a:noFill/>
          </a:ln>
        </p:spPr>
        <p:txBody>
          <a:bodyPr spcFirstLastPara="1" wrap="square" lIns="91425" tIns="45700" rIns="91425" bIns="45700" anchor="t" anchorCtr="0">
            <a:noAutofit/>
          </a:bodyPr>
          <a:lstStyle/>
          <a:p>
            <a:pPr marL="228600" marR="0" lvl="0" indent="-165099" algn="l" rtl="0">
              <a:lnSpc>
                <a:spcPct val="100000"/>
              </a:lnSpc>
              <a:spcBef>
                <a:spcPts val="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Comparison operators are used to compare variables</a:t>
            </a:r>
            <a:endParaRPr/>
          </a:p>
          <a:p>
            <a:pPr marL="685800" marR="0" lvl="1" indent="-165100" algn="l" rtl="0">
              <a:lnSpc>
                <a:spcPct val="100000"/>
              </a:lnSpc>
              <a:spcBef>
                <a:spcPts val="500"/>
              </a:spcBef>
              <a:spcAft>
                <a:spcPts val="0"/>
              </a:spcAft>
              <a:buClr>
                <a:srgbClr val="21FFFE"/>
              </a:buClr>
              <a:buSzPts val="2750"/>
              <a:buFont typeface="Arial"/>
              <a:buChar char="•"/>
            </a:pP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after type conversion"</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and of the same type"</a:t>
            </a:r>
            <a:endParaRPr/>
          </a:p>
        </p:txBody>
      </p:sp>
      <p:sp>
        <p:nvSpPr>
          <p:cNvPr id="364" name="Google Shape;364;p4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COMPARISON OPERATORS</a:t>
            </a:r>
            <a:endParaRPr/>
          </a:p>
        </p:txBody>
      </p:sp>
      <p:sp>
        <p:nvSpPr>
          <p:cNvPr id="365" name="Google Shape;365;p43"/>
          <p:cNvSpPr/>
          <p:nvPr/>
        </p:nvSpPr>
        <p:spPr>
          <a:xfrm>
            <a:off x="1875200" y="3637322"/>
            <a:ext cx="9240000" cy="25803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a = 5;</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b = 4;</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&gt;=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False</a:t>
            </a:r>
            <a:endParaRPr/>
          </a:p>
          <a:p>
            <a:pPr marL="0" marR="0" lvl="0" indent="0" algn="l" rtl="0">
              <a:lnSpc>
                <a:spcPct val="144444"/>
              </a:lnSpc>
              <a:spcBef>
                <a:spcPts val="120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False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35</a:t>
            </a:fld>
            <a:endParaRPr sz="1300">
              <a:latin typeface="Lato"/>
              <a:ea typeface="Lato"/>
              <a:cs typeface="Lato"/>
              <a:sym typeface="Lato"/>
            </a:endParaRPr>
          </a:p>
        </p:txBody>
      </p:sp>
      <p:sp>
        <p:nvSpPr>
          <p:cNvPr id="371" name="Google Shape;371;p4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are used to assign a value to a variable</a:t>
            </a:r>
            <a:endParaRPr dirty="0"/>
          </a:p>
          <a:p>
            <a:pPr marL="685800" marR="0" lvl="1" indent="-228600" algn="l" rtl="0">
              <a:lnSpc>
                <a:spcPct val="100000"/>
              </a:lnSpc>
              <a:spcBef>
                <a:spcPts val="500"/>
              </a:spcBef>
              <a:spcAft>
                <a:spcPts val="0"/>
              </a:spcAft>
              <a:buClr>
                <a:srgbClr val="21FFFE"/>
              </a:buClr>
              <a:buSzPts val="1877"/>
              <a:buFont typeface="Arial"/>
              <a:buChar char="•"/>
            </a:pP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example:</a:t>
            </a:r>
          </a:p>
          <a:p>
            <a:pPr marL="228600" marR="0" lvl="0" indent="-228600" algn="l" rtl="0">
              <a:lnSpc>
                <a:spcPct val="100000"/>
              </a:lnSpc>
              <a:spcBef>
                <a:spcPts val="1000"/>
              </a:spcBef>
              <a:spcAft>
                <a:spcPts val="0"/>
              </a:spcAft>
              <a:buClr>
                <a:schemeClr val="lt1"/>
              </a:buClr>
              <a:buSzPts val="2276"/>
              <a:buFont typeface="Arial"/>
              <a:buChar char="•"/>
            </a:pPr>
            <a:endParaRPr dirty="0"/>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Variables, with no value assigned, are </a:t>
            </a:r>
            <a:r>
              <a:rPr lang="en-US" sz="1860" b="0" i="0" u="none" strike="noStrike" cap="none" dirty="0">
                <a:solidFill>
                  <a:srgbClr val="F8DC9E"/>
                </a:solidFill>
                <a:latin typeface="Questrial"/>
                <a:ea typeface="Questrial"/>
                <a:cs typeface="Questrial"/>
                <a:sym typeface="Questrial"/>
              </a:rPr>
              <a:t>undefined</a:t>
            </a:r>
            <a:endParaRPr dirty="0"/>
          </a:p>
          <a:p>
            <a:pPr marL="0" marR="0" lvl="0" indent="0" algn="l" rtl="0">
              <a:lnSpc>
                <a:spcPct val="100000"/>
              </a:lnSpc>
              <a:spcBef>
                <a:spcPts val="1000"/>
              </a:spcBef>
              <a:spcAft>
                <a:spcPts val="0"/>
              </a:spcAft>
              <a:buClr>
                <a:schemeClr val="lt1"/>
              </a:buClr>
              <a:buSzPts val="465"/>
              <a:buFont typeface="Arial"/>
              <a:buNone/>
            </a:pPr>
            <a:br>
              <a:rPr lang="en-US" sz="1860" b="0" i="0" u="none" strike="noStrike" cap="none" dirty="0">
                <a:solidFill>
                  <a:schemeClr val="lt1"/>
                </a:solidFill>
                <a:latin typeface="Questrial"/>
                <a:ea typeface="Questrial"/>
                <a:cs typeface="Questrial"/>
                <a:sym typeface="Questrial"/>
              </a:rPr>
            </a:br>
            <a:endParaRPr dirty="0"/>
          </a:p>
        </p:txBody>
      </p:sp>
      <p:sp>
        <p:nvSpPr>
          <p:cNvPr id="372" name="Google Shape;372;p4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ASSIGNMENT OPERATORS</a:t>
            </a:r>
            <a:endParaRPr/>
          </a:p>
        </p:txBody>
      </p:sp>
      <p:sp>
        <p:nvSpPr>
          <p:cNvPr id="373" name="Google Shape;373;p44"/>
          <p:cNvSpPr/>
          <p:nvPr/>
        </p:nvSpPr>
        <p:spPr>
          <a:xfrm>
            <a:off x="1195487" y="3291840"/>
            <a:ext cx="9906000" cy="1339238"/>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y = 4;</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console.log(y *= 2); // 8</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z = y = 3; // y=3 and z=3  </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console.log(z += 2); // 5</a:t>
            </a:r>
            <a:endParaRPr/>
          </a:p>
        </p:txBody>
      </p:sp>
      <p:sp>
        <p:nvSpPr>
          <p:cNvPr id="374" name="Google Shape;374;p44"/>
          <p:cNvSpPr/>
          <p:nvPr/>
        </p:nvSpPr>
        <p:spPr>
          <a:xfrm>
            <a:off x="1195487" y="5274542"/>
            <a:ext cx="9906000" cy="94308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foo;</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console.log(foo); // Logs undefined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36</a:t>
            </a:fld>
            <a:endParaRPr sz="1300">
              <a:latin typeface="Lato"/>
              <a:ea typeface="Lato"/>
              <a:cs typeface="Lato"/>
              <a:sym typeface="Lato"/>
            </a:endParaRPr>
          </a:p>
        </p:txBody>
      </p:sp>
      <p:sp>
        <p:nvSpPr>
          <p:cNvPr id="380" name="Google Shape;380;p45"/>
          <p:cNvSpPr txBox="1">
            <a:spLocks noGrp="1"/>
          </p:cNvSpPr>
          <p:nvPr>
            <p:ph type="body" idx="1"/>
          </p:nvPr>
        </p:nvSpPr>
        <p:spPr>
          <a:xfrm>
            <a:off x="1730000" y="1639126"/>
            <a:ext cx="9385200" cy="4332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String concatenation operator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concatenate strings </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If the second operand is not a string, it is converted to string automatically</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Member access operator</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access object members</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Square brackets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with arrays to access element by index</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Parentheses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to override the default operator precedence</a:t>
            </a: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endParaRPr/>
          </a:p>
        </p:txBody>
      </p:sp>
      <p:sp>
        <p:nvSpPr>
          <p:cNvPr id="381" name="Google Shape;381;p4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a:t>
            </a:r>
            <a:endParaRPr/>
          </a:p>
        </p:txBody>
      </p:sp>
      <p:sp>
        <p:nvSpPr>
          <p:cNvPr id="382" name="Google Shape;382;p45"/>
          <p:cNvSpPr/>
          <p:nvPr/>
        </p:nvSpPr>
        <p:spPr>
          <a:xfrm>
            <a:off x="1390610" y="4400024"/>
            <a:ext cx="9906000" cy="16377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output = "The number is : ";</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number = 5;</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console.log(output + number);</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 The number is :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37</a:t>
            </a:fld>
            <a:endParaRPr sz="1300">
              <a:latin typeface="Lato"/>
              <a:ea typeface="Lato"/>
              <a:cs typeface="Lato"/>
              <a:sym typeface="Lato"/>
            </a:endParaRPr>
          </a:p>
        </p:txBody>
      </p:sp>
      <p:sp>
        <p:nvSpPr>
          <p:cNvPr id="388" name="Google Shape;388;p4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Conditional operator </a:t>
            </a:r>
            <a:r>
              <a:rPr lang="en-US" sz="2400" b="1" i="0" u="none" strike="noStrike" cap="none" dirty="0">
                <a:solidFill>
                  <a:srgbClr val="21FFFE"/>
                </a:solidFill>
                <a:latin typeface="Consolas"/>
                <a:ea typeface="Consolas"/>
                <a:cs typeface="Consolas"/>
                <a:sym typeface="Consolas"/>
              </a:rPr>
              <a:t>?:</a:t>
            </a:r>
            <a:r>
              <a:rPr lang="en-US" sz="2400" b="0" i="0" u="none" strike="noStrike" cap="none" dirty="0">
                <a:solidFill>
                  <a:schemeClr val="lt1"/>
                </a:solidFill>
                <a:latin typeface="Questrial"/>
                <a:ea typeface="Questrial"/>
                <a:cs typeface="Questrial"/>
                <a:sym typeface="Questrial"/>
              </a:rPr>
              <a:t> has the form</a:t>
            </a:r>
          </a:p>
          <a:p>
            <a:pPr marL="228600" marR="0" lvl="0" indent="-228600" algn="l" rtl="0">
              <a:lnSpc>
                <a:spcPct val="100000"/>
              </a:lnSpc>
              <a:spcBef>
                <a:spcPts val="0"/>
              </a:spcBef>
              <a:spcAft>
                <a:spcPts val="0"/>
              </a:spcAft>
              <a:buClr>
                <a:schemeClr val="lt1"/>
              </a:buClr>
              <a:buSzPts val="3000"/>
              <a:buFont typeface="Arial"/>
              <a:buChar char="•"/>
            </a:pPr>
            <a:endParaRPr dirty="0"/>
          </a:p>
          <a:p>
            <a:pPr marL="228600" marR="0" lvl="0" indent="-228600" algn="l" rtl="0">
              <a:lnSpc>
                <a:spcPct val="100000"/>
              </a:lnSpc>
              <a:spcBef>
                <a:spcPts val="1200"/>
              </a:spcBef>
              <a:spcAft>
                <a:spcPts val="0"/>
              </a:spcAft>
              <a:buClr>
                <a:schemeClr val="lt1"/>
              </a:buClr>
              <a:buSzPts val="3000"/>
              <a:buFont typeface="Arial"/>
              <a:buNone/>
            </a:pPr>
            <a:endParaRPr sz="2400" b="0" i="0" u="none" strike="noStrike" cap="none" dirty="0">
              <a:solidFill>
                <a:srgbClr val="DEEBF4"/>
              </a:solidFill>
              <a:latin typeface="Consolas"/>
              <a:ea typeface="Consolas"/>
              <a:cs typeface="Consolas"/>
              <a:sym typeface="Consolas"/>
            </a:endParaRPr>
          </a:p>
          <a:p>
            <a:pPr marL="685800" marR="0" lvl="1" indent="-228600" algn="l" rtl="0">
              <a:lnSpc>
                <a:spcPct val="100000"/>
              </a:lnSpc>
              <a:spcBef>
                <a:spcPts val="1200"/>
              </a:spcBef>
              <a:spcAft>
                <a:spcPts val="0"/>
              </a:spcAft>
              <a:buClr>
                <a:schemeClr val="lt1"/>
              </a:buClr>
              <a:buSzPts val="500"/>
              <a:buFont typeface="Arial"/>
              <a:buNone/>
            </a:pPr>
            <a:r>
              <a:rPr lang="en-US" sz="2000" b="0" i="0" u="none" strike="noStrike" cap="none" dirty="0">
                <a:solidFill>
                  <a:schemeClr val="lt1"/>
                </a:solidFill>
                <a:latin typeface="Questrial"/>
                <a:ea typeface="Questrial"/>
                <a:cs typeface="Questrial"/>
                <a:sym typeface="Questrial"/>
              </a:rPr>
              <a:t>(if </a:t>
            </a:r>
            <a:r>
              <a:rPr lang="en-US" sz="2000" b="1" i="0" u="none" strike="noStrike" cap="none" dirty="0">
                <a:solidFill>
                  <a:srgbClr val="21FFFE"/>
                </a:solidFill>
                <a:latin typeface="Consolas"/>
                <a:ea typeface="Consolas"/>
                <a:cs typeface="Consolas"/>
                <a:sym typeface="Consolas"/>
              </a:rPr>
              <a:t>b</a:t>
            </a:r>
            <a:r>
              <a:rPr lang="en-US" sz="2000" b="0" i="0" u="none" strike="noStrike" cap="none" dirty="0">
                <a:solidFill>
                  <a:schemeClr val="lt1"/>
                </a:solidFill>
                <a:latin typeface="Questrial"/>
                <a:ea typeface="Questrial"/>
                <a:cs typeface="Questrial"/>
                <a:sym typeface="Questrial"/>
              </a:rPr>
              <a:t> is </a:t>
            </a:r>
            <a:r>
              <a:rPr lang="en-US" sz="2000" b="1" i="0" u="none" strike="noStrike" cap="none" dirty="0">
                <a:solidFill>
                  <a:srgbClr val="21FFFE"/>
                </a:solidFill>
                <a:latin typeface="Consolas"/>
                <a:ea typeface="Consolas"/>
                <a:cs typeface="Consolas"/>
                <a:sym typeface="Consolas"/>
              </a:rPr>
              <a:t>true</a:t>
            </a:r>
            <a:r>
              <a:rPr lang="en-US" sz="2000" b="0" i="0" u="none" strike="noStrike" cap="none" dirty="0">
                <a:solidFill>
                  <a:schemeClr val="lt1"/>
                </a:solidFill>
                <a:latin typeface="Questrial"/>
                <a:ea typeface="Questrial"/>
                <a:cs typeface="Questrial"/>
                <a:sym typeface="Questrial"/>
              </a:rPr>
              <a:t> then the result is </a:t>
            </a:r>
            <a:r>
              <a:rPr lang="en-US" sz="2000" b="1" i="0" u="none" strike="noStrike" cap="none" dirty="0">
                <a:solidFill>
                  <a:srgbClr val="21FFFE"/>
                </a:solidFill>
                <a:latin typeface="Consolas"/>
                <a:ea typeface="Consolas"/>
                <a:cs typeface="Consolas"/>
                <a:sym typeface="Consolas"/>
              </a:rPr>
              <a:t>x</a:t>
            </a:r>
            <a:r>
              <a:rPr lang="en-US" sz="2000" b="0" i="0" u="none" strike="noStrike" cap="none" dirty="0">
                <a:solidFill>
                  <a:schemeClr val="lt1"/>
                </a:solidFill>
                <a:latin typeface="Questrial"/>
                <a:ea typeface="Questrial"/>
                <a:cs typeface="Questrial"/>
                <a:sym typeface="Questrial"/>
              </a:rPr>
              <a:t> else the result is </a:t>
            </a:r>
            <a:r>
              <a:rPr lang="en-US" sz="2000" b="1" i="0" u="none" strike="noStrike" cap="none" dirty="0">
                <a:solidFill>
                  <a:srgbClr val="21FFFE"/>
                </a:solidFill>
                <a:latin typeface="Consolas"/>
                <a:ea typeface="Consolas"/>
                <a:cs typeface="Consolas"/>
                <a:sym typeface="Consolas"/>
              </a:rPr>
              <a:t>y</a:t>
            </a:r>
            <a:r>
              <a:rPr lang="en-US" sz="200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new</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is used to create new objects </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err="1">
                <a:solidFill>
                  <a:srgbClr val="21FFFE"/>
                </a:solidFill>
                <a:latin typeface="Consolas"/>
                <a:ea typeface="Consolas"/>
                <a:cs typeface="Consolas"/>
                <a:sym typeface="Consolas"/>
              </a:rPr>
              <a:t>typeof</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returns the type of the object </a:t>
            </a:r>
            <a:endParaRPr dirty="0"/>
          </a:p>
          <a:p>
            <a:pPr marL="228600" marR="0" lvl="0" indent="-228600" algn="l" rtl="0">
              <a:lnSpc>
                <a:spcPct val="100000"/>
              </a:lnSpc>
              <a:spcBef>
                <a:spcPts val="1200"/>
              </a:spcBef>
              <a:spcAft>
                <a:spcPts val="0"/>
              </a:spcAft>
              <a:buClr>
                <a:srgbClr val="21FFFE"/>
              </a:buClr>
              <a:buSzPts val="3000"/>
              <a:buFont typeface="Arial"/>
              <a:buChar char="•"/>
            </a:pPr>
            <a:r>
              <a:rPr lang="en-US" sz="2400" b="1" i="0" u="none" strike="noStrike" cap="none" dirty="0">
                <a:solidFill>
                  <a:srgbClr val="21FFFE"/>
                </a:solidFill>
                <a:latin typeface="Consolas"/>
                <a:ea typeface="Consolas"/>
                <a:cs typeface="Consolas"/>
                <a:sym typeface="Consolas"/>
              </a:rPr>
              <a:t>this</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references the current context</a:t>
            </a:r>
            <a:endParaRPr dirty="0"/>
          </a:p>
          <a:p>
            <a:pPr marL="685800" marR="0" lvl="1" indent="-228600" algn="l" rtl="0">
              <a:lnSpc>
                <a:spcPct val="100000"/>
              </a:lnSpc>
              <a:spcBef>
                <a:spcPts val="1200"/>
              </a:spcBef>
              <a:spcAft>
                <a:spcPts val="0"/>
              </a:spcAft>
              <a:buClr>
                <a:srgbClr val="FFFFFF"/>
              </a:buClr>
              <a:buSzPts val="2500"/>
              <a:buFont typeface="Arial"/>
              <a:buChar char="•"/>
            </a:pPr>
            <a:r>
              <a:rPr lang="en-US" sz="2000" b="0" i="0" u="none" strike="noStrike" cap="none" dirty="0">
                <a:solidFill>
                  <a:srgbClr val="FFFFFF"/>
                </a:solidFill>
                <a:latin typeface="Questrial"/>
                <a:ea typeface="Questrial"/>
                <a:cs typeface="Questrial"/>
                <a:sym typeface="Questrial"/>
              </a:rPr>
              <a:t>In JavaScript the value of </a:t>
            </a:r>
            <a:r>
              <a:rPr lang="en-US" sz="2000" b="1" i="0" u="none" strike="noStrike" cap="none" dirty="0">
                <a:solidFill>
                  <a:srgbClr val="F3CD60"/>
                </a:solidFill>
                <a:latin typeface="Consolas"/>
                <a:ea typeface="Consolas"/>
                <a:cs typeface="Consolas"/>
                <a:sym typeface="Consolas"/>
              </a:rPr>
              <a:t>this</a:t>
            </a:r>
            <a:r>
              <a:rPr lang="en-US" sz="2000" b="0" i="0" u="none" strike="noStrike" cap="none" dirty="0">
                <a:solidFill>
                  <a:srgbClr val="FFFFFF"/>
                </a:solidFill>
                <a:latin typeface="Questrial"/>
                <a:ea typeface="Questrial"/>
                <a:cs typeface="Questrial"/>
                <a:sym typeface="Questrial"/>
              </a:rPr>
              <a:t> depends on how the function is invoked</a:t>
            </a:r>
            <a:endParaRPr dirty="0"/>
          </a:p>
          <a:p>
            <a:pPr marL="685800" marR="0" lvl="1" indent="-228600" algn="l" rtl="0">
              <a:lnSpc>
                <a:spcPct val="100000"/>
              </a:lnSpc>
              <a:spcBef>
                <a:spcPts val="12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389" name="Google Shape;389;p4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(2)</a:t>
            </a:r>
            <a:endParaRPr/>
          </a:p>
        </p:txBody>
      </p:sp>
      <p:sp>
        <p:nvSpPr>
          <p:cNvPr id="390" name="Google Shape;390;p46"/>
          <p:cNvSpPr/>
          <p:nvPr/>
        </p:nvSpPr>
        <p:spPr>
          <a:xfrm>
            <a:off x="1141412" y="2546252"/>
            <a:ext cx="10279500" cy="65654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108000" tIns="108000" rIns="108000" bIns="72000" anchor="t" anchorCtr="0">
            <a:noAutofit/>
          </a:bodyPr>
          <a:lstStyle/>
          <a:p>
            <a:pPr marL="0" marR="0" lvl="0" indent="0" algn="l" rtl="0">
              <a:lnSpc>
                <a:spcPct val="144444"/>
              </a:lnSpc>
              <a:spcBef>
                <a:spcPts val="0"/>
              </a:spcBef>
              <a:spcAft>
                <a:spcPts val="0"/>
              </a:spcAft>
              <a:buClr>
                <a:srgbClr val="F8DC9E"/>
              </a:buClr>
              <a:buSzPts val="450"/>
              <a:buFont typeface="Consolas"/>
              <a:buNone/>
            </a:pPr>
            <a:r>
              <a:rPr lang="en-US" sz="1800" b="1" i="0" u="none" strike="noStrike" cap="none" dirty="0">
                <a:solidFill>
                  <a:srgbClr val="F8DC9E"/>
                </a:solidFill>
                <a:latin typeface="Consolas"/>
                <a:ea typeface="Consolas"/>
                <a:cs typeface="Consolas"/>
                <a:sym typeface="Consolas"/>
              </a:rPr>
              <a:t>b ? x : 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96" name="Google Shape;396;p4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Exercise 2:</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Create simple form allowing entering 3 values</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Define array and add these values as first 3 elements of the array</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Define additional variable X with value 10</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Use the operator </a:t>
            </a:r>
            <a:r>
              <a:rPr lang="en-US" sz="2000" b="1" i="0" u="none" strike="noStrike" cap="none" dirty="0">
                <a:solidFill>
                  <a:srgbClr val="F8DC9E"/>
                </a:solidFill>
                <a:latin typeface="Consolas"/>
                <a:ea typeface="Consolas"/>
                <a:cs typeface="Consolas"/>
                <a:sym typeface="Consolas"/>
              </a:rPr>
              <a:t>b ? x : y</a:t>
            </a:r>
            <a:r>
              <a:rPr lang="en-US" sz="2000" b="0" i="0" u="none" strike="noStrike" cap="none" dirty="0">
                <a:solidFill>
                  <a:schemeClr val="lt1"/>
                </a:solidFill>
                <a:latin typeface="Questrial"/>
                <a:ea typeface="Questrial"/>
                <a:cs typeface="Questrial"/>
                <a:sym typeface="Questrial"/>
              </a:rPr>
              <a:t> to compare X to each of the values</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Display in the console the result of each operation as a sentence</a:t>
            </a:r>
            <a:endParaRPr dirty="0"/>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dirty="0">
                <a:solidFill>
                  <a:schemeClr val="lt1"/>
                </a:solidFill>
                <a:latin typeface="Questrial"/>
                <a:ea typeface="Questrial"/>
                <a:cs typeface="Questrial"/>
                <a:sym typeface="Questrial"/>
              </a:rPr>
              <a:t>Comparing 5 and 10 we found out the 10 is greater</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39</a:t>
            </a:fld>
            <a:endParaRPr sz="1300">
              <a:latin typeface="Lato"/>
              <a:ea typeface="Lato"/>
              <a:cs typeface="Lato"/>
              <a:sym typeface="Lato"/>
            </a:endParaRPr>
          </a:p>
        </p:txBody>
      </p:sp>
      <p:sp>
        <p:nvSpPr>
          <p:cNvPr id="402" name="Google Shape;402;p48"/>
          <p:cNvSpPr txBox="1">
            <a:spLocks noGrp="1"/>
          </p:cNvSpPr>
          <p:nvPr>
            <p:ph type="title"/>
          </p:nvPr>
        </p:nvSpPr>
        <p:spPr>
          <a:xfrm>
            <a:off x="1701725" y="42137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(3)</a:t>
            </a:r>
            <a:endParaRPr/>
          </a:p>
        </p:txBody>
      </p:sp>
      <p:sp>
        <p:nvSpPr>
          <p:cNvPr id="403" name="Google Shape;403;p48"/>
          <p:cNvSpPr/>
          <p:nvPr/>
        </p:nvSpPr>
        <p:spPr>
          <a:xfrm>
            <a:off x="1701737" y="1640277"/>
            <a:ext cx="10001100" cy="49269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obj = {};</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obj.name = "SoftUni";</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obj.age = 2;</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console.log(obj); // Object {name: "SoftUni", age: 2}</a:t>
            </a:r>
            <a:endParaRPr/>
          </a:p>
          <a:p>
            <a:pPr marL="0" marR="0" lvl="0" indent="0" algn="l" rtl="0">
              <a:lnSpc>
                <a:spcPct val="131818"/>
              </a:lnSpc>
              <a:spcBef>
                <a:spcPts val="0"/>
              </a:spcBef>
              <a:spcAft>
                <a:spcPts val="0"/>
              </a:spcAft>
              <a:buClr>
                <a:srgbClr val="000000"/>
              </a:buClr>
              <a:buSzPts val="1900"/>
              <a:buFont typeface="Arial"/>
              <a:buNone/>
            </a:pPr>
            <a:endParaRPr sz="1900" b="1" i="0" u="none" strike="noStrike" cap="none">
              <a:solidFill>
                <a:srgbClr val="F8DC9E"/>
              </a:solidFill>
              <a:latin typeface="Consolas"/>
              <a:ea typeface="Consolas"/>
              <a:cs typeface="Consolas"/>
              <a:sym typeface="Consolas"/>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a = 6;</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b = 4;</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 &gt; b ? "a &gt; b" : "b &gt;= a"); // a&gt;b</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c = b = 3; // b=3; followed by c=3;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console.log(c); // 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console.log((a+b)/2); // 4.5</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console.log(typeof(a)); // number</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 // 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DATA TYPE?</a:t>
            </a:r>
            <a:endParaRPr/>
          </a:p>
        </p:txBody>
      </p:sp>
      <p:sp>
        <p:nvSpPr>
          <p:cNvPr id="167" name="Google Shape;167;p1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a domain of values of similar characteristics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Defines the type of information stored in the computer memory (in a variable)</a:t>
            </a:r>
            <a:endParaRPr/>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Positive integers: </a:t>
            </a:r>
            <a:r>
              <a:rPr lang="en-US" sz="2000" b="1" i="0" u="none" strike="noStrike" cap="none">
                <a:solidFill>
                  <a:srgbClr val="21FFFE"/>
                </a:solidFill>
                <a:latin typeface="Consolas"/>
                <a:ea typeface="Consolas"/>
                <a:cs typeface="Consolas"/>
                <a:sym typeface="Consolas"/>
              </a:rPr>
              <a:t>1</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2</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Alphabetical characters: </a:t>
            </a:r>
            <a:r>
              <a:rPr lang="en-US" sz="2000" b="1" i="0" u="none" strike="noStrike" cap="none">
                <a:solidFill>
                  <a:srgbClr val="21FFFE"/>
                </a:solidFill>
                <a:latin typeface="Consolas"/>
                <a:ea typeface="Consolas"/>
                <a:cs typeface="Consolas"/>
                <a:sym typeface="Consolas"/>
              </a:rPr>
              <a:t>a</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b</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c</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Dates from the calendar: </a:t>
            </a:r>
            <a:r>
              <a:rPr lang="en-US" sz="2000" b="1" i="0" u="none" strike="noStrike" cap="none">
                <a:solidFill>
                  <a:srgbClr val="21FFFE"/>
                </a:solidFill>
                <a:latin typeface="Consolas"/>
                <a:ea typeface="Consolas"/>
                <a:cs typeface="Consolas"/>
                <a:sym typeface="Consolas"/>
              </a:rPr>
              <a:t>1-Nov-2014</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3-Sep-2006</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40</a:t>
            </a:fld>
            <a:endParaRPr sz="1300">
              <a:latin typeface="Lato"/>
              <a:ea typeface="Lato"/>
              <a:cs typeface="Lato"/>
              <a:sym typeface="Lato"/>
            </a:endParaRPr>
          </a:p>
        </p:txBody>
      </p:sp>
      <p:sp>
        <p:nvSpPr>
          <p:cNvPr id="409" name="Google Shape;409;p49"/>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Expressions</a:t>
            </a:r>
            <a:r>
              <a:rPr lang="en-US" sz="2400" b="0" i="0" u="none" strike="noStrike" cap="none">
                <a:solidFill>
                  <a:schemeClr val="lt1"/>
                </a:solidFill>
                <a:latin typeface="Questrial"/>
                <a:ea typeface="Questrial"/>
                <a:cs typeface="Questrial"/>
                <a:sym typeface="Questrial"/>
              </a:rPr>
              <a:t> are</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Sequences of operators, literals and variables that are evaluated to some value</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p:txBody>
      </p:sp>
      <p:sp>
        <p:nvSpPr>
          <p:cNvPr id="410" name="Google Shape;410;p4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EXPRESSIONS</a:t>
            </a:r>
            <a:endParaRPr/>
          </a:p>
        </p:txBody>
      </p:sp>
      <p:sp>
        <p:nvSpPr>
          <p:cNvPr id="411" name="Google Shape;411;p49"/>
          <p:cNvSpPr/>
          <p:nvPr/>
        </p:nvSpPr>
        <p:spPr>
          <a:xfrm>
            <a:off x="1065212" y="3719446"/>
            <a:ext cx="10058398" cy="2092881"/>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r = (150-20) / 2 + 5; // r=70</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area</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surface = Math.PI * r * r;</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perimeter</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perimeter = 2 * Math.PI * 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41</a:t>
            </a:fld>
            <a:endParaRPr sz="1300">
              <a:latin typeface="Lato"/>
              <a:ea typeface="Lato"/>
              <a:cs typeface="Lato"/>
              <a:sym typeface="Lato"/>
            </a:endParaRPr>
          </a:p>
        </p:txBody>
      </p:sp>
      <p:sp>
        <p:nvSpPr>
          <p:cNvPr id="417" name="Google Shape;417;p5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implements the classical </a:t>
            </a:r>
            <a:r>
              <a:rPr lang="en-US" sz="2400" b="1" i="0" u="none" strike="noStrike" cap="none">
                <a:solidFill>
                  <a:srgbClr val="21FFFE"/>
                </a:solidFill>
                <a:latin typeface="Consolas"/>
                <a:ea typeface="Consolas"/>
                <a:cs typeface="Consolas"/>
                <a:sym typeface="Consolas"/>
              </a:rPr>
              <a:t>if</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if-else</a:t>
            </a:r>
            <a:r>
              <a:rPr lang="en-US" sz="2400" b="0" i="0" u="none" strike="noStrike" cap="none">
                <a:solidFill>
                  <a:schemeClr val="lt1"/>
                </a:solidFill>
                <a:latin typeface="Questrial"/>
                <a:ea typeface="Questrial"/>
                <a:cs typeface="Questrial"/>
                <a:sym typeface="Questrial"/>
              </a:rPr>
              <a:t> statements: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418" name="Google Shape;418;p5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CONDITIONAL STATEMENTS: </a:t>
            </a:r>
            <a:r>
              <a:rPr lang="en-US" sz="3600" b="0" i="0" u="none" strike="noStrike" cap="none">
                <a:solidFill>
                  <a:schemeClr val="lt1"/>
                </a:solidFill>
                <a:latin typeface="Consolas"/>
                <a:ea typeface="Consolas"/>
                <a:cs typeface="Consolas"/>
                <a:sym typeface="Consolas"/>
              </a:rPr>
              <a:t>IF-ELSE</a:t>
            </a:r>
            <a:endParaRPr/>
          </a:p>
        </p:txBody>
      </p:sp>
      <p:sp>
        <p:nvSpPr>
          <p:cNvPr id="419" name="Google Shape;419;p50"/>
          <p:cNvSpPr/>
          <p:nvPr/>
        </p:nvSpPr>
        <p:spPr>
          <a:xfrm>
            <a:off x="1141412" y="2852725"/>
            <a:ext cx="10588623" cy="233523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144000" tIns="72000" rIns="144000" bIns="72000" anchor="t" anchorCtr="0">
            <a:noAutofit/>
          </a:bodyPr>
          <a:lstStyle/>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var number = 5;</a:t>
            </a:r>
            <a:endParaRPr/>
          </a:p>
          <a:p>
            <a:pPr marL="0" marR="0" lvl="0" indent="0" algn="l" rtl="0">
              <a:lnSpc>
                <a:spcPct val="105000"/>
              </a:lnSpc>
              <a:spcBef>
                <a:spcPts val="120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if (number % 2 == 0)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even.");</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else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odd.");</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42</a:t>
            </a:fld>
            <a:endParaRPr sz="1300">
              <a:latin typeface="Lato"/>
              <a:ea typeface="Lato"/>
              <a:cs typeface="Lato"/>
              <a:sym typeface="Lato"/>
            </a:endParaRPr>
          </a:p>
        </p:txBody>
      </p:sp>
      <p:sp>
        <p:nvSpPr>
          <p:cNvPr id="425" name="Google Shape;425;p5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Selects for execution a statement from a list depending on the value of the </a:t>
            </a:r>
            <a:r>
              <a:rPr lang="en-US" sz="2400" b="1" i="0" u="none" strike="noStrike" cap="none">
                <a:solidFill>
                  <a:srgbClr val="21FFFE"/>
                </a:solidFill>
                <a:latin typeface="Consolas"/>
                <a:ea typeface="Consolas"/>
                <a:cs typeface="Consolas"/>
                <a:sym typeface="Consolas"/>
              </a:rPr>
              <a:t>switch</a:t>
            </a:r>
            <a:r>
              <a:rPr lang="en-US" sz="2400" b="0" i="0" u="none" strike="noStrike" cap="none">
                <a:solidFill>
                  <a:schemeClr val="lt1"/>
                </a:solidFill>
                <a:latin typeface="Questrial"/>
                <a:ea typeface="Questrial"/>
                <a:cs typeface="Questrial"/>
                <a:sym typeface="Questrial"/>
              </a:rPr>
              <a:t> expression </a:t>
            </a:r>
            <a:endParaRPr/>
          </a:p>
        </p:txBody>
      </p:sp>
      <p:sp>
        <p:nvSpPr>
          <p:cNvPr id="426" name="Google Shape;426;p5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STATEMENT</a:t>
            </a:r>
            <a:endParaRPr/>
          </a:p>
        </p:txBody>
      </p:sp>
      <p:sp>
        <p:nvSpPr>
          <p:cNvPr id="427" name="Google Shape;427;p51"/>
          <p:cNvSpPr/>
          <p:nvPr/>
        </p:nvSpPr>
        <p:spPr>
          <a:xfrm>
            <a:off x="1335880" y="3234477"/>
            <a:ext cx="9520200" cy="286229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switch (day) {</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1: console.log('Monday');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2: console.log('Tuesday');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3: console.log('Wednesday');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4: console.log('Thursday');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5: console.log('Friday');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6: console.log('Saturday');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7: console.log('Sunday');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default: console.log('Error!');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43</a:t>
            </a:fld>
            <a:endParaRPr sz="1300">
              <a:latin typeface="Lato"/>
              <a:ea typeface="Lato"/>
              <a:cs typeface="Lato"/>
              <a:sym typeface="Lato"/>
            </a:endParaRPr>
          </a:p>
        </p:txBody>
      </p:sp>
      <p:sp>
        <p:nvSpPr>
          <p:cNvPr id="433" name="Google Shape;433;p5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42925" marR="0" lvl="0" indent="-54292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The expression is evaluated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When one of the constants specified in a case label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statement that corresponds to that case is executed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If no case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If there is default case, it is executed</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Otherwise the control is transferred to the end point of the switch statement</a:t>
            </a:r>
            <a:endParaRPr/>
          </a:p>
          <a:p>
            <a:pPr marL="512817" marR="0" lvl="0" indent="-512817"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break</a:t>
            </a:r>
            <a:r>
              <a:rPr lang="en-US" sz="2400" b="0" i="0" u="none" strike="noStrike" cap="none">
                <a:solidFill>
                  <a:schemeClr val="lt1"/>
                </a:solidFill>
                <a:latin typeface="Questrial"/>
                <a:ea typeface="Questrial"/>
                <a:cs typeface="Questrial"/>
                <a:sym typeface="Questrial"/>
              </a:rPr>
              <a:t> statement exits the switch-case statement</a:t>
            </a:r>
            <a:endParaRPr/>
          </a:p>
        </p:txBody>
      </p:sp>
      <p:sp>
        <p:nvSpPr>
          <p:cNvPr id="434" name="Google Shape;434;p5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HOW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WORKS?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44</a:t>
            </a:fld>
            <a:endParaRPr sz="1300">
              <a:latin typeface="Lato"/>
              <a:ea typeface="Lato"/>
              <a:cs typeface="Lato"/>
              <a:sym typeface="Lato"/>
            </a:endParaRPr>
          </a:p>
        </p:txBody>
      </p:sp>
      <p:sp>
        <p:nvSpPr>
          <p:cNvPr id="440" name="Google Shape;440;p5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false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array)</a:t>
            </a:r>
            <a:endParaRPr/>
          </a:p>
          <a:p>
            <a:pPr marL="228600" marR="0" lvl="0" indent="-228600" algn="l" rtl="0">
              <a:lnSpc>
                <a:spcPct val="100000"/>
              </a:lnSpc>
              <a:spcBef>
                <a:spcPts val="6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true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(the opposite of </a:t>
            </a:r>
            <a:r>
              <a:rPr lang="en-US" sz="1850" b="1" i="0" u="none" strike="noStrike" cap="none">
                <a:solidFill>
                  <a:srgbClr val="21FFFE"/>
                </a:solidFill>
                <a:latin typeface="Consolas"/>
                <a:ea typeface="Consolas"/>
                <a:cs typeface="Consolas"/>
                <a:sym typeface="Consolas"/>
              </a:rPr>
              <a:t>0</a:t>
            </a:r>
            <a:r>
              <a:rPr lang="en-US" sz="1850" b="0" i="0" u="none" strike="noStrike" cap="none">
                <a:solidFill>
                  <a:schemeClr val="lt1"/>
                </a:solidFill>
                <a:latin typeface="Questrial"/>
                <a:ea typeface="Questrial"/>
                <a:cs typeface="Questrial"/>
                <a:sym typeface="Questrial"/>
              </a:rPr>
              <a:t>)</a:t>
            </a:r>
            <a:endParaRPr/>
          </a:p>
        </p:txBody>
      </p:sp>
      <p:sp>
        <p:nvSpPr>
          <p:cNvPr id="441" name="Google Shape;441;p5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FALSE-LIKE CONDITIONS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45</a:t>
            </a:fld>
            <a:endParaRPr sz="1300">
              <a:latin typeface="Lato"/>
              <a:ea typeface="Lato"/>
              <a:cs typeface="Lato"/>
              <a:sym typeface="Lato"/>
            </a:endParaRPr>
          </a:p>
        </p:txBody>
      </p:sp>
      <p:sp>
        <p:nvSpPr>
          <p:cNvPr id="447" name="Google Shape;447;p5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Values evaluated as truthy in conditions</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true</a:t>
            </a:r>
            <a:r>
              <a:rPr lang="en-US" sz="2000" b="0" i="0" u="none" strike="noStrike" cap="none">
                <a:solidFill>
                  <a:schemeClr val="lt1"/>
                </a:solidFill>
                <a:latin typeface="Questrial"/>
                <a:ea typeface="Questrial"/>
                <a:cs typeface="Questrial"/>
                <a:sym typeface="Questrial"/>
              </a:rPr>
              <a:t> //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"some string"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3.14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new Date()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
        <p:nvSpPr>
          <p:cNvPr id="448" name="Google Shape;448;p5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TRUTHY VALUES IN CONDITIONS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46</a:t>
            </a:fld>
            <a:endParaRPr sz="1300">
              <a:latin typeface="Lato"/>
              <a:ea typeface="Lato"/>
              <a:cs typeface="Lato"/>
              <a:sym typeface="Lato"/>
            </a:endParaRPr>
          </a:p>
        </p:txBody>
      </p:sp>
      <p:sp>
        <p:nvSpPr>
          <p:cNvPr id="456" name="Google Shape;456;p55"/>
          <p:cNvSpPr txBox="1">
            <a:spLocks noGrp="1"/>
          </p:cNvSpPr>
          <p:nvPr>
            <p:ph type="body" idx="1"/>
          </p:nvPr>
        </p:nvSpPr>
        <p:spPr>
          <a:xfrm>
            <a:off x="1730000" y="212301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Values evaluated as </a:t>
            </a: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 in conditions</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false</a:t>
            </a:r>
            <a:r>
              <a:rPr lang="en-US" sz="2000" b="0" i="0" u="none" strike="noStrike" cap="none" dirty="0">
                <a:solidFill>
                  <a:schemeClr val="lt1"/>
                </a:solidFill>
                <a:latin typeface="Questrial"/>
                <a:ea typeface="Questrial"/>
                <a:cs typeface="Questrial"/>
                <a:sym typeface="Questrial"/>
              </a:rPr>
              <a:t> //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null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undefined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err="1">
                <a:solidFill>
                  <a:srgbClr val="21FFFE"/>
                </a:solidFill>
                <a:latin typeface="Consolas"/>
                <a:ea typeface="Consolas"/>
                <a:cs typeface="Consolas"/>
                <a:sym typeface="Consolas"/>
              </a:rPr>
              <a:t>NaN</a:t>
            </a: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0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457" name="Google Shape;457;p5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FALSY VALUES IN CONDITIONS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47</a:t>
            </a:fld>
            <a:endParaRPr sz="1300">
              <a:latin typeface="Lato"/>
              <a:ea typeface="Lato"/>
              <a:cs typeface="Lato"/>
              <a:sym typeface="Lato"/>
            </a:endParaRPr>
          </a:p>
        </p:txBody>
      </p:sp>
      <p:sp>
        <p:nvSpPr>
          <p:cNvPr id="463" name="Google Shape;463;p5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JavaScript is rich of unexpected (for some people) behavior</a:t>
            </a:r>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Learn more at WTF JS: </a:t>
            </a:r>
            <a:r>
              <a:rPr lang="en-US" sz="2040" b="0" i="0" u="sng" strike="noStrike" cap="none">
                <a:solidFill>
                  <a:schemeClr val="hlink"/>
                </a:solidFill>
                <a:latin typeface="Questrial"/>
                <a:ea typeface="Questrial"/>
                <a:cs typeface="Questrial"/>
                <a:sym typeface="Questrial"/>
                <a:hlinkClick r:id="rId3"/>
              </a:rPr>
              <a:t>http://wtfjs.com</a:t>
            </a:r>
            <a:endParaRPr/>
          </a:p>
        </p:txBody>
      </p:sp>
      <p:sp>
        <p:nvSpPr>
          <p:cNvPr id="464" name="Google Shape;464;p5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UNEXPECTED / STRANGE BEHAVIOR IN JAVASCRIPT</a:t>
            </a:r>
            <a:endParaRPr/>
          </a:p>
        </p:txBody>
      </p:sp>
      <p:sp>
        <p:nvSpPr>
          <p:cNvPr id="465" name="Google Shape;465;p56"/>
          <p:cNvSpPr/>
          <p:nvPr/>
        </p:nvSpPr>
        <p:spPr>
          <a:xfrm>
            <a:off x="1295203" y="2838925"/>
            <a:ext cx="8345400" cy="26160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"0"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("0")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false // false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true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48</a:t>
            </a:fld>
            <a:endParaRPr sz="1300">
              <a:latin typeface="Lato"/>
              <a:ea typeface="Lato"/>
              <a:cs typeface="Lato"/>
              <a:sym typeface="Lato"/>
            </a:endParaRPr>
          </a:p>
        </p:txBody>
      </p:sp>
      <p:sp>
        <p:nvSpPr>
          <p:cNvPr id="471" name="Google Shape;471;p57"/>
          <p:cNvSpPr txBox="1">
            <a:spLocks noGrp="1"/>
          </p:cNvSpPr>
          <p:nvPr>
            <p:ph type="body" idx="1"/>
          </p:nvPr>
        </p:nvSpPr>
        <p:spPr>
          <a:xfrm>
            <a:off x="1730000" y="1610876"/>
            <a:ext cx="9385200" cy="4360800"/>
          </a:xfrm>
          <a:prstGeom prst="rect">
            <a:avLst/>
          </a:prstGeom>
          <a:noFill/>
          <a:ln>
            <a:noFill/>
          </a:ln>
        </p:spPr>
        <p:txBody>
          <a:bodyPr spcFirstLastPara="1" wrap="square" lIns="91425" tIns="45700" rIns="91425" bIns="45700" anchor="t" anchorCtr="0">
            <a:noAutofit/>
          </a:bodyPr>
          <a:lstStyle/>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JavaScript dynamic data types </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Number, String, Boolean, Undefined, Null</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Local and Global variables</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Operators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Expressions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If-else statements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Switch-case statement (similar to Java /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False-like Conditions</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/Truthy conditions</a:t>
            </a:r>
            <a:endParaRPr sz="2400" dirty="0"/>
          </a:p>
        </p:txBody>
      </p:sp>
      <p:sp>
        <p:nvSpPr>
          <p:cNvPr id="472" name="Google Shape;472;p5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DATA TYPES</a:t>
            </a:r>
            <a:endParaRPr/>
          </a:p>
        </p:txBody>
      </p:sp>
      <p:sp>
        <p:nvSpPr>
          <p:cNvPr id="173" name="Google Shape;173;p1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is a </a:t>
            </a:r>
            <a:r>
              <a:rPr lang="en-US" sz="2400" b="0" i="0" u="none" strike="noStrike" cap="none">
                <a:solidFill>
                  <a:srgbClr val="21FFFE"/>
                </a:solidFill>
                <a:latin typeface="Questrial"/>
                <a:ea typeface="Questrial"/>
                <a:cs typeface="Questrial"/>
                <a:sym typeface="Questrial"/>
              </a:rPr>
              <a:t>typeless </a:t>
            </a:r>
            <a:r>
              <a:rPr lang="en-US" sz="2400" b="0" i="0" u="none" strike="noStrike" cap="none">
                <a:solidFill>
                  <a:schemeClr val="lt1"/>
                </a:solidFill>
                <a:latin typeface="Questrial"/>
                <a:ea typeface="Questrial"/>
                <a:cs typeface="Questrial"/>
                <a:sym typeface="Questrial"/>
              </a:rPr>
              <a:t>language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variable types are not explicitly defined</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type of a variable can be changed at runtime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in JS are declared with the keyword </a:t>
            </a:r>
            <a:r>
              <a:rPr lang="en-US" sz="2400" b="1" i="0" u="none" strike="noStrike" cap="none">
                <a:solidFill>
                  <a:srgbClr val="21FFFE"/>
                </a:solidFill>
                <a:latin typeface="Consolas"/>
                <a:ea typeface="Consolas"/>
                <a:cs typeface="Consolas"/>
                <a:sym typeface="Consolas"/>
              </a:rPr>
              <a:t>var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74" name="Google Shape;174;p18"/>
          <p:cNvSpPr/>
          <p:nvPr/>
        </p:nvSpPr>
        <p:spPr>
          <a:xfrm>
            <a:off x="911224" y="4343400"/>
            <a:ext cx="10363200" cy="1852814"/>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count = 5; </a:t>
            </a:r>
            <a:r>
              <a:rPr lang="en-US" sz="2600" b="1" i="0" u="none" strike="noStrike" cap="none">
                <a:solidFill>
                  <a:srgbClr val="21FFFE"/>
                </a:solidFill>
                <a:latin typeface="Consolas"/>
                <a:ea typeface="Consolas"/>
                <a:cs typeface="Consolas"/>
                <a:sym typeface="Consolas"/>
              </a:rPr>
              <a:t>// variable holds an integer value</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count = 'hello'; </a:t>
            </a:r>
            <a:r>
              <a:rPr lang="en-US" sz="2600" b="1" i="0" u="none" strike="noStrike" cap="none">
                <a:solidFill>
                  <a:srgbClr val="21FFFE"/>
                </a:solidFill>
                <a:latin typeface="Consolas"/>
                <a:ea typeface="Consolas"/>
                <a:cs typeface="Consolas"/>
                <a:sym typeface="Consolas"/>
              </a:rPr>
              <a:t>// the same variable now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name = 'John Smith'; </a:t>
            </a:r>
            <a:r>
              <a:rPr lang="en-US" sz="2600" b="1" i="0" u="none" strike="noStrike" cap="none">
                <a:solidFill>
                  <a:srgbClr val="21FFFE"/>
                </a:solidFill>
                <a:latin typeface="Consolas"/>
                <a:ea typeface="Consolas"/>
                <a:cs typeface="Consolas"/>
                <a:sym typeface="Consolas"/>
              </a:rPr>
              <a:t>// variable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mark = 5.25; </a:t>
            </a:r>
            <a:r>
              <a:rPr lang="en-US" sz="2600" b="1" i="0" u="none" strike="noStrike" cap="none">
                <a:solidFill>
                  <a:srgbClr val="21FFFE"/>
                </a:solidFill>
                <a:latin typeface="Consolas"/>
                <a:ea typeface="Consolas"/>
                <a:cs typeface="Consolas"/>
                <a:sym typeface="Consolas"/>
              </a:rPr>
              <a:t>// mark holds a floating-point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INTEGER NUMBERS</a:t>
            </a:r>
            <a:endParaRPr/>
          </a:p>
        </p:txBody>
      </p:sp>
      <p:sp>
        <p:nvSpPr>
          <p:cNvPr id="180" name="Google Shape;180;p19"/>
          <p:cNvSpPr txBox="1">
            <a:spLocks noGrp="1"/>
          </p:cNvSpPr>
          <p:nvPr>
            <p:ph type="body" idx="1"/>
          </p:nvPr>
        </p:nvSpPr>
        <p:spPr>
          <a:xfrm>
            <a:off x="1730000" y="1592026"/>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4000"/>
              <a:buFont typeface="Arial"/>
              <a:buChar char="•"/>
            </a:pPr>
            <a:r>
              <a:rPr lang="en-US" sz="3200" b="0" i="0" u="none" strike="noStrike" cap="none">
                <a:solidFill>
                  <a:srgbClr val="21FFFE"/>
                </a:solidFill>
                <a:latin typeface="Questrial"/>
                <a:ea typeface="Questrial"/>
                <a:cs typeface="Questrial"/>
                <a:sym typeface="Questrial"/>
              </a:rPr>
              <a:t>Integer types </a:t>
            </a:r>
            <a:r>
              <a:rPr lang="en-US" sz="3200" b="0" i="0" u="none" strike="noStrike" cap="none">
                <a:solidFill>
                  <a:schemeClr val="lt1"/>
                </a:solidFill>
                <a:latin typeface="Questrial"/>
                <a:ea typeface="Questrial"/>
                <a:cs typeface="Questrial"/>
                <a:sym typeface="Questrial"/>
              </a:rPr>
              <a:t>represent whole numbers</a:t>
            </a:r>
            <a:endParaRPr/>
          </a:p>
          <a:p>
            <a:pPr marL="228600" marR="0" lvl="0" indent="-228600" algn="l" rtl="0">
              <a:lnSpc>
                <a:spcPct val="100000"/>
              </a:lnSpc>
              <a:spcBef>
                <a:spcPts val="1000"/>
              </a:spcBef>
              <a:spcAft>
                <a:spcPts val="0"/>
              </a:spcAft>
              <a:buClr>
                <a:schemeClr val="lt1"/>
              </a:buClr>
              <a:buSzPts val="4000"/>
              <a:buFont typeface="Arial"/>
              <a:buChar char="•"/>
            </a:pPr>
            <a:r>
              <a:rPr lang="en-US" sz="3200" b="0" i="0" u="none" strike="noStrike" cap="none">
                <a:solidFill>
                  <a:schemeClr val="lt1"/>
                </a:solidFill>
                <a:latin typeface="Questrial"/>
                <a:ea typeface="Questrial"/>
                <a:cs typeface="Questrial"/>
                <a:sym typeface="Questrial"/>
              </a:rPr>
              <a:t>In JavaScript integer numbers are in the range from</a:t>
            </a:r>
            <a:br>
              <a:rPr lang="en-US" sz="3200" b="0" i="0" u="none" strike="noStrike" cap="none">
                <a:solidFill>
                  <a:schemeClr val="lt1"/>
                </a:solidFill>
                <a:latin typeface="Questrial"/>
                <a:ea typeface="Questrial"/>
                <a:cs typeface="Questrial"/>
                <a:sym typeface="Questrial"/>
              </a:rPr>
            </a:br>
            <a:r>
              <a:rPr lang="en-US" sz="3200" b="1" i="0" u="none" strike="noStrike" cap="none">
                <a:solidFill>
                  <a:srgbClr val="21FFFE"/>
                </a:solidFill>
                <a:latin typeface="Consolas"/>
                <a:ea typeface="Consolas"/>
                <a:cs typeface="Consolas"/>
                <a:sym typeface="Consolas"/>
              </a:rPr>
              <a:t>-9007199254740992</a:t>
            </a:r>
            <a:r>
              <a:rPr lang="en-US" sz="3200" b="0" i="0" u="none" strike="noStrike" cap="none">
                <a:solidFill>
                  <a:srgbClr val="DEEBF4"/>
                </a:solidFill>
                <a:latin typeface="Questrial"/>
                <a:ea typeface="Questrial"/>
                <a:cs typeface="Questrial"/>
                <a:sym typeface="Questrial"/>
              </a:rPr>
              <a:t> </a:t>
            </a:r>
            <a:r>
              <a:rPr lang="en-US" sz="3200" b="0" i="0" u="none" strike="noStrike" cap="none">
                <a:solidFill>
                  <a:schemeClr val="lt1"/>
                </a:solidFill>
                <a:latin typeface="Questrial"/>
                <a:ea typeface="Questrial"/>
                <a:cs typeface="Questrial"/>
                <a:sym typeface="Questrial"/>
              </a:rPr>
              <a:t>to</a:t>
            </a:r>
            <a:r>
              <a:rPr lang="en-US" sz="3200" b="0" i="0" u="none" strike="noStrike" cap="none">
                <a:solidFill>
                  <a:srgbClr val="DEEBF4"/>
                </a:solidFill>
                <a:latin typeface="Questrial"/>
                <a:ea typeface="Questrial"/>
                <a:cs typeface="Questrial"/>
                <a:sym typeface="Questrial"/>
              </a:rPr>
              <a:t> </a:t>
            </a:r>
            <a:r>
              <a:rPr lang="en-US" sz="3200" b="1" i="0" u="none" strike="noStrike" cap="none">
                <a:solidFill>
                  <a:srgbClr val="21FFFE"/>
                </a:solidFill>
                <a:latin typeface="Consolas"/>
                <a:ea typeface="Consolas"/>
                <a:cs typeface="Consolas"/>
                <a:sym typeface="Consolas"/>
              </a:rPr>
              <a:t>9007199254740992</a:t>
            </a:r>
            <a:endParaRPr/>
          </a:p>
          <a:p>
            <a:pPr marL="304747" marR="0" lvl="1" indent="-304747" algn="l" rtl="0">
              <a:lnSpc>
                <a:spcPct val="100000"/>
              </a:lnSpc>
              <a:spcBef>
                <a:spcPts val="500"/>
              </a:spcBef>
              <a:spcAft>
                <a:spcPts val="0"/>
              </a:spcAft>
              <a:buClr>
                <a:srgbClr val="F2B254"/>
              </a:buClr>
              <a:buSzPts val="2000"/>
              <a:buFont typeface="Arial"/>
              <a:buChar char="•"/>
            </a:pPr>
            <a:r>
              <a:rPr lang="en-US" sz="2000" b="0" i="0" u="none" strike="noStrike" cap="none">
                <a:solidFill>
                  <a:schemeClr val="lt1"/>
                </a:solidFill>
                <a:latin typeface="Questrial"/>
                <a:ea typeface="Questrial"/>
                <a:cs typeface="Questrial"/>
                <a:sym typeface="Questrial"/>
              </a:rPr>
              <a:t>The underlying type is a 64-bit floating-point number (IEEE-</a:t>
            </a:r>
            <a:r>
              <a:rPr lang="en-US" sz="2000" b="0" i="0" u="none" strike="noStrike" cap="none">
                <a:solidFill>
                  <a:schemeClr val="lt1"/>
                </a:solidFill>
                <a:latin typeface="Consolas"/>
                <a:ea typeface="Consolas"/>
                <a:cs typeface="Consolas"/>
                <a:sym typeface="Consolas"/>
              </a:rPr>
              <a:t>754</a:t>
            </a:r>
            <a:r>
              <a:rPr lang="en-US" sz="2000" b="0" i="0" u="none" strike="noStrike" cap="none">
                <a:solidFill>
                  <a:schemeClr val="lt1"/>
                </a:solidFill>
                <a:latin typeface="Questrial"/>
                <a:ea typeface="Questrial"/>
                <a:cs typeface="Questrial"/>
                <a:sym typeface="Questrial"/>
              </a:rPr>
              <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81" name="Google Shape;181;p19"/>
          <p:cNvSpPr/>
          <p:nvPr/>
        </p:nvSpPr>
        <p:spPr>
          <a:xfrm>
            <a:off x="1573665" y="4556053"/>
            <a:ext cx="8458500" cy="17850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maxInteger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minInteger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5, b = 3;</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sum = a + b;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div = a / 0; </a:t>
            </a:r>
            <a:r>
              <a:rPr lang="en-US" sz="1800" b="1" i="0" u="none" strike="noStrike" cap="none">
                <a:solidFill>
                  <a:srgbClr val="21FFFE"/>
                </a:solidFill>
                <a:latin typeface="Consolas"/>
                <a:ea typeface="Consolas"/>
                <a:cs typeface="Consolas"/>
                <a:sym typeface="Consolas"/>
              </a:rPr>
              <a:t>// Infinity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a:t>
            </a:r>
            <a:endParaRPr/>
          </a:p>
        </p:txBody>
      </p:sp>
      <p:sp>
        <p:nvSpPr>
          <p:cNvPr id="187" name="Google Shape;187;p2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Floating-point types represent real numbers, e.g. </a:t>
            </a:r>
            <a:r>
              <a:rPr lang="en-US" sz="2400" b="1" i="0" u="none" strike="noStrike" cap="none">
                <a:solidFill>
                  <a:srgbClr val="21FFFE"/>
                </a:solidFill>
                <a:latin typeface="Consolas"/>
                <a:ea typeface="Consolas"/>
                <a:cs typeface="Consolas"/>
                <a:sym typeface="Consolas"/>
              </a:rPr>
              <a:t>3.75</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JavaScript the floating-point numbers are </a:t>
            </a:r>
            <a:r>
              <a:rPr lang="en-US" sz="2400" b="0" i="0" u="none" strike="noStrike" cap="none">
                <a:solidFill>
                  <a:srgbClr val="21FFFE"/>
                </a:solidFill>
                <a:latin typeface="Questrial"/>
                <a:ea typeface="Questrial"/>
                <a:cs typeface="Questrial"/>
                <a:sym typeface="Questrial"/>
              </a:rPr>
              <a:t>64-bit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Stored in the IEEE-754 format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ranged from </a:t>
            </a:r>
            <a:r>
              <a:rPr lang="en-US" sz="2000" b="1" i="0" u="none" strike="noStrike" cap="none">
                <a:solidFill>
                  <a:srgbClr val="21FFFE"/>
                </a:solidFill>
                <a:latin typeface="Consolas"/>
                <a:ea typeface="Consolas"/>
                <a:cs typeface="Consolas"/>
                <a:sym typeface="Consolas"/>
              </a:rPr>
              <a:t>-1.79e+308</a:t>
            </a:r>
            <a:r>
              <a:rPr lang="en-US" sz="2000" b="0" i="0" u="none" strike="noStrike" cap="none">
                <a:solidFill>
                  <a:schemeClr val="lt1"/>
                </a:solidFill>
                <a:latin typeface="Questrial"/>
                <a:ea typeface="Questrial"/>
                <a:cs typeface="Questrial"/>
                <a:sym typeface="Questrial"/>
              </a:rPr>
              <a:t> to </a:t>
            </a:r>
            <a:r>
              <a:rPr lang="en-US" sz="2000" b="1" i="0" u="none" strike="noStrike" cap="none">
                <a:solidFill>
                  <a:srgbClr val="21FFFE"/>
                </a:solidFill>
                <a:latin typeface="Consolas"/>
                <a:ea typeface="Consolas"/>
                <a:cs typeface="Consolas"/>
                <a:sym typeface="Consolas"/>
              </a:rPr>
              <a:t>1.79e+308</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precision of 15-16 digits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smallest positive number is </a:t>
            </a:r>
            <a:r>
              <a:rPr lang="en-US" sz="2000" b="1" i="0" u="none" strike="noStrike" cap="none">
                <a:solidFill>
                  <a:srgbClr val="21FFFE"/>
                </a:solidFill>
                <a:latin typeface="Consolas"/>
                <a:ea typeface="Consolas"/>
                <a:cs typeface="Consolas"/>
                <a:sym typeface="Consolas"/>
              </a:rPr>
              <a:t>5.0e-324</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Can behave abnormally in the calculations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a:t>
            </a:r>
            <a:r>
              <a:rPr lang="en-US" sz="2000" b="1" i="0" u="none" strike="noStrike" cap="none">
                <a:solidFill>
                  <a:srgbClr val="21FFFE"/>
                </a:solidFill>
                <a:latin typeface="Questrial"/>
                <a:ea typeface="Questrial"/>
                <a:cs typeface="Questrial"/>
                <a:sym typeface="Questrial"/>
              </a:rPr>
              <a:t>0.1 + 0.2 = 0.30000000000000004</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 – EXAMPLE</a:t>
            </a:r>
            <a:endParaRPr/>
          </a:p>
        </p:txBody>
      </p:sp>
      <p:sp>
        <p:nvSpPr>
          <p:cNvPr id="193" name="Google Shape;193;p21"/>
          <p:cNvSpPr txBox="1">
            <a:spLocks noGrp="1"/>
          </p:cNvSpPr>
          <p:nvPr>
            <p:ph type="body" idx="1"/>
          </p:nvPr>
        </p:nvSpPr>
        <p:spPr>
          <a:xfrm>
            <a:off x="1730000" y="1592025"/>
            <a:ext cx="9385200" cy="5021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5000"/>
              </a:lnSpc>
              <a:spcBef>
                <a:spcPts val="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var PI = </a:t>
            </a:r>
            <a:r>
              <a:rPr lang="en-US" sz="2040" b="1" i="0" u="none" strike="noStrike" cap="none" dirty="0" err="1">
                <a:solidFill>
                  <a:srgbClr val="FBEEDC"/>
                </a:solidFill>
                <a:latin typeface="Consolas"/>
                <a:ea typeface="Consolas"/>
                <a:cs typeface="Consolas"/>
                <a:sym typeface="Consolas"/>
              </a:rPr>
              <a:t>Math.PI</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3.141592653589793</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minValue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Number.MIN_VALUE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5e-324</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maxValue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Number.MAX_VALUE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1.79e+308</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divMinus0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unknown = div0 / divMinus0, </a:t>
            </a:r>
            <a:r>
              <a:rPr lang="en-US" sz="2040" b="1" i="0" u="none" strike="noStrike" cap="none" dirty="0">
                <a:solidFill>
                  <a:srgbClr val="21FFFE"/>
                </a:solidFill>
                <a:latin typeface="Consolas"/>
                <a:ea typeface="Consolas"/>
                <a:cs typeface="Consolas"/>
                <a:sym typeface="Consolas"/>
              </a:rPr>
              <a:t>// </a:t>
            </a:r>
            <a:r>
              <a:rPr lang="en-US" sz="2040" b="1" i="0" u="none" strike="noStrike" cap="none" dirty="0" err="1">
                <a:solidFill>
                  <a:srgbClr val="21FFFE"/>
                </a:solidFill>
                <a:latin typeface="Consolas"/>
                <a:ea typeface="Consolas"/>
                <a:cs typeface="Consolas"/>
                <a:sym typeface="Consolas"/>
              </a:rPr>
              <a:t>NaN</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 = 0.1,</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b = 0.2,</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0.3,</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equal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sum); </a:t>
            </a:r>
            <a:r>
              <a:rPr lang="en-US" sz="2040" b="1" i="0" u="none" strike="noStrike" cap="none" dirty="0">
                <a:solidFill>
                  <a:srgbClr val="21FFFE"/>
                </a:solidFill>
                <a:latin typeface="Consolas"/>
                <a:ea typeface="Consolas"/>
                <a:cs typeface="Consolas"/>
                <a:sym typeface="Consolas"/>
              </a:rPr>
              <a:t>// false!!!</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console.log('</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sum = ' + sum + ',</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is ' + equal);</a:t>
            </a:r>
            <a:endParaRPr dirty="0"/>
          </a:p>
          <a:p>
            <a:pPr marL="228600" marR="0" lvl="0" indent="-228600" algn="l" rtl="0">
              <a:lnSpc>
                <a:spcPct val="100000"/>
              </a:lnSpc>
              <a:spcBef>
                <a:spcPts val="1000"/>
              </a:spcBef>
              <a:spcAft>
                <a:spcPts val="0"/>
              </a:spcAft>
              <a:buClr>
                <a:schemeClr val="lt1"/>
              </a:buClr>
              <a:buSzPts val="2601"/>
              <a:buFont typeface="Arial"/>
              <a:buNone/>
            </a:pPr>
            <a:endParaRPr sz="204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IN JAVASCRIPT</a:t>
            </a:r>
            <a:endParaRPr/>
          </a:p>
        </p:txBody>
      </p:sp>
      <p:sp>
        <p:nvSpPr>
          <p:cNvPr id="199" name="Google Shape;199;p2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All numbers in JavaScript are stored internally as double-precision floating-point numbers (64-bit)</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According to the </a:t>
            </a:r>
            <a:r>
              <a:rPr lang="en-US" sz="2000" b="0" i="0" u="sng" strike="noStrike" cap="none">
                <a:solidFill>
                  <a:schemeClr val="hlink"/>
                </a:solidFill>
                <a:latin typeface="Questrial"/>
                <a:ea typeface="Questrial"/>
                <a:cs typeface="Questrial"/>
                <a:sym typeface="Questrial"/>
                <a:hlinkClick r:id="rId3"/>
              </a:rPr>
              <a:t>IEEE-</a:t>
            </a:r>
            <a:r>
              <a:rPr lang="en-US" sz="2000" b="0" i="0" u="sng" strike="noStrike" cap="none">
                <a:solidFill>
                  <a:schemeClr val="hlink"/>
                </a:solidFill>
                <a:latin typeface="Consolas"/>
                <a:ea typeface="Consolas"/>
                <a:cs typeface="Consolas"/>
                <a:sym typeface="Consolas"/>
                <a:hlinkClick r:id="rId3"/>
              </a:rPr>
              <a:t>754</a:t>
            </a:r>
            <a:r>
              <a:rPr lang="en-US" sz="2000" b="0" i="0" u="none" strike="noStrike" cap="none">
                <a:solidFill>
                  <a:schemeClr val="lt1"/>
                </a:solidFill>
                <a:latin typeface="Questrial"/>
                <a:ea typeface="Questrial"/>
                <a:cs typeface="Questrial"/>
                <a:sym typeface="Questrial"/>
              </a:rPr>
              <a:t> standard</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Can be wrapped as objects of type </a:t>
            </a:r>
            <a:r>
              <a:rPr lang="en-US" sz="2000" b="0" i="0" u="sng" strike="noStrike" cap="none">
                <a:solidFill>
                  <a:schemeClr val="hlink"/>
                </a:solidFill>
                <a:latin typeface="Questrial"/>
                <a:ea typeface="Questrial"/>
                <a:cs typeface="Questrial"/>
                <a:sym typeface="Questrial"/>
                <a:hlinkClick r:id="rId4"/>
              </a:rPr>
              <a:t>Number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00" name="Google Shape;200;p22"/>
          <p:cNvSpPr/>
          <p:nvPr/>
        </p:nvSpPr>
        <p:spPr>
          <a:xfrm>
            <a:off x="1419087" y="4175373"/>
            <a:ext cx="8978947" cy="1615827"/>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 = 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3.14159;</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new Number(100); </a:t>
            </a:r>
            <a:r>
              <a:rPr lang="en-US" sz="1800" b="1" i="0" u="none" strike="noStrike" cap="none">
                <a:solidFill>
                  <a:srgbClr val="21FFFE"/>
                </a:solidFill>
                <a:latin typeface="Consolas"/>
                <a:ea typeface="Consolas"/>
                <a:cs typeface="Consolas"/>
                <a:sym typeface="Consolas"/>
              </a:rPr>
              <a:t>// Number { 100 }</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value + 1; </a:t>
            </a:r>
            <a:r>
              <a:rPr lang="en-US" sz="1800" b="1" i="0" u="none" strike="noStrike" cap="none">
                <a:solidFill>
                  <a:srgbClr val="21FFFE"/>
                </a:solidFill>
                <a:latin typeface="Consolas"/>
                <a:ea typeface="Consolas"/>
                <a:cs typeface="Consolas"/>
                <a:sym typeface="Consolas"/>
              </a:rPr>
              <a:t>// 101</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biggestNum = Number.MAX_VALUE;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3295</Words>
  <Application>Microsoft Office PowerPoint</Application>
  <PresentationFormat>Widescreen</PresentationFormat>
  <Paragraphs>528</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Consolas</vt:lpstr>
      <vt:lpstr>Arial</vt:lpstr>
      <vt:lpstr>Montserrat</vt:lpstr>
      <vt:lpstr>Calibri</vt:lpstr>
      <vt:lpstr>Lato</vt:lpstr>
      <vt:lpstr>Questrial</vt:lpstr>
      <vt:lpstr>Focus</vt:lpstr>
      <vt:lpstr>JAVASCRIPT SYNTAX </vt:lpstr>
      <vt:lpstr>TABLE OF CONTENTS</vt:lpstr>
      <vt:lpstr>DATA TYPES IN JAVASCRIPT</vt:lpstr>
      <vt:lpstr>WHAT IS A DATA TYPE?</vt:lpstr>
      <vt:lpstr>JAVASCRIPT DATA TYPES</vt:lpstr>
      <vt:lpstr>INTEGER NUMBERS</vt:lpstr>
      <vt:lpstr>FLOATING-POINT NUMBERS</vt:lpstr>
      <vt:lpstr>FLOATING-POINT NUMBERS – EXAMPLE</vt:lpstr>
      <vt:lpstr>NUMBERS IN JAVASCRIPT</vt:lpstr>
      <vt:lpstr>NUMBERS CONVERSION</vt:lpstr>
      <vt:lpstr>NUMBER PARSING/CONVERSION </vt:lpstr>
      <vt:lpstr>THE BOOLEAN DATA TYPE</vt:lpstr>
      <vt:lpstr>THE STRING DATA TYPE</vt:lpstr>
      <vt:lpstr>Get Element By Id</vt:lpstr>
      <vt:lpstr>getElementById</vt:lpstr>
      <vt:lpstr>querySelector </vt:lpstr>
      <vt:lpstr>Get Input Text value</vt:lpstr>
      <vt:lpstr>DATA TYPES IN JAVASCRIPT</vt:lpstr>
      <vt:lpstr>UNDEFINED AND NULL VALUES</vt:lpstr>
      <vt:lpstr>CHECKING THE TYPE OF A VARIABLE</vt:lpstr>
      <vt:lpstr>WHAT IS A VARIABLE?</vt:lpstr>
      <vt:lpstr>VARIABLE CHARACTERISTICS</vt:lpstr>
      <vt:lpstr>DECLARING VARIABLES</vt:lpstr>
      <vt:lpstr>IDENTIFIERS</vt:lpstr>
      <vt:lpstr>IDENTIFIERS – EXAMPLES</vt:lpstr>
      <vt:lpstr>ASSIGNING VALUES</vt:lpstr>
      <vt:lpstr>LOCAL AND GLOBAL VARIABLES</vt:lpstr>
      <vt:lpstr>VARIABLES IN JAVASCRIPT</vt:lpstr>
      <vt:lpstr>UNRESOLVABLE VARIABLES – EXAMPLES</vt:lpstr>
      <vt:lpstr>JAVASCRIPT STRICT SYNTAX</vt:lpstr>
      <vt:lpstr>OPERATORS IN JAVASCRIPT</vt:lpstr>
      <vt:lpstr>ARITHMETIC OPERATORS</vt:lpstr>
      <vt:lpstr>LOGICAL OPERATORS</vt:lpstr>
      <vt:lpstr>COMPARISON OPERATORS</vt:lpstr>
      <vt:lpstr>ASSIGNMENT OPERATORS</vt:lpstr>
      <vt:lpstr>OTHER OPERATORS</vt:lpstr>
      <vt:lpstr>OTHER OPERATORS (2)</vt:lpstr>
      <vt:lpstr>OPERATORS IN JAVASCRIPT</vt:lpstr>
      <vt:lpstr>OTHER OPERATORS (3)</vt:lpstr>
      <vt:lpstr>EXPRESSIONS</vt:lpstr>
      <vt:lpstr>CONDITIONAL STATEMENTS: IF-ELSE</vt:lpstr>
      <vt:lpstr>THE SWITCH-CASE STATEMENT</vt:lpstr>
      <vt:lpstr>HOW SWITCH-CASE WORKS?</vt:lpstr>
      <vt:lpstr>FALSE-LIKE CONDITIONS</vt:lpstr>
      <vt:lpstr>TRUTHY VALUES IN CONDITIONS</vt:lpstr>
      <vt:lpstr>FALSY VALUES IN CONDITIONS</vt:lpstr>
      <vt:lpstr>UNEXPECTED / STRANGE BEHAVIOR IN JAVASCRIPT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SYNTAX </dc:title>
  <cp:lastModifiedBy>Pravoslav Milenkov</cp:lastModifiedBy>
  <cp:revision>8</cp:revision>
  <dcterms:modified xsi:type="dcterms:W3CDTF">2022-10-25T17:04:24Z</dcterms:modified>
</cp:coreProperties>
</file>