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69"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293" r:id="rId20"/>
  </p:sldIdLst>
  <p:sldSz cx="12192000" cy="6858000"/>
  <p:notesSz cx="6858000" cy="9144000"/>
  <p:embeddedFontLst>
    <p:embeddedFont>
      <p:font typeface="Candara" panose="020E050203030302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52"/>
      <p:regular r:id="rId34"/>
      <p:bold r:id="rId35"/>
      <p:italic r:id="rId36"/>
      <p:boldItalic r:id="rId37"/>
    </p:embeddedFont>
    <p:embeddedFont>
      <p:font typeface="Questrial"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Text Files</a:t>
            </a:r>
            <a:endParaRPr lang="en-US"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CA12-9574-46EC-B69D-DEE8B3321609}"/>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F4F7E923-D926-4508-A10F-39839BCD8864}"/>
              </a:ext>
            </a:extLst>
          </p:cNvPr>
          <p:cNvSpPr>
            <a:spLocks noGrp="1"/>
          </p:cNvSpPr>
          <p:nvPr>
            <p:ph type="body" idx="1"/>
          </p:nvPr>
        </p:nvSpPr>
        <p:spPr/>
        <p:txBody>
          <a:bodyPr/>
          <a:lstStyle/>
          <a:p>
            <a:pPr marL="120650" indent="0">
              <a:buNone/>
            </a:pPr>
            <a:r>
              <a:rPr lang="en-US" dirty="0"/>
              <a:t>Closing</a:t>
            </a:r>
          </a:p>
          <a:p>
            <a:pPr marL="120650" indent="0">
              <a:buNone/>
            </a:pPr>
            <a:endParaRPr lang="en-US" dirty="0"/>
          </a:p>
          <a:p>
            <a:r>
              <a:rPr lang="en-US" dirty="0"/>
              <a:t>To close or disconnect a stream means to complete the work with the stream and releases the occupied resources. </a:t>
            </a:r>
          </a:p>
          <a:p>
            <a:endParaRPr lang="en-US" dirty="0"/>
          </a:p>
          <a:p>
            <a:r>
              <a:rPr lang="en-US" dirty="0"/>
              <a:t>Closing must take place as soon as possible after the stream has served its purpose, because a resource opened by a user, usually cannot be used by other users (including other programs on the same computer that run parallel to our program).</a:t>
            </a:r>
            <a:endParaRPr lang="bg-BG" dirty="0"/>
          </a:p>
        </p:txBody>
      </p:sp>
    </p:spTree>
    <p:extLst>
      <p:ext uri="{BB962C8B-B14F-4D97-AF65-F5344CB8AC3E}">
        <p14:creationId xmlns:p14="http://schemas.microsoft.com/office/powerpoint/2010/main" val="26866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96-0F79-4B1D-80C7-4F93AEAFB450}"/>
              </a:ext>
            </a:extLst>
          </p:cNvPr>
          <p:cNvSpPr>
            <a:spLocks noGrp="1"/>
          </p:cNvSpPr>
          <p:nvPr>
            <p:ph type="title"/>
          </p:nvPr>
        </p:nvSpPr>
        <p:spPr/>
        <p:txBody>
          <a:bodyPr/>
          <a:lstStyle/>
          <a:p>
            <a:r>
              <a:rPr lang="en-US" dirty="0"/>
              <a:t>Binary Streams</a:t>
            </a:r>
            <a:endParaRPr lang="bg-BG" dirty="0"/>
          </a:p>
        </p:txBody>
      </p:sp>
      <p:sp>
        <p:nvSpPr>
          <p:cNvPr id="3" name="Text Placeholder 2">
            <a:extLst>
              <a:ext uri="{FF2B5EF4-FFF2-40B4-BE49-F238E27FC236}">
                <a16:creationId xmlns:a16="http://schemas.microsoft.com/office/drawing/2014/main" id="{42E6BC96-1428-4DC5-9CE9-FCA2A8BB65CA}"/>
              </a:ext>
            </a:extLst>
          </p:cNvPr>
          <p:cNvSpPr>
            <a:spLocks noGrp="1"/>
          </p:cNvSpPr>
          <p:nvPr>
            <p:ph type="body" idx="1"/>
          </p:nvPr>
        </p:nvSpPr>
        <p:spPr>
          <a:xfrm>
            <a:off x="1729999" y="1368357"/>
            <a:ext cx="10209081" cy="4603410"/>
          </a:xfrm>
        </p:spPr>
        <p:txBody>
          <a:bodyPr/>
          <a:lstStyle/>
          <a:p>
            <a:r>
              <a:rPr lang="en-US" sz="1600" dirty="0"/>
              <a:t>Binary streams, as their name suggests, work with binary (raw) data. You probably guess that that makes them universal and they can be used to read information from all sorts of files (images, music and multimedia files, text files etc.). </a:t>
            </a:r>
          </a:p>
          <a:p>
            <a:r>
              <a:rPr lang="en-US" sz="1600" dirty="0"/>
              <a:t>The main classes that we use to read and write from and to binary streams are: </a:t>
            </a:r>
            <a:r>
              <a:rPr lang="en-US" sz="1600" dirty="0" err="1"/>
              <a:t>FileStream</a:t>
            </a:r>
            <a:r>
              <a:rPr lang="en-US" sz="1600" dirty="0"/>
              <a:t>, </a:t>
            </a:r>
            <a:r>
              <a:rPr lang="en-US" sz="1600" dirty="0" err="1"/>
              <a:t>BinaryReader</a:t>
            </a:r>
            <a:r>
              <a:rPr lang="en-US" sz="1600" dirty="0"/>
              <a:t> and </a:t>
            </a:r>
            <a:r>
              <a:rPr lang="en-US" sz="1600" dirty="0" err="1"/>
              <a:t>BinaryWriter</a:t>
            </a:r>
            <a:r>
              <a:rPr lang="en-US" sz="1600" dirty="0"/>
              <a:t>.</a:t>
            </a:r>
          </a:p>
          <a:p>
            <a:r>
              <a:rPr lang="en-US" sz="1600" dirty="0"/>
              <a:t>The class </a:t>
            </a:r>
            <a:r>
              <a:rPr lang="en-US" sz="1600" b="1" u="sng" dirty="0" err="1"/>
              <a:t>FileStream</a:t>
            </a:r>
            <a:r>
              <a:rPr lang="en-US" sz="1600" dirty="0"/>
              <a:t> provides us with various methods for reading and writing from a binary file (read / write one byte and a sequence of bytes), skipping a number of bytes, checking the number of bytes available and, of course, a method for closing the stream. We can get an object of that class by calling him his constructor with parameter - a file name.</a:t>
            </a:r>
          </a:p>
          <a:p>
            <a:r>
              <a:rPr lang="en-US" sz="1600" dirty="0"/>
              <a:t>The class </a:t>
            </a:r>
            <a:r>
              <a:rPr lang="en-US" sz="1600" b="1" u="sng" dirty="0" err="1"/>
              <a:t>BinaryWriter</a:t>
            </a:r>
            <a:r>
              <a:rPr lang="en-US" sz="1600" dirty="0"/>
              <a:t> enables you to write primitive types and binary values in a specific encoding to a stream. It has one main method – Write(…), which allows recording of any primitive data types – integers, characters, Booleans, arrays, strings and more.</a:t>
            </a:r>
          </a:p>
          <a:p>
            <a:r>
              <a:rPr lang="en-US" sz="1600" b="1" u="sng" dirty="0" err="1"/>
              <a:t>BinaryReader</a:t>
            </a:r>
            <a:r>
              <a:rPr lang="en-US" sz="1600" dirty="0"/>
              <a:t> allows you to read primitive data types and binary values recorded using a </a:t>
            </a:r>
            <a:r>
              <a:rPr lang="en-US" sz="1600" dirty="0" err="1"/>
              <a:t>BinaryWriter</a:t>
            </a:r>
            <a:r>
              <a:rPr lang="en-US" sz="1600" dirty="0"/>
              <a:t>. Its main methods allow us to read a character, an array of characters, integers, floating point, etc. Like the previous two classes, we can get on object of that class by calling its constructor.</a:t>
            </a:r>
            <a:endParaRPr lang="bg-BG" sz="1600" dirty="0"/>
          </a:p>
        </p:txBody>
      </p:sp>
    </p:spTree>
    <p:extLst>
      <p:ext uri="{BB962C8B-B14F-4D97-AF65-F5344CB8AC3E}">
        <p14:creationId xmlns:p14="http://schemas.microsoft.com/office/powerpoint/2010/main" val="17290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718-0323-4A3C-AEA6-64ED9FDAE83B}"/>
              </a:ext>
            </a:extLst>
          </p:cNvPr>
          <p:cNvSpPr>
            <a:spLocks noGrp="1"/>
          </p:cNvSpPr>
          <p:nvPr>
            <p:ph type="title"/>
          </p:nvPr>
        </p:nvSpPr>
        <p:spPr/>
        <p:txBody>
          <a:bodyPr/>
          <a:lstStyle/>
          <a:p>
            <a:r>
              <a:rPr lang="en-US" dirty="0"/>
              <a:t>Text Streams</a:t>
            </a:r>
            <a:endParaRPr lang="bg-BG" dirty="0"/>
          </a:p>
        </p:txBody>
      </p:sp>
      <p:sp>
        <p:nvSpPr>
          <p:cNvPr id="3" name="Text Placeholder 2">
            <a:extLst>
              <a:ext uri="{FF2B5EF4-FFF2-40B4-BE49-F238E27FC236}">
                <a16:creationId xmlns:a16="http://schemas.microsoft.com/office/drawing/2014/main" id="{176D75CE-049F-4F32-8BDF-16A706B3EA85}"/>
              </a:ext>
            </a:extLst>
          </p:cNvPr>
          <p:cNvSpPr>
            <a:spLocks noGrp="1"/>
          </p:cNvSpPr>
          <p:nvPr>
            <p:ph type="body" idx="1"/>
          </p:nvPr>
        </p:nvSpPr>
        <p:spPr>
          <a:xfrm>
            <a:off x="1730000" y="1743900"/>
            <a:ext cx="9385200" cy="4589100"/>
          </a:xfrm>
        </p:spPr>
        <p:txBody>
          <a:bodyPr/>
          <a:lstStyle/>
          <a:p>
            <a:r>
              <a:rPr lang="en-US" dirty="0"/>
              <a:t>Text streams are very similar to binary, but only work with text data or rather a sequence of characters (char) and strings (string). Text streams are ideal for working with text files. </a:t>
            </a:r>
          </a:p>
          <a:p>
            <a:endParaRPr lang="en-US" dirty="0"/>
          </a:p>
          <a:p>
            <a:r>
              <a:rPr lang="en-US" dirty="0"/>
              <a:t>On the other hand, this makes them unusable when working with any binaries.</a:t>
            </a:r>
          </a:p>
          <a:p>
            <a:endParaRPr lang="en-US" dirty="0"/>
          </a:p>
          <a:p>
            <a:r>
              <a:rPr lang="en-US" dirty="0"/>
              <a:t>The main classes for working with text streams in .NET are </a:t>
            </a:r>
            <a:r>
              <a:rPr lang="en-US" dirty="0" err="1"/>
              <a:t>TextReader</a:t>
            </a:r>
            <a:r>
              <a:rPr lang="en-US" dirty="0"/>
              <a:t> and </a:t>
            </a:r>
            <a:r>
              <a:rPr lang="en-US" dirty="0" err="1"/>
              <a:t>TextWriter</a:t>
            </a:r>
            <a:r>
              <a:rPr lang="en-US" dirty="0"/>
              <a:t>. They are abstract classes, and they cannot be instantiated.</a:t>
            </a:r>
          </a:p>
          <a:p>
            <a:endParaRPr lang="en-US" dirty="0"/>
          </a:p>
          <a:p>
            <a:r>
              <a:rPr lang="en-US" dirty="0"/>
              <a:t>These classes define the basic functionality for reading and writing for the classes that inherit them. Their more important methods are:</a:t>
            </a:r>
          </a:p>
          <a:p>
            <a:pPr lvl="1">
              <a:lnSpc>
                <a:spcPct val="100000"/>
              </a:lnSpc>
              <a:spcBef>
                <a:spcPts val="600"/>
              </a:spcBef>
            </a:pPr>
            <a:r>
              <a:rPr lang="en-US" dirty="0" err="1"/>
              <a:t>ReadLine</a:t>
            </a:r>
            <a:r>
              <a:rPr lang="en-US" dirty="0"/>
              <a:t>() – reads one line of text and returns a string.</a:t>
            </a:r>
          </a:p>
          <a:p>
            <a:pPr lvl="1">
              <a:lnSpc>
                <a:spcPct val="100000"/>
              </a:lnSpc>
              <a:spcBef>
                <a:spcPts val="600"/>
              </a:spcBef>
            </a:pPr>
            <a:r>
              <a:rPr lang="en-US" dirty="0" err="1"/>
              <a:t>ReadToEnd</a:t>
            </a:r>
            <a:r>
              <a:rPr lang="en-US" dirty="0"/>
              <a:t>() – reads the entire stream to its end and returns a string.</a:t>
            </a:r>
          </a:p>
          <a:p>
            <a:pPr lvl="1">
              <a:lnSpc>
                <a:spcPct val="100000"/>
              </a:lnSpc>
              <a:spcBef>
                <a:spcPts val="600"/>
              </a:spcBef>
            </a:pPr>
            <a:r>
              <a:rPr lang="en-US" dirty="0"/>
              <a:t>Write() – writes a string to the stream.</a:t>
            </a:r>
          </a:p>
          <a:p>
            <a:pPr lvl="1">
              <a:lnSpc>
                <a:spcPct val="100000"/>
              </a:lnSpc>
              <a:spcBef>
                <a:spcPts val="600"/>
              </a:spcBef>
            </a:pPr>
            <a:r>
              <a:rPr lang="en-US" dirty="0"/>
              <a:t>WriteLine() – writes one line of text into the stream.</a:t>
            </a:r>
            <a:endParaRPr lang="bg-BG" dirty="0"/>
          </a:p>
        </p:txBody>
      </p:sp>
    </p:spTree>
    <p:extLst>
      <p:ext uri="{BB962C8B-B14F-4D97-AF65-F5344CB8AC3E}">
        <p14:creationId xmlns:p14="http://schemas.microsoft.com/office/powerpoint/2010/main" val="316630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88F2-1DBF-4B25-9671-67E530E43A09}"/>
              </a:ext>
            </a:extLst>
          </p:cNvPr>
          <p:cNvSpPr>
            <a:spLocks noGrp="1"/>
          </p:cNvSpPr>
          <p:nvPr>
            <p:ph type="title"/>
          </p:nvPr>
        </p:nvSpPr>
        <p:spPr/>
        <p:txBody>
          <a:bodyPr/>
          <a:lstStyle/>
          <a:p>
            <a:r>
              <a:rPr lang="en-US" dirty="0" err="1"/>
              <a:t>StreamReader</a:t>
            </a:r>
            <a:r>
              <a:rPr lang="en-US" dirty="0"/>
              <a:t> or </a:t>
            </a:r>
            <a:r>
              <a:rPr lang="en-US" dirty="0" err="1"/>
              <a:t>StreamWriter</a:t>
            </a:r>
            <a:endParaRPr lang="bg-BG" dirty="0"/>
          </a:p>
        </p:txBody>
      </p:sp>
      <p:sp>
        <p:nvSpPr>
          <p:cNvPr id="3" name="Text Placeholder 2">
            <a:extLst>
              <a:ext uri="{FF2B5EF4-FFF2-40B4-BE49-F238E27FC236}">
                <a16:creationId xmlns:a16="http://schemas.microsoft.com/office/drawing/2014/main" id="{38C95B83-4AFB-48EC-B405-440A07CD89DE}"/>
              </a:ext>
            </a:extLst>
          </p:cNvPr>
          <p:cNvSpPr>
            <a:spLocks noGrp="1"/>
          </p:cNvSpPr>
          <p:nvPr>
            <p:ph type="body" idx="1"/>
          </p:nvPr>
        </p:nvSpPr>
        <p:spPr>
          <a:xfrm>
            <a:off x="1730000" y="1556426"/>
            <a:ext cx="10014528" cy="4415341"/>
          </a:xfrm>
        </p:spPr>
        <p:txBody>
          <a:bodyPr/>
          <a:lstStyle/>
          <a:p>
            <a:r>
              <a:rPr lang="en-US" dirty="0"/>
              <a:t>The classes, to which we will turn our attention to in this chapter, are </a:t>
            </a:r>
            <a:r>
              <a:rPr lang="en-US" dirty="0" err="1"/>
              <a:t>StreamReader</a:t>
            </a:r>
            <a:r>
              <a:rPr lang="en-US" dirty="0"/>
              <a:t> and </a:t>
            </a:r>
            <a:r>
              <a:rPr lang="en-US" dirty="0" err="1"/>
              <a:t>StreamWriter</a:t>
            </a:r>
            <a:r>
              <a:rPr lang="en-US" dirty="0"/>
              <a:t>. </a:t>
            </a:r>
          </a:p>
          <a:p>
            <a:endParaRPr lang="en-US" dirty="0"/>
          </a:p>
          <a:p>
            <a:r>
              <a:rPr lang="en-US" dirty="0"/>
              <a:t>They directly inherit the </a:t>
            </a:r>
            <a:r>
              <a:rPr lang="en-US" dirty="0" err="1"/>
              <a:t>TextReader</a:t>
            </a:r>
            <a:r>
              <a:rPr lang="en-US" dirty="0"/>
              <a:t> and </a:t>
            </a:r>
            <a:r>
              <a:rPr lang="en-US" dirty="0" err="1"/>
              <a:t>TextWriter</a:t>
            </a:r>
            <a:r>
              <a:rPr lang="en-US" dirty="0"/>
              <a:t> classes and implement functionality for reading and writing textual information to and from a file.</a:t>
            </a:r>
          </a:p>
          <a:p>
            <a:endParaRPr lang="en-US" dirty="0"/>
          </a:p>
          <a:p>
            <a:r>
              <a:rPr lang="en-US" dirty="0"/>
              <a:t>To create an object of type </a:t>
            </a:r>
            <a:r>
              <a:rPr lang="en-US" dirty="0" err="1"/>
              <a:t>StreamReader</a:t>
            </a:r>
            <a:r>
              <a:rPr lang="en-US" dirty="0"/>
              <a:t> or </a:t>
            </a:r>
            <a:r>
              <a:rPr lang="en-US" dirty="0" err="1"/>
              <a:t>StreamWriter</a:t>
            </a:r>
            <a:r>
              <a:rPr lang="en-US" dirty="0"/>
              <a:t>, we need a file or a string, containing the file path. </a:t>
            </a:r>
          </a:p>
          <a:p>
            <a:endParaRPr lang="en-US" dirty="0"/>
          </a:p>
          <a:p>
            <a:r>
              <a:rPr lang="en-US" dirty="0"/>
              <a:t>Working with these classes, we can use all of the methods that we are already familiar with, to work with the console.</a:t>
            </a:r>
          </a:p>
          <a:p>
            <a:endParaRPr lang="en-US" dirty="0"/>
          </a:p>
          <a:p>
            <a:r>
              <a:rPr lang="en-US" dirty="0"/>
              <a:t>Reading and writing to the console is much like reading and writing respectively with </a:t>
            </a:r>
            <a:r>
              <a:rPr lang="en-US" dirty="0" err="1"/>
              <a:t>StreamReader</a:t>
            </a:r>
            <a:r>
              <a:rPr lang="en-US" dirty="0"/>
              <a:t> and </a:t>
            </a:r>
            <a:r>
              <a:rPr lang="en-US" dirty="0" err="1"/>
              <a:t>StreamWriter</a:t>
            </a:r>
            <a:r>
              <a:rPr lang="en-US" dirty="0"/>
              <a:t>.</a:t>
            </a:r>
            <a:endParaRPr lang="bg-BG" dirty="0"/>
          </a:p>
        </p:txBody>
      </p:sp>
    </p:spTree>
    <p:extLst>
      <p:ext uri="{BB962C8B-B14F-4D97-AF65-F5344CB8AC3E}">
        <p14:creationId xmlns:p14="http://schemas.microsoft.com/office/powerpoint/2010/main" val="77503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944-0EB9-436C-B84F-DF81F893EBA4}"/>
              </a:ext>
            </a:extLst>
          </p:cNvPr>
          <p:cNvSpPr>
            <a:spLocks noGrp="1"/>
          </p:cNvSpPr>
          <p:nvPr>
            <p:ph type="title"/>
          </p:nvPr>
        </p:nvSpPr>
        <p:spPr/>
        <p:txBody>
          <a:bodyPr/>
          <a:lstStyle/>
          <a:p>
            <a:r>
              <a:rPr lang="en-US" dirty="0"/>
              <a:t>Relationship between Text and Binary Streams</a:t>
            </a:r>
            <a:endParaRPr lang="bg-BG" dirty="0"/>
          </a:p>
        </p:txBody>
      </p:sp>
      <p:sp>
        <p:nvSpPr>
          <p:cNvPr id="3" name="Text Placeholder 2">
            <a:extLst>
              <a:ext uri="{FF2B5EF4-FFF2-40B4-BE49-F238E27FC236}">
                <a16:creationId xmlns:a16="http://schemas.microsoft.com/office/drawing/2014/main" id="{E6AC8589-CC63-48FF-BBEC-8AB68DFEB24C}"/>
              </a:ext>
            </a:extLst>
          </p:cNvPr>
          <p:cNvSpPr>
            <a:spLocks noGrp="1"/>
          </p:cNvSpPr>
          <p:nvPr>
            <p:ph type="body" idx="1"/>
          </p:nvPr>
        </p:nvSpPr>
        <p:spPr>
          <a:xfrm>
            <a:off x="1729999" y="1743900"/>
            <a:ext cx="10222051" cy="4799572"/>
          </a:xfrm>
        </p:spPr>
        <p:txBody>
          <a:bodyPr/>
          <a:lstStyle/>
          <a:p>
            <a:r>
              <a:rPr lang="en-US" sz="1600" dirty="0"/>
              <a:t>When writing text, hidden from us, the class </a:t>
            </a:r>
            <a:r>
              <a:rPr lang="en-US" sz="1600" dirty="0" err="1"/>
              <a:t>StreamWriter</a:t>
            </a:r>
            <a:r>
              <a:rPr lang="en-US" sz="1600" dirty="0"/>
              <a:t> transforms the text into bytes before recording it at the current position in the file. For this purpose, it uses the character encoding, which is set during its creation. </a:t>
            </a:r>
          </a:p>
          <a:p>
            <a:endParaRPr lang="en-US" sz="1600" dirty="0"/>
          </a:p>
          <a:p>
            <a:r>
              <a:rPr lang="en-US" sz="1600" dirty="0"/>
              <a:t>The </a:t>
            </a:r>
            <a:r>
              <a:rPr lang="en-US" sz="1600" dirty="0" err="1"/>
              <a:t>StreamReader</a:t>
            </a:r>
            <a:r>
              <a:rPr lang="en-US" sz="1600" dirty="0"/>
              <a:t> class works similarly. It uses StringBuilder internally and when reading binary data from a file, it converts the received bytes to text before sending the text back as a result from reading.</a:t>
            </a:r>
          </a:p>
          <a:p>
            <a:endParaRPr lang="en-US" sz="1600" dirty="0"/>
          </a:p>
          <a:p>
            <a:r>
              <a:rPr lang="en-US" sz="1600" dirty="0"/>
              <a:t>Remember that the operating systems have no concept of "text file". The file is always a sequence of bytes, but whether it is text or binary depends on the interpretation of these bytes. If we want to look at a file or a stream as text, we must read and write to it with text streams (</a:t>
            </a:r>
            <a:r>
              <a:rPr lang="en-US" sz="1600" dirty="0" err="1"/>
              <a:t>StreamReader</a:t>
            </a:r>
            <a:r>
              <a:rPr lang="en-US" sz="1600" dirty="0"/>
              <a:t> or </a:t>
            </a:r>
            <a:r>
              <a:rPr lang="en-US" sz="1600" dirty="0" err="1"/>
              <a:t>StreamWriter</a:t>
            </a:r>
            <a:r>
              <a:rPr lang="en-US" sz="1600" dirty="0"/>
              <a:t>), but if we wish to treat it as binary, we must read and write with a binary stream (</a:t>
            </a:r>
            <a:r>
              <a:rPr lang="en-US" sz="1600" dirty="0" err="1"/>
              <a:t>FileStream</a:t>
            </a:r>
            <a:r>
              <a:rPr lang="en-US" sz="1600" dirty="0"/>
              <a:t>).</a:t>
            </a:r>
          </a:p>
          <a:p>
            <a:endParaRPr lang="en-US" sz="1600" dirty="0"/>
          </a:p>
          <a:p>
            <a:r>
              <a:rPr lang="en-US" sz="1600" dirty="0"/>
              <a:t>Bear in mind that text streams work with text lines, that is, they interpret binary data as a sequence of text lines, separated from each other with a new line separators.</a:t>
            </a:r>
            <a:endParaRPr lang="bg-BG" sz="1600" dirty="0"/>
          </a:p>
        </p:txBody>
      </p:sp>
    </p:spTree>
    <p:extLst>
      <p:ext uri="{BB962C8B-B14F-4D97-AF65-F5344CB8AC3E}">
        <p14:creationId xmlns:p14="http://schemas.microsoft.com/office/powerpoint/2010/main" val="37584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5B2A-6EA6-4316-B3F4-D21055655823}"/>
              </a:ext>
            </a:extLst>
          </p:cNvPr>
          <p:cNvSpPr>
            <a:spLocks noGrp="1"/>
          </p:cNvSpPr>
          <p:nvPr>
            <p:ph type="title"/>
          </p:nvPr>
        </p:nvSpPr>
        <p:spPr/>
        <p:txBody>
          <a:bodyPr/>
          <a:lstStyle/>
          <a:p>
            <a:r>
              <a:rPr lang="en-US" dirty="0"/>
              <a:t>Opening a Text File for Reading</a:t>
            </a:r>
            <a:endParaRPr lang="bg-BG" dirty="0"/>
          </a:p>
        </p:txBody>
      </p:sp>
      <p:sp>
        <p:nvSpPr>
          <p:cNvPr id="3" name="Text Placeholder 2">
            <a:extLst>
              <a:ext uri="{FF2B5EF4-FFF2-40B4-BE49-F238E27FC236}">
                <a16:creationId xmlns:a16="http://schemas.microsoft.com/office/drawing/2014/main" id="{3D73B97A-D1D5-4292-94EF-98527F2346FE}"/>
              </a:ext>
            </a:extLst>
          </p:cNvPr>
          <p:cNvSpPr>
            <a:spLocks noGrp="1"/>
          </p:cNvSpPr>
          <p:nvPr>
            <p:ph type="body" idx="1"/>
          </p:nvPr>
        </p:nvSpPr>
        <p:spPr>
          <a:xfrm>
            <a:off x="1730000" y="2090067"/>
            <a:ext cx="10170170" cy="970903"/>
          </a:xfrm>
        </p:spPr>
        <p:txBody>
          <a:bodyPr/>
          <a:lstStyle/>
          <a:p>
            <a:r>
              <a:rPr lang="en-US" dirty="0"/>
              <a:t>You can simply create a </a:t>
            </a:r>
            <a:r>
              <a:rPr lang="en-US" dirty="0" err="1"/>
              <a:t>StreamReader</a:t>
            </a:r>
            <a:r>
              <a:rPr lang="en-US" dirty="0"/>
              <a:t> from a filename (or full file path), which greatly eases us and reduces the probability of an error. On its creation, we can specify the character encoding</a:t>
            </a:r>
            <a:endParaRPr lang="bg-BG" dirty="0"/>
          </a:p>
        </p:txBody>
      </p:sp>
      <p:pic>
        <p:nvPicPr>
          <p:cNvPr id="5" name="Picture 4">
            <a:extLst>
              <a:ext uri="{FF2B5EF4-FFF2-40B4-BE49-F238E27FC236}">
                <a16:creationId xmlns:a16="http://schemas.microsoft.com/office/drawing/2014/main" id="{FA9F658A-9EAF-4B69-8369-EF20A25F0C84}"/>
              </a:ext>
            </a:extLst>
          </p:cNvPr>
          <p:cNvPicPr>
            <a:picLocks noChangeAspect="1"/>
          </p:cNvPicPr>
          <p:nvPr/>
        </p:nvPicPr>
        <p:blipFill>
          <a:blip r:embed="rId2"/>
          <a:stretch>
            <a:fillRect/>
          </a:stretch>
        </p:blipFill>
        <p:spPr>
          <a:xfrm>
            <a:off x="2318324" y="3145276"/>
            <a:ext cx="6543675" cy="1800225"/>
          </a:xfrm>
          <a:prstGeom prst="rect">
            <a:avLst/>
          </a:prstGeom>
        </p:spPr>
      </p:pic>
    </p:spTree>
    <p:extLst>
      <p:ext uri="{BB962C8B-B14F-4D97-AF65-F5344CB8AC3E}">
        <p14:creationId xmlns:p14="http://schemas.microsoft.com/office/powerpoint/2010/main" val="360004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94F2-7DA2-498A-85A7-23143A519811}"/>
              </a:ext>
            </a:extLst>
          </p:cNvPr>
          <p:cNvSpPr>
            <a:spLocks noGrp="1"/>
          </p:cNvSpPr>
          <p:nvPr>
            <p:ph type="title"/>
          </p:nvPr>
        </p:nvSpPr>
        <p:spPr/>
        <p:txBody>
          <a:bodyPr/>
          <a:lstStyle/>
          <a:p>
            <a:r>
              <a:rPr lang="en-US" dirty="0"/>
              <a:t>Reading a Text File Line by Line</a:t>
            </a:r>
            <a:endParaRPr lang="bg-BG" dirty="0"/>
          </a:p>
        </p:txBody>
      </p:sp>
      <p:pic>
        <p:nvPicPr>
          <p:cNvPr id="5" name="Picture 4">
            <a:extLst>
              <a:ext uri="{FF2B5EF4-FFF2-40B4-BE49-F238E27FC236}">
                <a16:creationId xmlns:a16="http://schemas.microsoft.com/office/drawing/2014/main" id="{A9903401-6BF1-4F01-8B00-A9AB5224954E}"/>
              </a:ext>
            </a:extLst>
          </p:cNvPr>
          <p:cNvPicPr>
            <a:picLocks noChangeAspect="1"/>
          </p:cNvPicPr>
          <p:nvPr/>
        </p:nvPicPr>
        <p:blipFill>
          <a:blip r:embed="rId2"/>
          <a:stretch>
            <a:fillRect/>
          </a:stretch>
        </p:blipFill>
        <p:spPr>
          <a:xfrm>
            <a:off x="1927495" y="1663405"/>
            <a:ext cx="5374736" cy="4669595"/>
          </a:xfrm>
          <a:prstGeom prst="rect">
            <a:avLst/>
          </a:prstGeom>
        </p:spPr>
      </p:pic>
    </p:spTree>
    <p:extLst>
      <p:ext uri="{BB962C8B-B14F-4D97-AF65-F5344CB8AC3E}">
        <p14:creationId xmlns:p14="http://schemas.microsoft.com/office/powerpoint/2010/main" val="96769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487E-078D-4F6F-ACB5-2BB44BAB565A}"/>
              </a:ext>
            </a:extLst>
          </p:cNvPr>
          <p:cNvSpPr>
            <a:spLocks noGrp="1"/>
          </p:cNvSpPr>
          <p:nvPr>
            <p:ph type="title"/>
          </p:nvPr>
        </p:nvSpPr>
        <p:spPr/>
        <p:txBody>
          <a:bodyPr/>
          <a:lstStyle/>
          <a:p>
            <a:r>
              <a:rPr lang="en-US" dirty="0"/>
              <a:t>Reading a Text File Line by Line</a:t>
            </a:r>
            <a:endParaRPr lang="bg-BG" dirty="0"/>
          </a:p>
        </p:txBody>
      </p:sp>
      <p:sp>
        <p:nvSpPr>
          <p:cNvPr id="3" name="Text Placeholder 2">
            <a:extLst>
              <a:ext uri="{FF2B5EF4-FFF2-40B4-BE49-F238E27FC236}">
                <a16:creationId xmlns:a16="http://schemas.microsoft.com/office/drawing/2014/main" id="{C4A2BC8F-E4CA-478F-AA4F-A44F226379FF}"/>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272929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4AC9-DB2F-4AD8-AD8B-D3C3A8110ADF}"/>
              </a:ext>
            </a:extLst>
          </p:cNvPr>
          <p:cNvSpPr>
            <a:spLocks noGrp="1"/>
          </p:cNvSpPr>
          <p:nvPr>
            <p:ph type="title"/>
          </p:nvPr>
        </p:nvSpPr>
        <p:spPr/>
        <p:txBody>
          <a:bodyPr/>
          <a:lstStyle/>
          <a:p>
            <a:r>
              <a:rPr lang="en-US" dirty="0"/>
              <a:t>Automatic Closing of the Stream</a:t>
            </a:r>
            <a:endParaRPr lang="bg-BG" dirty="0"/>
          </a:p>
        </p:txBody>
      </p:sp>
      <p:sp>
        <p:nvSpPr>
          <p:cNvPr id="3" name="Text Placeholder 2">
            <a:extLst>
              <a:ext uri="{FF2B5EF4-FFF2-40B4-BE49-F238E27FC236}">
                <a16:creationId xmlns:a16="http://schemas.microsoft.com/office/drawing/2014/main" id="{9FBD719E-4344-4FA9-8086-7A97981D4355}"/>
              </a:ext>
            </a:extLst>
          </p:cNvPr>
          <p:cNvSpPr>
            <a:spLocks noGrp="1"/>
          </p:cNvSpPr>
          <p:nvPr>
            <p:ph type="body" idx="1"/>
          </p:nvPr>
        </p:nvSpPr>
        <p:spPr>
          <a:xfrm>
            <a:off x="1730000" y="1608306"/>
            <a:ext cx="10079379" cy="2328153"/>
          </a:xfrm>
        </p:spPr>
        <p:txBody>
          <a:bodyPr/>
          <a:lstStyle/>
          <a:p>
            <a:r>
              <a:rPr lang="en-US" dirty="0"/>
              <a:t>Having finished working with the object of type </a:t>
            </a:r>
            <a:r>
              <a:rPr lang="en-US" dirty="0" err="1"/>
              <a:t>StreamReader</a:t>
            </a:r>
            <a:r>
              <a:rPr lang="en-US" dirty="0"/>
              <a:t>, we called Close() and closed the stream behind the </a:t>
            </a:r>
            <a:r>
              <a:rPr lang="en-US" dirty="0" err="1"/>
              <a:t>StreamReader</a:t>
            </a:r>
            <a:r>
              <a:rPr lang="en-US" dirty="0"/>
              <a:t> object. </a:t>
            </a:r>
          </a:p>
          <a:p>
            <a:r>
              <a:rPr lang="en-US" dirty="0"/>
              <a:t>Very often, however, novice programmers forget to call the Close() method, thus blocking the file they use. Also in case of runtime exception when reading from a file, the file might be left open. </a:t>
            </a:r>
          </a:p>
          <a:p>
            <a:r>
              <a:rPr lang="en-US" dirty="0"/>
              <a:t>This causes resource leakage and can lead to very unpleasant effects like program hanging, program misbehavior and strange errors.</a:t>
            </a:r>
          </a:p>
          <a:p>
            <a:r>
              <a:rPr lang="en-US" dirty="0"/>
              <a:t>The correct way to handle the file closing is though the using keyword</a:t>
            </a:r>
            <a:endParaRPr lang="bg-BG" dirty="0"/>
          </a:p>
        </p:txBody>
      </p:sp>
      <p:pic>
        <p:nvPicPr>
          <p:cNvPr id="5" name="Picture 4">
            <a:extLst>
              <a:ext uri="{FF2B5EF4-FFF2-40B4-BE49-F238E27FC236}">
                <a16:creationId xmlns:a16="http://schemas.microsoft.com/office/drawing/2014/main" id="{CEDB9A87-3D26-4622-BF8E-4AF6A33A180D}"/>
              </a:ext>
            </a:extLst>
          </p:cNvPr>
          <p:cNvPicPr>
            <a:picLocks noChangeAspect="1"/>
          </p:cNvPicPr>
          <p:nvPr/>
        </p:nvPicPr>
        <p:blipFill>
          <a:blip r:embed="rId2"/>
          <a:stretch>
            <a:fillRect/>
          </a:stretch>
        </p:blipFill>
        <p:spPr>
          <a:xfrm>
            <a:off x="2354296" y="3893597"/>
            <a:ext cx="4980359" cy="2816760"/>
          </a:xfrm>
          <a:prstGeom prst="rect">
            <a:avLst/>
          </a:prstGeom>
        </p:spPr>
      </p:pic>
    </p:spTree>
    <p:extLst>
      <p:ext uri="{BB962C8B-B14F-4D97-AF65-F5344CB8AC3E}">
        <p14:creationId xmlns:p14="http://schemas.microsoft.com/office/powerpoint/2010/main" val="378252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4FE-5902-4BE0-848F-D9EF766C97C0}"/>
              </a:ext>
            </a:extLst>
          </p:cNvPr>
          <p:cNvSpPr>
            <a:spLocks noGrp="1"/>
          </p:cNvSpPr>
          <p:nvPr>
            <p:ph type="title"/>
          </p:nvPr>
        </p:nvSpPr>
        <p:spPr/>
        <p:txBody>
          <a:bodyPr/>
          <a:lstStyle/>
          <a:p>
            <a:r>
              <a:rPr lang="en-US" dirty="0"/>
              <a:t>Exercise</a:t>
            </a:r>
            <a:endParaRPr lang="bg-BG" dirty="0"/>
          </a:p>
        </p:txBody>
      </p:sp>
      <p:sp>
        <p:nvSpPr>
          <p:cNvPr id="3" name="Text Placeholder 2">
            <a:extLst>
              <a:ext uri="{FF2B5EF4-FFF2-40B4-BE49-F238E27FC236}">
                <a16:creationId xmlns:a16="http://schemas.microsoft.com/office/drawing/2014/main" id="{C6222FE4-59C5-4C24-8905-19997826A5BF}"/>
              </a:ext>
            </a:extLst>
          </p:cNvPr>
          <p:cNvSpPr>
            <a:spLocks noGrp="1"/>
          </p:cNvSpPr>
          <p:nvPr>
            <p:ph type="body" idx="1"/>
          </p:nvPr>
        </p:nvSpPr>
        <p:spPr>
          <a:xfrm>
            <a:off x="1729999" y="1530484"/>
            <a:ext cx="10325813" cy="4896255"/>
          </a:xfrm>
        </p:spPr>
        <p:txBody>
          <a:bodyPr/>
          <a:lstStyle/>
          <a:p>
            <a:pPr marL="463550" indent="-342900">
              <a:buFont typeface="+mj-lt"/>
              <a:buAutoNum type="arabicPeriod"/>
            </a:pPr>
            <a:r>
              <a:rPr lang="en-US" dirty="0"/>
              <a:t>Create a program that </a:t>
            </a:r>
          </a:p>
          <a:p>
            <a:pPr marL="463550" indent="-342900">
              <a:buFont typeface="+mj-lt"/>
              <a:buAutoNum type="arabicPeriod"/>
            </a:pPr>
            <a:r>
              <a:rPr lang="en-US" dirty="0"/>
              <a:t>Allow user to enter information about students from the console</a:t>
            </a:r>
          </a:p>
          <a:p>
            <a:pPr marL="463550" indent="-342900">
              <a:buFont typeface="+mj-lt"/>
              <a:buAutoNum type="arabicPeriod"/>
            </a:pPr>
            <a:r>
              <a:rPr lang="en-US" dirty="0"/>
              <a:t>Store data into text file</a:t>
            </a:r>
          </a:p>
          <a:p>
            <a:pPr marL="463550" indent="-342900">
              <a:buFont typeface="+mj-lt"/>
              <a:buAutoNum type="arabicPeriod"/>
            </a:pPr>
            <a:r>
              <a:rPr lang="en-US" dirty="0"/>
              <a:t>Reads information about students from text file</a:t>
            </a:r>
          </a:p>
          <a:p>
            <a:pPr marL="920750" lvl="1" indent="-342900">
              <a:buFont typeface="+mj-lt"/>
              <a:buAutoNum type="arabicPeriod"/>
            </a:pPr>
            <a:r>
              <a:rPr lang="en-US" dirty="0"/>
              <a:t>FirstName</a:t>
            </a:r>
          </a:p>
          <a:p>
            <a:pPr marL="920750" lvl="1" indent="-342900">
              <a:buFont typeface="+mj-lt"/>
              <a:buAutoNum type="arabicPeriod"/>
            </a:pPr>
            <a:r>
              <a:rPr lang="en-US" dirty="0" err="1"/>
              <a:t>LastName</a:t>
            </a:r>
            <a:endParaRPr lang="en-US" dirty="0"/>
          </a:p>
          <a:p>
            <a:pPr marL="920750" lvl="1" indent="-342900">
              <a:buFont typeface="+mj-lt"/>
              <a:buAutoNum type="arabicPeriod"/>
            </a:pPr>
            <a:r>
              <a:rPr lang="en-US" dirty="0" err="1"/>
              <a:t>StudentNumber</a:t>
            </a:r>
            <a:endParaRPr lang="en-US" dirty="0"/>
          </a:p>
          <a:p>
            <a:pPr marL="463550" indent="-342900">
              <a:buFont typeface="+mj-lt"/>
              <a:buAutoNum type="arabicPeriod"/>
            </a:pPr>
            <a:endParaRPr lang="en-US" dirty="0"/>
          </a:p>
          <a:p>
            <a:pPr marL="463550" indent="-342900">
              <a:buFont typeface="+mj-lt"/>
              <a:buAutoNum type="arabicPeriod"/>
            </a:pPr>
            <a:endParaRPr lang="en-US" dirty="0"/>
          </a:p>
          <a:p>
            <a:pPr marL="463550" indent="-342900">
              <a:buFont typeface="+mj-lt"/>
              <a:buAutoNum type="arabicPeriod"/>
            </a:pPr>
            <a:r>
              <a:rPr lang="en-US" dirty="0"/>
              <a:t>Display information on console</a:t>
            </a:r>
          </a:p>
          <a:p>
            <a:pPr marL="463550" indent="-342900">
              <a:buFont typeface="+mj-lt"/>
              <a:buAutoNum type="arabicPeriod"/>
            </a:pPr>
            <a:endParaRPr lang="en-US" dirty="0"/>
          </a:p>
          <a:p>
            <a:pPr marL="463550" indent="-342900">
              <a:buFont typeface="+mj-lt"/>
              <a:buAutoNum type="arabicPeriod"/>
            </a:pPr>
            <a:endParaRPr lang="bg-BG" dirty="0"/>
          </a:p>
        </p:txBody>
      </p:sp>
    </p:spTree>
    <p:extLst>
      <p:ext uri="{BB962C8B-B14F-4D97-AF65-F5344CB8AC3E}">
        <p14:creationId xmlns:p14="http://schemas.microsoft.com/office/powerpoint/2010/main" val="129958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section we will review how to work with text files in C#. </a:t>
            </a:r>
          </a:p>
          <a:p>
            <a:endParaRPr lang="en-US" dirty="0"/>
          </a:p>
          <a:p>
            <a:r>
              <a:rPr lang="en-US" dirty="0"/>
              <a:t>What a stream is, what its purpose is, and how to use it. </a:t>
            </a:r>
          </a:p>
          <a:p>
            <a:endParaRPr lang="en-US" dirty="0"/>
          </a:p>
          <a:p>
            <a:r>
              <a:rPr lang="en-US" dirty="0"/>
              <a:t>What a text file is and how can you read and write data to a text file and how to deal with different character encodings. </a:t>
            </a:r>
          </a:p>
          <a:p>
            <a:endParaRPr lang="en-US" dirty="0"/>
          </a:p>
          <a:p>
            <a:r>
              <a:rPr lang="en-US" dirty="0"/>
              <a:t>We will demonstrate and explain the good practices for exception handling when working with files. </a:t>
            </a:r>
          </a:p>
        </p:txBody>
      </p:sp>
    </p:spTree>
    <p:extLst>
      <p:ext uri="{BB962C8B-B14F-4D97-AF65-F5344CB8AC3E}">
        <p14:creationId xmlns:p14="http://schemas.microsoft.com/office/powerpoint/2010/main" val="367753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D932-CC66-4C38-BCF1-3406157EBD29}"/>
              </a:ext>
            </a:extLst>
          </p:cNvPr>
          <p:cNvSpPr>
            <a:spLocks noGrp="1"/>
          </p:cNvSpPr>
          <p:nvPr>
            <p:ph type="title"/>
          </p:nvPr>
        </p:nvSpPr>
        <p:spPr/>
        <p:txBody>
          <a:bodyPr/>
          <a:lstStyle/>
          <a:p>
            <a:r>
              <a:rPr lang="en-US" dirty="0"/>
              <a:t>Streams</a:t>
            </a:r>
            <a:endParaRPr lang="bg-BG" dirty="0"/>
          </a:p>
        </p:txBody>
      </p:sp>
      <p:sp>
        <p:nvSpPr>
          <p:cNvPr id="3" name="Text Placeholder 2">
            <a:extLst>
              <a:ext uri="{FF2B5EF4-FFF2-40B4-BE49-F238E27FC236}">
                <a16:creationId xmlns:a16="http://schemas.microsoft.com/office/drawing/2014/main" id="{E9B108F3-2DB9-48EE-ABFC-B78A5EE513C6}"/>
              </a:ext>
            </a:extLst>
          </p:cNvPr>
          <p:cNvSpPr>
            <a:spLocks noGrp="1"/>
          </p:cNvSpPr>
          <p:nvPr>
            <p:ph type="body" idx="1"/>
          </p:nvPr>
        </p:nvSpPr>
        <p:spPr/>
        <p:txBody>
          <a:bodyPr/>
          <a:lstStyle/>
          <a:p>
            <a:r>
              <a:rPr lang="en-US" dirty="0"/>
              <a:t>Streams are an essential part of any input-output library. </a:t>
            </a:r>
          </a:p>
          <a:p>
            <a:endParaRPr lang="en-US" dirty="0"/>
          </a:p>
          <a:p>
            <a:r>
              <a:rPr lang="en-US" dirty="0"/>
              <a:t>You can use streams when your program needs to "read" or "write" data to an external data source such as files, other PCs, servers etc. </a:t>
            </a:r>
          </a:p>
          <a:p>
            <a:endParaRPr lang="en-US" dirty="0"/>
          </a:p>
          <a:p>
            <a:r>
              <a:rPr lang="en-US" dirty="0"/>
              <a:t>It is important to say that the term input is associated with reading data, whereas the term output is associated with writing data.</a:t>
            </a:r>
            <a:endParaRPr lang="bg-BG" dirty="0"/>
          </a:p>
        </p:txBody>
      </p:sp>
    </p:spTree>
    <p:extLst>
      <p:ext uri="{BB962C8B-B14F-4D97-AF65-F5344CB8AC3E}">
        <p14:creationId xmlns:p14="http://schemas.microsoft.com/office/powerpoint/2010/main" val="40053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B92B-6682-4E5B-A686-B09969A0264A}"/>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437BB78C-EF93-452E-97CA-DDB86410F7BD}"/>
              </a:ext>
            </a:extLst>
          </p:cNvPr>
          <p:cNvSpPr>
            <a:spLocks noGrp="1"/>
          </p:cNvSpPr>
          <p:nvPr>
            <p:ph type="body" idx="1"/>
          </p:nvPr>
        </p:nvSpPr>
        <p:spPr>
          <a:xfrm>
            <a:off x="1730000" y="1601821"/>
            <a:ext cx="9385200" cy="4850860"/>
          </a:xfrm>
        </p:spPr>
        <p:txBody>
          <a:bodyPr/>
          <a:lstStyle/>
          <a:p>
            <a:pPr marL="120650" indent="0">
              <a:buNone/>
            </a:pPr>
            <a:r>
              <a:rPr lang="en-US" dirty="0"/>
              <a:t>A stream is an ordered sequence of bytes, which is send from one application or input device to another application or output device. These bytes are written and read one after the other and always arrive in the same order as they were sent. </a:t>
            </a:r>
          </a:p>
          <a:p>
            <a:pPr marL="120650" indent="0">
              <a:buNone/>
            </a:pPr>
            <a:r>
              <a:rPr lang="en-US" dirty="0"/>
              <a:t>Streams are an abstraction of a data communication channel that connects two devices or applications. </a:t>
            </a:r>
          </a:p>
          <a:p>
            <a:pPr marL="120650" indent="0">
              <a:buNone/>
            </a:pPr>
            <a:r>
              <a:rPr lang="en-US" dirty="0"/>
              <a:t>Streams are the primary means of exchanging information in the computer world. Because of streams, different applications are able to access files on the computer and are able to establish network communication between remote computers. In the world of computers, many operations can be interpreted as reading and writing to a stream. </a:t>
            </a:r>
          </a:p>
          <a:p>
            <a:pPr marL="120650" indent="0">
              <a:buNone/>
            </a:pPr>
            <a:r>
              <a:rPr lang="en-US" dirty="0"/>
              <a:t>For example: </a:t>
            </a:r>
          </a:p>
          <a:p>
            <a:pPr>
              <a:buFontTx/>
              <a:buChar char="-"/>
            </a:pPr>
            <a:r>
              <a:rPr lang="en-US" dirty="0"/>
              <a:t>Printing is a process of sending a sequence of bytes to a stream, associated with the corresponding port, to which is the printer connected. </a:t>
            </a:r>
          </a:p>
          <a:p>
            <a:pPr>
              <a:buFontTx/>
              <a:buChar char="-"/>
            </a:pPr>
            <a:r>
              <a:rPr lang="en-US" dirty="0"/>
              <a:t>Recreating sounds from the computer’s sound card can be done by sending some commands, followed by the sample sound, which is actually a sequence of bytes.</a:t>
            </a:r>
            <a:endParaRPr lang="bg-BG" dirty="0"/>
          </a:p>
        </p:txBody>
      </p:sp>
    </p:spTree>
    <p:extLst>
      <p:ext uri="{BB962C8B-B14F-4D97-AF65-F5344CB8AC3E}">
        <p14:creationId xmlns:p14="http://schemas.microsoft.com/office/powerpoint/2010/main" val="20784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F1AB-4D65-4ADE-9F7E-2B2AC761ADBF}"/>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0AAB28AE-0734-4246-8D31-C503E7FBD166}"/>
              </a:ext>
            </a:extLst>
          </p:cNvPr>
          <p:cNvSpPr>
            <a:spLocks noGrp="1"/>
          </p:cNvSpPr>
          <p:nvPr>
            <p:ph type="body" idx="1"/>
          </p:nvPr>
        </p:nvSpPr>
        <p:spPr>
          <a:xfrm>
            <a:off x="1730000" y="2096551"/>
            <a:ext cx="9385200" cy="4427465"/>
          </a:xfrm>
        </p:spPr>
        <p:txBody>
          <a:bodyPr/>
          <a:lstStyle/>
          <a:p>
            <a:r>
              <a:rPr lang="en-US" dirty="0"/>
              <a:t>Every time when you read or write from or to a file, you have to open a stream to the corresponding file, do the reading or writing, and then close the stream. </a:t>
            </a:r>
          </a:p>
          <a:p>
            <a:endParaRPr lang="en-US" dirty="0"/>
          </a:p>
          <a:p>
            <a:r>
              <a:rPr lang="en-US" dirty="0"/>
              <a:t>There are two types of streams – text streams and binary streams but this separation has to do with the interpretation of the sent and received bytes. Sometimes, for convenience, a sequence of bytes can be treated as text (in a predefined encoding) and is referred to as a text stream.</a:t>
            </a:r>
          </a:p>
          <a:p>
            <a:endParaRPr lang="en-US" dirty="0"/>
          </a:p>
          <a:p>
            <a:r>
              <a:rPr lang="en-US" dirty="0"/>
              <a:t>Today’s modern web sites cannot do without the so-called streaming, which represents stream access to bulky multimedia files coming from the Internet. </a:t>
            </a:r>
          </a:p>
          <a:p>
            <a:endParaRPr lang="en-US" dirty="0"/>
          </a:p>
          <a:p>
            <a:r>
              <a:rPr lang="en-US" dirty="0"/>
              <a:t>Streaming audio and video allows files to be played before they are downloaded locally, making the site more interactive. Streams and media streaming are different concepts but both use sequences of data.</a:t>
            </a:r>
            <a:endParaRPr lang="bg-BG" dirty="0"/>
          </a:p>
        </p:txBody>
      </p:sp>
    </p:spTree>
    <p:extLst>
      <p:ext uri="{BB962C8B-B14F-4D97-AF65-F5344CB8AC3E}">
        <p14:creationId xmlns:p14="http://schemas.microsoft.com/office/powerpoint/2010/main" val="404135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426B-54CD-4119-948A-5DF9B9D1A1B2}"/>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BF7CD13F-08F8-4F9D-A472-FDA9A10E25CC}"/>
              </a:ext>
            </a:extLst>
          </p:cNvPr>
          <p:cNvSpPr>
            <a:spLocks noGrp="1"/>
          </p:cNvSpPr>
          <p:nvPr>
            <p:ph type="body" idx="1"/>
          </p:nvPr>
        </p:nvSpPr>
        <p:spPr/>
        <p:txBody>
          <a:bodyPr/>
          <a:lstStyle/>
          <a:p>
            <a:pPr marL="120650" indent="0">
              <a:buNone/>
            </a:pPr>
            <a:r>
              <a:rPr lang="en-US" dirty="0"/>
              <a:t>Creation</a:t>
            </a:r>
          </a:p>
          <a:p>
            <a:endParaRPr lang="en-US" dirty="0"/>
          </a:p>
          <a:p>
            <a:r>
              <a:rPr lang="en-US" dirty="0"/>
              <a:t>To create or open a stream means to connect the stream to a data source, a mechanism for data transfer or another stream. </a:t>
            </a:r>
          </a:p>
          <a:p>
            <a:endParaRPr lang="en-US" dirty="0"/>
          </a:p>
          <a:p>
            <a:r>
              <a:rPr lang="en-US" dirty="0"/>
              <a:t>For example, when we have a file stream, then we pass the file name and the file mode in which it is to be opened (reading, writing or reading and writing simultaneously).</a:t>
            </a:r>
            <a:endParaRPr lang="bg-BG" dirty="0"/>
          </a:p>
        </p:txBody>
      </p:sp>
    </p:spTree>
    <p:extLst>
      <p:ext uri="{BB962C8B-B14F-4D97-AF65-F5344CB8AC3E}">
        <p14:creationId xmlns:p14="http://schemas.microsoft.com/office/powerpoint/2010/main" val="233045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44A2-5FD3-4923-B328-8BA0F316042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0C90EAD2-AE53-4A56-A280-BC0919D0A54B}"/>
              </a:ext>
            </a:extLst>
          </p:cNvPr>
          <p:cNvSpPr>
            <a:spLocks noGrp="1"/>
          </p:cNvSpPr>
          <p:nvPr>
            <p:ph type="body" idx="1"/>
          </p:nvPr>
        </p:nvSpPr>
        <p:spPr/>
        <p:txBody>
          <a:bodyPr/>
          <a:lstStyle/>
          <a:p>
            <a:pPr marL="120650" indent="0">
              <a:buNone/>
            </a:pPr>
            <a:r>
              <a:rPr lang="en-US" dirty="0"/>
              <a:t>Reading</a:t>
            </a:r>
          </a:p>
          <a:p>
            <a:endParaRPr lang="en-US" dirty="0"/>
          </a:p>
          <a:p>
            <a:r>
              <a:rPr lang="en-US" dirty="0"/>
              <a:t>Reading means extracting data from the stream. Reading is always performed sequentially from the current position of the stream. </a:t>
            </a:r>
          </a:p>
          <a:p>
            <a:endParaRPr lang="en-US" dirty="0"/>
          </a:p>
          <a:p>
            <a:r>
              <a:rPr lang="en-US" dirty="0"/>
              <a:t>Reading is a blocking operation, and if the other party has not sent data while we are trying to read or the sent data has not yet arrived, there may occur a delay – a few milliseconds to hours, days or greater. </a:t>
            </a:r>
          </a:p>
          <a:p>
            <a:endParaRPr lang="en-US" dirty="0"/>
          </a:p>
          <a:p>
            <a:r>
              <a:rPr lang="en-US" dirty="0"/>
              <a:t>For example, when reading from a network stream data can be slowed down because of the network or the other party might not have send any data.</a:t>
            </a:r>
            <a:endParaRPr lang="bg-BG" dirty="0"/>
          </a:p>
        </p:txBody>
      </p:sp>
    </p:spTree>
    <p:extLst>
      <p:ext uri="{BB962C8B-B14F-4D97-AF65-F5344CB8AC3E}">
        <p14:creationId xmlns:p14="http://schemas.microsoft.com/office/powerpoint/2010/main" val="162454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D4A-EC84-40F3-B93A-FEE0EAA39D48}"/>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D7339A74-E04F-4406-AE58-28A7C65D06F8}"/>
              </a:ext>
            </a:extLst>
          </p:cNvPr>
          <p:cNvSpPr>
            <a:spLocks noGrp="1"/>
          </p:cNvSpPr>
          <p:nvPr>
            <p:ph type="body" idx="1"/>
          </p:nvPr>
        </p:nvSpPr>
        <p:spPr/>
        <p:txBody>
          <a:bodyPr/>
          <a:lstStyle/>
          <a:p>
            <a:pPr marL="120650" indent="0">
              <a:buNone/>
            </a:pPr>
            <a:r>
              <a:rPr lang="en-US" dirty="0"/>
              <a:t>Writing</a:t>
            </a:r>
          </a:p>
          <a:p>
            <a:endParaRPr lang="en-US" dirty="0"/>
          </a:p>
          <a:p>
            <a:r>
              <a:rPr lang="en-US" dirty="0"/>
              <a:t>Writing means sending data to the stream in a specific way. </a:t>
            </a:r>
          </a:p>
          <a:p>
            <a:endParaRPr lang="en-US" dirty="0"/>
          </a:p>
          <a:p>
            <a:r>
              <a:rPr lang="en-US" dirty="0"/>
              <a:t>The writing is performed from the current position of the stream. </a:t>
            </a:r>
          </a:p>
          <a:p>
            <a:endParaRPr lang="en-US" dirty="0"/>
          </a:p>
          <a:p>
            <a:r>
              <a:rPr lang="en-US" dirty="0"/>
              <a:t>Writing may be a potentially blocking operation, before the data is sent on its way. </a:t>
            </a:r>
          </a:p>
          <a:p>
            <a:endParaRPr lang="en-US" dirty="0"/>
          </a:p>
          <a:p>
            <a:r>
              <a:rPr lang="en-US" dirty="0"/>
              <a:t>For example, if you send bulk data via a network stream, the operation may be delayed while the data is traveling over the network.</a:t>
            </a:r>
            <a:endParaRPr lang="bg-BG" dirty="0"/>
          </a:p>
        </p:txBody>
      </p:sp>
    </p:spTree>
    <p:extLst>
      <p:ext uri="{BB962C8B-B14F-4D97-AF65-F5344CB8AC3E}">
        <p14:creationId xmlns:p14="http://schemas.microsoft.com/office/powerpoint/2010/main" val="209321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E114-5DF3-489D-A068-A4C04F5136D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445B5C22-A4E0-4E25-86D8-424D539A9ACA}"/>
              </a:ext>
            </a:extLst>
          </p:cNvPr>
          <p:cNvSpPr>
            <a:spLocks noGrp="1"/>
          </p:cNvSpPr>
          <p:nvPr>
            <p:ph type="body" idx="1"/>
          </p:nvPr>
        </p:nvSpPr>
        <p:spPr/>
        <p:txBody>
          <a:bodyPr/>
          <a:lstStyle/>
          <a:p>
            <a:pPr marL="120650" indent="0">
              <a:buNone/>
            </a:pPr>
            <a:r>
              <a:rPr lang="en-US" dirty="0"/>
              <a:t>Positioning</a:t>
            </a:r>
          </a:p>
          <a:p>
            <a:pPr marL="120650" indent="0">
              <a:buNone/>
            </a:pPr>
            <a:endParaRPr lang="en-US" dirty="0"/>
          </a:p>
          <a:p>
            <a:r>
              <a:rPr lang="en-US" dirty="0"/>
              <a:t>Positioning or seeking in the stream means to move the current position of the stream. </a:t>
            </a:r>
          </a:p>
          <a:p>
            <a:endParaRPr lang="en-US" dirty="0"/>
          </a:p>
          <a:p>
            <a:r>
              <a:rPr lang="en-US" dirty="0"/>
              <a:t>Moving is done according to the current position, where we can position according to the current position, beginning of the stream, or the end of the stream. </a:t>
            </a:r>
          </a:p>
          <a:p>
            <a:endParaRPr lang="en-US" dirty="0"/>
          </a:p>
          <a:p>
            <a:r>
              <a:rPr lang="en-US" dirty="0"/>
              <a:t>Moving can be done only in streams that support positioning. </a:t>
            </a:r>
          </a:p>
          <a:p>
            <a:endParaRPr lang="en-US" dirty="0"/>
          </a:p>
          <a:p>
            <a:r>
              <a:rPr lang="en-US" dirty="0"/>
              <a:t>For example, file streams typically maintain positioning while network streams do not.</a:t>
            </a:r>
            <a:endParaRPr lang="bg-BG" dirty="0"/>
          </a:p>
        </p:txBody>
      </p:sp>
    </p:spTree>
    <p:extLst>
      <p:ext uri="{BB962C8B-B14F-4D97-AF65-F5344CB8AC3E}">
        <p14:creationId xmlns:p14="http://schemas.microsoft.com/office/powerpoint/2010/main" val="308984979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1849</TotalTime>
  <Words>1803</Words>
  <Application>Microsoft Office PowerPoint</Application>
  <PresentationFormat>Widescreen</PresentationFormat>
  <Paragraphs>128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Questrial</vt:lpstr>
      <vt:lpstr>Montserrat</vt:lpstr>
      <vt:lpstr>Consolas</vt:lpstr>
      <vt:lpstr>Candara</vt:lpstr>
      <vt:lpstr>Arial</vt:lpstr>
      <vt:lpstr>Lato</vt:lpstr>
      <vt:lpstr>Focus</vt:lpstr>
      <vt:lpstr>Text Files</vt:lpstr>
      <vt:lpstr>Introduction</vt:lpstr>
      <vt:lpstr>Streams</vt:lpstr>
      <vt:lpstr>What Is a Stream?</vt:lpstr>
      <vt:lpstr>What Is a Stream?</vt:lpstr>
      <vt:lpstr>Basic Operations with Streams</vt:lpstr>
      <vt:lpstr>Basic Operations with Streams</vt:lpstr>
      <vt:lpstr>Basic Operations with Streams</vt:lpstr>
      <vt:lpstr>Basic Operations with Streams</vt:lpstr>
      <vt:lpstr>Basic Operations with Streams</vt:lpstr>
      <vt:lpstr>Binary Streams</vt:lpstr>
      <vt:lpstr>Text Streams</vt:lpstr>
      <vt:lpstr>StreamReader or StreamWriter</vt:lpstr>
      <vt:lpstr>Relationship between Text and Binary Streams</vt:lpstr>
      <vt:lpstr>Opening a Text File for Reading</vt:lpstr>
      <vt:lpstr>Reading a Text File Line by Line</vt:lpstr>
      <vt:lpstr>Reading a Text File Line by Line</vt:lpstr>
      <vt:lpstr>Automatic Closing of the Stream</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151</cp:revision>
  <dcterms:modified xsi:type="dcterms:W3CDTF">2023-02-20T17:50:50Z</dcterms:modified>
</cp:coreProperties>
</file>