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7"/>
  </p:notesMasterIdLst>
  <p:sldIdLst>
    <p:sldId id="256" r:id="rId2"/>
    <p:sldId id="269" r:id="rId3"/>
    <p:sldId id="270" r:id="rId4"/>
    <p:sldId id="271" r:id="rId5"/>
    <p:sldId id="272" r:id="rId6"/>
    <p:sldId id="273" r:id="rId7"/>
    <p:sldId id="274" r:id="rId8"/>
    <p:sldId id="301"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Lst>
  <p:sldSz cx="12192000" cy="6858000"/>
  <p:notesSz cx="6858000" cy="9144000"/>
  <p:embeddedFontLst>
    <p:embeddedFont>
      <p:font typeface="Candara" panose="020E0502030303020204" pitchFamily="34" charset="0"/>
      <p:regular r:id="rId58"/>
      <p:bold r:id="rId59"/>
      <p:italic r:id="rId60"/>
      <p:boldItalic r:id="rId61"/>
    </p:embeddedFont>
    <p:embeddedFont>
      <p:font typeface="Consolas" panose="020B0609020204030204" pitchFamily="49" charset="0"/>
      <p:regular r:id="rId62"/>
      <p:bold r:id="rId63"/>
      <p:italic r:id="rId64"/>
      <p:boldItalic r:id="rId65"/>
    </p:embeddedFont>
    <p:embeddedFont>
      <p:font typeface="Lato" panose="020F0502020204030203" pitchFamily="34" charset="0"/>
      <p:regular r:id="rId66"/>
      <p:bold r:id="rId67"/>
      <p:italic r:id="rId68"/>
      <p:boldItalic r:id="rId69"/>
    </p:embeddedFont>
    <p:embeddedFont>
      <p:font typeface="Montserrat" panose="00000500000000000000" pitchFamily="2" charset="-52"/>
      <p:regular r:id="rId70"/>
      <p:bold r:id="rId71"/>
      <p:italic r:id="rId72"/>
      <p:boldItalic r:id="rId73"/>
    </p:embeddedFont>
    <p:embeddedFont>
      <p:font typeface="Questrial" pitchFamily="2" charset="0"/>
      <p:regular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3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font" Target="fonts/font16.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14.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914400" marR="0" lvl="1"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2pPr>
            <a:lvl3pPr marL="1371600" marR="0" lvl="2"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3pPr>
            <a:lvl4pPr marL="1828800" marR="0" lvl="3"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4pPr>
            <a:lvl5pPr marL="2286000" marR="0" lvl="4"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5pPr>
            <a:lvl6pPr marL="2743200" marR="0" lvl="5"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6pPr>
            <a:lvl7pPr marL="3200400" marR="0" lvl="6"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7pPr>
            <a:lvl8pPr marL="3657600" marR="0" lvl="7"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8pPr>
            <a:lvl9pPr marL="4114800" marR="0" lvl="8"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ndara"/>
                <a:ea typeface="Candara"/>
                <a:cs typeface="Candara"/>
                <a:sym typeface="Candara"/>
              </a:rPr>
              <a:t>‹#›</a:t>
            </a:fld>
            <a:endParaRPr sz="1200" b="0" i="0" u="none" strike="noStrike" cap="none">
              <a:solidFill>
                <a:schemeClr val="dk1"/>
              </a:solidFill>
              <a:latin typeface="Candara"/>
              <a:ea typeface="Candara"/>
              <a:cs typeface="Candara"/>
              <a:sym typeface="Candar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1524000" y="457200"/>
            <a:ext cx="9144000" cy="1143000"/>
          </a:xfrm>
          <a:prstGeom prst="rect">
            <a:avLst/>
          </a:prstGeom>
          <a:noFill/>
          <a:ln>
            <a:noFill/>
          </a:ln>
        </p:spPr>
        <p:txBody>
          <a:bodyPr spcFirstLastPara="1" wrap="square" lIns="121900" tIns="121900" rIns="121900" bIns="121900" anchor="b" anchorCtr="0"/>
          <a:lstStyle>
            <a:lvl1pPr marL="0" marR="0" lvl="0" indent="0" algn="l" rtl="0">
              <a:lnSpc>
                <a:spcPct val="90000"/>
              </a:lnSpc>
              <a:spcBef>
                <a:spcPts val="0"/>
              </a:spcBef>
              <a:spcAft>
                <a:spcPts val="0"/>
              </a:spcAft>
              <a:buClr>
                <a:schemeClr val="accent1"/>
              </a:buClr>
              <a:buSzPts val="3400"/>
              <a:buFont typeface="Consolas"/>
              <a:buNone/>
              <a:defRPr sz="3400" b="0" i="0" u="none" strike="noStrike" cap="none">
                <a:solidFill>
                  <a:schemeClr val="accent1"/>
                </a:solidFill>
                <a:latin typeface="Consolas"/>
                <a:ea typeface="Consolas"/>
                <a:cs typeface="Consolas"/>
                <a:sym typeface="Consolas"/>
              </a:defRPr>
            </a:lvl1pPr>
            <a:lvl2pPr lvl="1" indent="0" rtl="0">
              <a:spcBef>
                <a:spcPts val="0"/>
              </a:spcBef>
              <a:spcAft>
                <a:spcPts val="0"/>
              </a:spcAft>
              <a:buSzPts val="3700"/>
              <a:buNone/>
              <a:defRPr sz="1800"/>
            </a:lvl2pPr>
            <a:lvl3pPr lvl="2" indent="0" rtl="0">
              <a:spcBef>
                <a:spcPts val="0"/>
              </a:spcBef>
              <a:spcAft>
                <a:spcPts val="0"/>
              </a:spcAft>
              <a:buSzPts val="3700"/>
              <a:buNone/>
              <a:defRPr sz="1800"/>
            </a:lvl3pPr>
            <a:lvl4pPr lvl="3" indent="0" rtl="0">
              <a:spcBef>
                <a:spcPts val="0"/>
              </a:spcBef>
              <a:spcAft>
                <a:spcPts val="0"/>
              </a:spcAft>
              <a:buSzPts val="3700"/>
              <a:buNone/>
              <a:defRPr sz="1800"/>
            </a:lvl4pPr>
            <a:lvl5pPr lvl="4" indent="0" rtl="0">
              <a:spcBef>
                <a:spcPts val="0"/>
              </a:spcBef>
              <a:spcAft>
                <a:spcPts val="0"/>
              </a:spcAft>
              <a:buSzPts val="3700"/>
              <a:buNone/>
              <a:defRPr sz="1800"/>
            </a:lvl5pPr>
            <a:lvl6pPr lvl="5" indent="0" rtl="0">
              <a:spcBef>
                <a:spcPts val="0"/>
              </a:spcBef>
              <a:spcAft>
                <a:spcPts val="0"/>
              </a:spcAft>
              <a:buSzPts val="3700"/>
              <a:buNone/>
              <a:defRPr sz="1800"/>
            </a:lvl6pPr>
            <a:lvl7pPr lvl="6" indent="0" rtl="0">
              <a:spcBef>
                <a:spcPts val="0"/>
              </a:spcBef>
              <a:spcAft>
                <a:spcPts val="0"/>
              </a:spcAft>
              <a:buSzPts val="3700"/>
              <a:buNone/>
              <a:defRPr sz="1800"/>
            </a:lvl7pPr>
            <a:lvl8pPr lvl="7" indent="0" rtl="0">
              <a:spcBef>
                <a:spcPts val="0"/>
              </a:spcBef>
              <a:spcAft>
                <a:spcPts val="0"/>
              </a:spcAft>
              <a:buSzPts val="3700"/>
              <a:buNone/>
              <a:defRPr sz="1800"/>
            </a:lvl8pPr>
            <a:lvl9pPr lvl="8" indent="0" rtl="0">
              <a:spcBef>
                <a:spcPts val="0"/>
              </a:spcBef>
              <a:spcAft>
                <a:spcPts val="0"/>
              </a:spcAft>
              <a:buSzPts val="3700"/>
              <a:buNone/>
              <a:defRPr sz="1800"/>
            </a:lvl9pPr>
          </a:lstStyle>
          <a:p>
            <a:endParaRPr/>
          </a:p>
        </p:txBody>
      </p:sp>
      <p:sp>
        <p:nvSpPr>
          <p:cNvPr id="136" name="Google Shape;136;p13"/>
          <p:cNvSpPr txBox="1">
            <a:spLocks noGrp="1"/>
          </p:cNvSpPr>
          <p:nvPr>
            <p:ph type="body" idx="1"/>
          </p:nvPr>
        </p:nvSpPr>
        <p:spPr>
          <a:xfrm>
            <a:off x="1524000" y="1828800"/>
            <a:ext cx="9144000" cy="4267200"/>
          </a:xfrm>
          <a:prstGeom prst="rect">
            <a:avLst/>
          </a:prstGeom>
          <a:noFill/>
          <a:ln>
            <a:noFill/>
          </a:ln>
        </p:spPr>
        <p:txBody>
          <a:bodyPr spcFirstLastPara="1" wrap="square" lIns="121900" tIns="121900" rIns="121900" bIns="121900" anchor="t" anchorCtr="0"/>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rgbClr val="D8D8D8"/>
                </a:solidFill>
                <a:latin typeface="Candara"/>
                <a:ea typeface="Candara"/>
                <a:cs typeface="Candara"/>
                <a:sym typeface="Candara"/>
              </a:defRPr>
            </a:lvl1pPr>
            <a:lvl2pPr marL="914400" marR="0" lvl="1" indent="-342900" algn="l" rtl="0">
              <a:lnSpc>
                <a:spcPct val="90000"/>
              </a:lnSpc>
              <a:spcBef>
                <a:spcPts val="2100"/>
              </a:spcBef>
              <a:spcAft>
                <a:spcPts val="0"/>
              </a:spcAft>
              <a:buClr>
                <a:schemeClr val="accent1"/>
              </a:buClr>
              <a:buSzPts val="1800"/>
              <a:buFont typeface="Arial"/>
              <a:buChar char="•"/>
              <a:defRPr sz="1800" b="0" i="0" u="none" strike="noStrike" cap="none">
                <a:solidFill>
                  <a:srgbClr val="D8D8D8"/>
                </a:solidFill>
                <a:latin typeface="Candara"/>
                <a:ea typeface="Candara"/>
                <a:cs typeface="Candara"/>
                <a:sym typeface="Candara"/>
              </a:defRPr>
            </a:lvl2pPr>
            <a:lvl3pPr marL="1371600" marR="0" lvl="2" indent="-330200" algn="l" rtl="0">
              <a:lnSpc>
                <a:spcPct val="90000"/>
              </a:lnSpc>
              <a:spcBef>
                <a:spcPts val="2100"/>
              </a:spcBef>
              <a:spcAft>
                <a:spcPts val="0"/>
              </a:spcAft>
              <a:buClr>
                <a:schemeClr val="accent1"/>
              </a:buClr>
              <a:buSzPts val="1600"/>
              <a:buFont typeface="Arial"/>
              <a:buChar char="•"/>
              <a:defRPr sz="1600" b="0" i="0" u="none" strike="noStrike" cap="none">
                <a:solidFill>
                  <a:srgbClr val="D8D8D8"/>
                </a:solidFill>
                <a:latin typeface="Candara"/>
                <a:ea typeface="Candara"/>
                <a:cs typeface="Candara"/>
                <a:sym typeface="Candara"/>
              </a:defRPr>
            </a:lvl3pPr>
            <a:lvl4pPr marL="1828800" marR="0" lvl="3"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4pPr>
            <a:lvl5pPr marL="2286000" marR="0" lvl="4"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5pPr>
            <a:lvl6pPr marL="2743200" marR="0" lvl="5"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6pPr>
            <a:lvl7pPr marL="3200400" marR="0" lvl="6"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7pPr>
            <a:lvl8pPr marL="3657600" marR="0" lvl="7"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8pPr>
            <a:lvl9pPr marL="4114800" marR="0" lvl="8" indent="-317500" algn="l" rtl="0">
              <a:lnSpc>
                <a:spcPct val="90000"/>
              </a:lnSpc>
              <a:spcBef>
                <a:spcPts val="2100"/>
              </a:spcBef>
              <a:spcAft>
                <a:spcPts val="210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9pPr>
          </a:lstStyle>
          <a:p>
            <a:endParaRPr/>
          </a:p>
        </p:txBody>
      </p:sp>
      <p:sp>
        <p:nvSpPr>
          <p:cNvPr id="137" name="Google Shape;137;p13"/>
          <p:cNvSpPr txBox="1">
            <a:spLocks noGrp="1"/>
          </p:cNvSpPr>
          <p:nvPr>
            <p:ph type="ftr" idx="11"/>
          </p:nvPr>
        </p:nvSpPr>
        <p:spPr>
          <a:xfrm>
            <a:off x="1524000" y="6362700"/>
            <a:ext cx="6881700" cy="25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8" name="Google Shape;138;p13"/>
          <p:cNvSpPr txBox="1">
            <a:spLocks noGrp="1"/>
          </p:cNvSpPr>
          <p:nvPr>
            <p:ph type="dt" idx="10"/>
          </p:nvPr>
        </p:nvSpPr>
        <p:spPr>
          <a:xfrm>
            <a:off x="8610600" y="6362700"/>
            <a:ext cx="990600" cy="2571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9" name="Google Shape;139;p13"/>
          <p:cNvSpPr txBox="1">
            <a:spLocks noGrp="1"/>
          </p:cNvSpPr>
          <p:nvPr>
            <p:ph type="sldNum" idx="12"/>
          </p:nvPr>
        </p:nvSpPr>
        <p:spPr>
          <a:xfrm>
            <a:off x="9829800" y="6362700"/>
            <a:ext cx="838200" cy="257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D8D8D8"/>
                </a:solidFill>
                <a:latin typeface="Candara"/>
                <a:ea typeface="Candara"/>
                <a:cs typeface="Candara"/>
                <a:sym typeface="Candara"/>
              </a:defRPr>
            </a:lvl1pPr>
            <a:lvl2pPr marL="0" marR="0" lvl="1" indent="0" algn="r" rtl="0">
              <a:spcBef>
                <a:spcPts val="0"/>
              </a:spcBef>
              <a:buNone/>
              <a:defRPr sz="1100" b="0" i="0" u="none" strike="noStrike" cap="none">
                <a:solidFill>
                  <a:srgbClr val="D8D8D8"/>
                </a:solidFill>
                <a:latin typeface="Candara"/>
                <a:ea typeface="Candara"/>
                <a:cs typeface="Candara"/>
                <a:sym typeface="Candara"/>
              </a:defRPr>
            </a:lvl2pPr>
            <a:lvl3pPr marL="0" marR="0" lvl="2" indent="0" algn="r" rtl="0">
              <a:spcBef>
                <a:spcPts val="0"/>
              </a:spcBef>
              <a:buNone/>
              <a:defRPr sz="1100" b="0" i="0" u="none" strike="noStrike" cap="none">
                <a:solidFill>
                  <a:srgbClr val="D8D8D8"/>
                </a:solidFill>
                <a:latin typeface="Candara"/>
                <a:ea typeface="Candara"/>
                <a:cs typeface="Candara"/>
                <a:sym typeface="Candara"/>
              </a:defRPr>
            </a:lvl3pPr>
            <a:lvl4pPr marL="0" marR="0" lvl="3" indent="0" algn="r" rtl="0">
              <a:spcBef>
                <a:spcPts val="0"/>
              </a:spcBef>
              <a:buNone/>
              <a:defRPr sz="1100" b="0" i="0" u="none" strike="noStrike" cap="none">
                <a:solidFill>
                  <a:srgbClr val="D8D8D8"/>
                </a:solidFill>
                <a:latin typeface="Candara"/>
                <a:ea typeface="Candara"/>
                <a:cs typeface="Candara"/>
                <a:sym typeface="Candara"/>
              </a:defRPr>
            </a:lvl4pPr>
            <a:lvl5pPr marL="0" marR="0" lvl="4" indent="0" algn="r" rtl="0">
              <a:spcBef>
                <a:spcPts val="0"/>
              </a:spcBef>
              <a:buNone/>
              <a:defRPr sz="1100" b="0" i="0" u="none" strike="noStrike" cap="none">
                <a:solidFill>
                  <a:srgbClr val="D8D8D8"/>
                </a:solidFill>
                <a:latin typeface="Candara"/>
                <a:ea typeface="Candara"/>
                <a:cs typeface="Candara"/>
                <a:sym typeface="Candara"/>
              </a:defRPr>
            </a:lvl5pPr>
            <a:lvl6pPr marL="0" marR="0" lvl="5" indent="0" algn="r" rtl="0">
              <a:spcBef>
                <a:spcPts val="0"/>
              </a:spcBef>
              <a:buNone/>
              <a:defRPr sz="1100" b="0" i="0" u="none" strike="noStrike" cap="none">
                <a:solidFill>
                  <a:srgbClr val="D8D8D8"/>
                </a:solidFill>
                <a:latin typeface="Candara"/>
                <a:ea typeface="Candara"/>
                <a:cs typeface="Candara"/>
                <a:sym typeface="Candara"/>
              </a:defRPr>
            </a:lvl6pPr>
            <a:lvl7pPr marL="0" marR="0" lvl="6" indent="0" algn="r" rtl="0">
              <a:spcBef>
                <a:spcPts val="0"/>
              </a:spcBef>
              <a:buNone/>
              <a:defRPr sz="1100" b="0" i="0" u="none" strike="noStrike" cap="none">
                <a:solidFill>
                  <a:srgbClr val="D8D8D8"/>
                </a:solidFill>
                <a:latin typeface="Candara"/>
                <a:ea typeface="Candara"/>
                <a:cs typeface="Candara"/>
                <a:sym typeface="Candara"/>
              </a:defRPr>
            </a:lvl7pPr>
            <a:lvl8pPr marL="0" marR="0" lvl="7" indent="0" algn="r" rtl="0">
              <a:spcBef>
                <a:spcPts val="0"/>
              </a:spcBef>
              <a:buNone/>
              <a:defRPr sz="1100" b="0" i="0" u="none" strike="noStrike" cap="none">
                <a:solidFill>
                  <a:srgbClr val="D8D8D8"/>
                </a:solidFill>
                <a:latin typeface="Candara"/>
                <a:ea typeface="Candara"/>
                <a:cs typeface="Candara"/>
                <a:sym typeface="Candara"/>
              </a:defRPr>
            </a:lvl8pPr>
            <a:lvl9pPr marL="0" marR="0" lvl="8" indent="0" algn="r" rtl="0">
              <a:spcBef>
                <a:spcPts val="0"/>
              </a:spcBef>
              <a:buNone/>
              <a:defRPr sz="1100" b="0" i="0" u="none" strike="noStrike" cap="none">
                <a:solidFill>
                  <a:srgbClr val="D8D8D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hyperlink" Target="https://docs.microsoft.com/en-us/visualstudio/ide/class-designer/how-to-add-class-diagrams-to-projects?view=vs-2019"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ctrTitle"/>
          </p:nvPr>
        </p:nvSpPr>
        <p:spPr>
          <a:xfrm>
            <a:off x="4716200" y="2104533"/>
            <a:ext cx="6690000" cy="2105100"/>
          </a:xfrm>
          <a:prstGeom prst="rect">
            <a:avLst/>
          </a:prstGeom>
          <a:noFill/>
          <a:ln>
            <a:noFill/>
          </a:ln>
        </p:spPr>
        <p:txBody>
          <a:bodyPr spcFirstLastPara="1" wrap="square" lIns="91425" tIns="45700" rIns="91425" bIns="45700" anchor="b" anchorCtr="0">
            <a:noAutofit/>
          </a:bodyPr>
          <a:lstStyle/>
          <a:p>
            <a:pPr>
              <a:lnSpc>
                <a:spcPct val="80000"/>
              </a:lnSpc>
              <a:buSzPts val="5400"/>
            </a:pPr>
            <a:r>
              <a:rPr lang="en-US" sz="5400" b="0" i="0" u="none" strike="noStrike" cap="none" dirty="0">
                <a:solidFill>
                  <a:srgbClr val="FFFFFF"/>
                </a:solidFill>
                <a:latin typeface="Questrial"/>
                <a:ea typeface="Questrial"/>
                <a:cs typeface="Questrial"/>
                <a:sym typeface="Questrial"/>
              </a:rPr>
              <a:t>Object-Oriented</a:t>
            </a:r>
            <a:br>
              <a:rPr lang="en-US" sz="5400" b="0" i="0" u="none" strike="noStrike" cap="none" dirty="0">
                <a:solidFill>
                  <a:srgbClr val="FFFFFF"/>
                </a:solidFill>
                <a:latin typeface="Questrial"/>
                <a:ea typeface="Questrial"/>
                <a:cs typeface="Questrial"/>
                <a:sym typeface="Questrial"/>
              </a:rPr>
            </a:br>
            <a:r>
              <a:rPr lang="en-US" sz="5400" b="0" i="0" u="none" strike="noStrike" cap="none" dirty="0">
                <a:solidFill>
                  <a:srgbClr val="FFFFFF"/>
                </a:solidFill>
                <a:latin typeface="Questrial"/>
                <a:ea typeface="Questrial"/>
                <a:cs typeface="Questrial"/>
                <a:sym typeface="Questrial"/>
              </a:rPr>
              <a:t>Programming Principles</a:t>
            </a:r>
            <a:endParaRPr lang="en-US" sz="5400" b="0" i="0" u="none" strike="noStrike" cap="none" dirty="0">
              <a:solidFill>
                <a:srgbClr val="FFFFFF"/>
              </a:solidFill>
              <a:latin typeface="Consolas"/>
              <a:ea typeface="Consolas"/>
              <a:cs typeface="Consolas"/>
              <a:sym typeface="Consolas"/>
            </a:endParaRPr>
          </a:p>
        </p:txBody>
      </p:sp>
      <p:sp>
        <p:nvSpPr>
          <p:cNvPr id="145" name="Google Shape;145;p14"/>
          <p:cNvSpPr txBox="1">
            <a:spLocks noGrp="1"/>
          </p:cNvSpPr>
          <p:nvPr>
            <p:ph type="subTitle" idx="1"/>
          </p:nvPr>
        </p:nvSpPr>
        <p:spPr>
          <a:xfrm>
            <a:off x="6778600" y="5233233"/>
            <a:ext cx="4627500" cy="674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000"/>
              <a:buFont typeface="Arial"/>
              <a:buNone/>
            </a:pPr>
            <a:r>
              <a:rPr lang="en-US" sz="2000" b="0" i="0" u="none" strike="noStrike" cap="none" dirty="0">
                <a:solidFill>
                  <a:schemeClr val="accent1"/>
                </a:solidFill>
                <a:latin typeface="Consolas"/>
                <a:ea typeface="Consolas"/>
                <a:cs typeface="Consolas"/>
                <a:sym typeface="Consolas"/>
              </a:rPr>
              <a:t>Principles of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81ED-0745-4F83-ACF7-3AC72106F42E}"/>
              </a:ext>
            </a:extLst>
          </p:cNvPr>
          <p:cNvSpPr>
            <a:spLocks noGrp="1"/>
          </p:cNvSpPr>
          <p:nvPr>
            <p:ph type="title"/>
          </p:nvPr>
        </p:nvSpPr>
        <p:spPr/>
        <p:txBody>
          <a:bodyPr/>
          <a:lstStyle/>
          <a:p>
            <a:r>
              <a:rPr lang="en-US" dirty="0"/>
              <a:t>How Does Inheritance Work in .NET?</a:t>
            </a:r>
            <a:endParaRPr lang="bg-BG" dirty="0"/>
          </a:p>
        </p:txBody>
      </p:sp>
      <p:sp>
        <p:nvSpPr>
          <p:cNvPr id="3" name="Text Placeholder 2">
            <a:extLst>
              <a:ext uri="{FF2B5EF4-FFF2-40B4-BE49-F238E27FC236}">
                <a16:creationId xmlns:a16="http://schemas.microsoft.com/office/drawing/2014/main" id="{6F752B59-D99B-4369-BA7C-BF453040F560}"/>
              </a:ext>
            </a:extLst>
          </p:cNvPr>
          <p:cNvSpPr>
            <a:spLocks noGrp="1"/>
          </p:cNvSpPr>
          <p:nvPr>
            <p:ph type="body" idx="1"/>
          </p:nvPr>
        </p:nvSpPr>
        <p:spPr>
          <a:xfrm>
            <a:off x="1730000" y="2090067"/>
            <a:ext cx="10183140" cy="3881700"/>
          </a:xfrm>
        </p:spPr>
        <p:txBody>
          <a:bodyPr/>
          <a:lstStyle/>
          <a:p>
            <a:r>
              <a:rPr lang="en-US" dirty="0"/>
              <a:t>Inheritance in .NET is defined with a special construct in the class declaration.</a:t>
            </a:r>
          </a:p>
          <a:p>
            <a:endParaRPr lang="en-US" dirty="0"/>
          </a:p>
          <a:p>
            <a:r>
              <a:rPr lang="en-US" dirty="0"/>
              <a:t>In .NET and other modern programming languages, a class can inherit from a single class only (single inheritance), unlike C++ which supports inheriting from multiple classes (multiple inheritance). </a:t>
            </a:r>
          </a:p>
          <a:p>
            <a:endParaRPr lang="en-US" dirty="0"/>
          </a:p>
          <a:p>
            <a:r>
              <a:rPr lang="en-US" dirty="0"/>
              <a:t>This limitation is necessitated by the difficulty in deciding which method to use when there are duplicate methods across classes (in C++, this problem is solved in a very complicated manner). </a:t>
            </a:r>
          </a:p>
          <a:p>
            <a:endParaRPr lang="en-US" dirty="0"/>
          </a:p>
          <a:p>
            <a:r>
              <a:rPr lang="en-US" dirty="0"/>
              <a:t>In .NET, classes can inherit multiple interfaces.</a:t>
            </a:r>
          </a:p>
          <a:p>
            <a:endParaRPr lang="en-US" dirty="0"/>
          </a:p>
          <a:p>
            <a:r>
              <a:rPr lang="en-US" dirty="0"/>
              <a:t>The class from which we inherit is referred to as </a:t>
            </a:r>
            <a:r>
              <a:rPr lang="en-US" b="1" u="sng" dirty="0"/>
              <a:t>parent class</a:t>
            </a:r>
            <a:r>
              <a:rPr lang="en-US" dirty="0"/>
              <a:t> or </a:t>
            </a:r>
            <a:r>
              <a:rPr lang="en-US" b="1" u="sng" dirty="0"/>
              <a:t>base class / super class</a:t>
            </a:r>
            <a:r>
              <a:rPr lang="en-US" dirty="0"/>
              <a:t>.</a:t>
            </a:r>
            <a:endParaRPr lang="bg-BG" dirty="0"/>
          </a:p>
        </p:txBody>
      </p:sp>
    </p:spTree>
    <p:extLst>
      <p:ext uri="{BB962C8B-B14F-4D97-AF65-F5344CB8AC3E}">
        <p14:creationId xmlns:p14="http://schemas.microsoft.com/office/powerpoint/2010/main" val="2058451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EFA3-FE19-45D7-BB78-40E94C64ACDD}"/>
              </a:ext>
            </a:extLst>
          </p:cNvPr>
          <p:cNvSpPr>
            <a:spLocks noGrp="1"/>
          </p:cNvSpPr>
          <p:nvPr>
            <p:ph type="title"/>
          </p:nvPr>
        </p:nvSpPr>
        <p:spPr/>
        <p:txBody>
          <a:bodyPr/>
          <a:lstStyle/>
          <a:p>
            <a:r>
              <a:rPr lang="en-US" dirty="0"/>
              <a:t>Inheritance of Classes – Example</a:t>
            </a:r>
            <a:endParaRPr lang="bg-BG" dirty="0"/>
          </a:p>
        </p:txBody>
      </p:sp>
      <p:sp>
        <p:nvSpPr>
          <p:cNvPr id="3" name="Text Placeholder 2">
            <a:extLst>
              <a:ext uri="{FF2B5EF4-FFF2-40B4-BE49-F238E27FC236}">
                <a16:creationId xmlns:a16="http://schemas.microsoft.com/office/drawing/2014/main" id="{15F13D6B-1715-4D69-A1F1-9A8AC7D775D2}"/>
              </a:ext>
            </a:extLst>
          </p:cNvPr>
          <p:cNvSpPr>
            <a:spLocks noGrp="1"/>
          </p:cNvSpPr>
          <p:nvPr>
            <p:ph type="body" idx="1"/>
          </p:nvPr>
        </p:nvSpPr>
        <p:spPr/>
        <p:txBody>
          <a:bodyPr/>
          <a:lstStyle/>
          <a:p>
            <a:r>
              <a:rPr lang="en-US" dirty="0"/>
              <a:t>Live demo …</a:t>
            </a:r>
            <a:endParaRPr lang="bg-BG" dirty="0"/>
          </a:p>
        </p:txBody>
      </p:sp>
    </p:spTree>
    <p:extLst>
      <p:ext uri="{BB962C8B-B14F-4D97-AF65-F5344CB8AC3E}">
        <p14:creationId xmlns:p14="http://schemas.microsoft.com/office/powerpoint/2010/main" val="632917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3F240-64AC-4431-8DA1-EEE5724BB5DE}"/>
              </a:ext>
            </a:extLst>
          </p:cNvPr>
          <p:cNvSpPr>
            <a:spLocks noGrp="1"/>
          </p:cNvSpPr>
          <p:nvPr>
            <p:ph type="title"/>
          </p:nvPr>
        </p:nvSpPr>
        <p:spPr/>
        <p:txBody>
          <a:bodyPr/>
          <a:lstStyle/>
          <a:p>
            <a:r>
              <a:rPr lang="en-US" dirty="0"/>
              <a:t>The "base" Keyword</a:t>
            </a:r>
            <a:endParaRPr lang="bg-BG" dirty="0"/>
          </a:p>
        </p:txBody>
      </p:sp>
      <p:sp>
        <p:nvSpPr>
          <p:cNvPr id="3" name="Text Placeholder 2">
            <a:extLst>
              <a:ext uri="{FF2B5EF4-FFF2-40B4-BE49-F238E27FC236}">
                <a16:creationId xmlns:a16="http://schemas.microsoft.com/office/drawing/2014/main" id="{476DC938-A3C6-4508-AED4-543EB8A938C5}"/>
              </a:ext>
            </a:extLst>
          </p:cNvPr>
          <p:cNvSpPr>
            <a:spLocks noGrp="1"/>
          </p:cNvSpPr>
          <p:nvPr>
            <p:ph type="body" idx="1"/>
          </p:nvPr>
        </p:nvSpPr>
        <p:spPr>
          <a:xfrm>
            <a:off x="1730000" y="1743900"/>
            <a:ext cx="9385200" cy="4227867"/>
          </a:xfrm>
        </p:spPr>
        <p:txBody>
          <a:bodyPr/>
          <a:lstStyle/>
          <a:p>
            <a:r>
              <a:rPr lang="en-US" dirty="0"/>
              <a:t>In the above example, we used the keyword base in the constructor of the class Lion. The keyword indicates that the base class must be used and allows access to its methods, constructors and member variables. </a:t>
            </a:r>
          </a:p>
          <a:p>
            <a:endParaRPr lang="en-US" dirty="0"/>
          </a:p>
          <a:p>
            <a:r>
              <a:rPr lang="en-US" dirty="0"/>
              <a:t>Using base(), we can call the constructor of the base class. </a:t>
            </a:r>
          </a:p>
          <a:p>
            <a:endParaRPr lang="en-US" dirty="0"/>
          </a:p>
          <a:p>
            <a:r>
              <a:rPr lang="en-US" dirty="0"/>
              <a:t>Using </a:t>
            </a:r>
            <a:r>
              <a:rPr lang="en-US" dirty="0" err="1"/>
              <a:t>base.Method</a:t>
            </a:r>
            <a:r>
              <a:rPr lang="en-US" dirty="0"/>
              <a:t>(…) we can invoke a method of the base class, pass parameters to it and use its results. </a:t>
            </a:r>
          </a:p>
          <a:p>
            <a:endParaRPr lang="en-US" dirty="0"/>
          </a:p>
          <a:p>
            <a:r>
              <a:rPr lang="en-US" dirty="0"/>
              <a:t>Using </a:t>
            </a:r>
            <a:r>
              <a:rPr lang="en-US" dirty="0" err="1"/>
              <a:t>base.field</a:t>
            </a:r>
            <a:r>
              <a:rPr lang="en-US" dirty="0"/>
              <a:t> we can get the value of a member variable from the base class or assign a different one to it.</a:t>
            </a:r>
            <a:endParaRPr lang="bg-BG" dirty="0"/>
          </a:p>
        </p:txBody>
      </p:sp>
    </p:spTree>
    <p:extLst>
      <p:ext uri="{BB962C8B-B14F-4D97-AF65-F5344CB8AC3E}">
        <p14:creationId xmlns:p14="http://schemas.microsoft.com/office/powerpoint/2010/main" val="1194793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3FB7-A913-42FE-905B-EDEB512F24C7}"/>
              </a:ext>
            </a:extLst>
          </p:cNvPr>
          <p:cNvSpPr>
            <a:spLocks noGrp="1"/>
          </p:cNvSpPr>
          <p:nvPr>
            <p:ph type="title"/>
          </p:nvPr>
        </p:nvSpPr>
        <p:spPr/>
        <p:txBody>
          <a:bodyPr/>
          <a:lstStyle/>
          <a:p>
            <a:r>
              <a:rPr lang="en-US" dirty="0"/>
              <a:t>The "base" Keyword</a:t>
            </a:r>
            <a:endParaRPr lang="bg-BG" dirty="0"/>
          </a:p>
        </p:txBody>
      </p:sp>
      <p:sp>
        <p:nvSpPr>
          <p:cNvPr id="3" name="Text Placeholder 2">
            <a:extLst>
              <a:ext uri="{FF2B5EF4-FFF2-40B4-BE49-F238E27FC236}">
                <a16:creationId xmlns:a16="http://schemas.microsoft.com/office/drawing/2014/main" id="{60BEB4C9-2534-408C-AE18-8D320A7CFA90}"/>
              </a:ext>
            </a:extLst>
          </p:cNvPr>
          <p:cNvSpPr>
            <a:spLocks noGrp="1"/>
          </p:cNvSpPr>
          <p:nvPr>
            <p:ph type="body" idx="1"/>
          </p:nvPr>
        </p:nvSpPr>
        <p:spPr/>
        <p:txBody>
          <a:bodyPr/>
          <a:lstStyle/>
          <a:p>
            <a:r>
              <a:rPr lang="en-US" dirty="0"/>
              <a:t>In .NET, methods inherited from the base class and declared as virtual can be overridden. </a:t>
            </a:r>
          </a:p>
          <a:p>
            <a:endParaRPr lang="en-US" dirty="0"/>
          </a:p>
          <a:p>
            <a:r>
              <a:rPr lang="en-US" dirty="0"/>
              <a:t>This means changing their implementation; the original source code from the base class is ignored and new code takes its place. </a:t>
            </a:r>
          </a:p>
          <a:p>
            <a:endParaRPr lang="en-US" dirty="0"/>
          </a:p>
          <a:p>
            <a:r>
              <a:rPr lang="en-US" dirty="0"/>
              <a:t>We can invoke non-overridden methods from the base class without using the keyword base</a:t>
            </a:r>
          </a:p>
          <a:p>
            <a:endParaRPr lang="en-US" dirty="0"/>
          </a:p>
          <a:p>
            <a:r>
              <a:rPr lang="en-US" dirty="0"/>
              <a:t>Using the keyword is required only if we have an overridden method or variable with the same name in the inheriting class.</a:t>
            </a:r>
            <a:endParaRPr lang="bg-BG" dirty="0"/>
          </a:p>
        </p:txBody>
      </p:sp>
    </p:spTree>
    <p:extLst>
      <p:ext uri="{BB962C8B-B14F-4D97-AF65-F5344CB8AC3E}">
        <p14:creationId xmlns:p14="http://schemas.microsoft.com/office/powerpoint/2010/main" val="548939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28D1-0BDE-467B-BFF8-4FC94E56CBDA}"/>
              </a:ext>
            </a:extLst>
          </p:cNvPr>
          <p:cNvSpPr>
            <a:spLocks noGrp="1"/>
          </p:cNvSpPr>
          <p:nvPr>
            <p:ph type="title"/>
          </p:nvPr>
        </p:nvSpPr>
        <p:spPr/>
        <p:txBody>
          <a:bodyPr/>
          <a:lstStyle/>
          <a:p>
            <a:r>
              <a:rPr lang="en-US" dirty="0"/>
              <a:t>Constructors with Inheritance</a:t>
            </a:r>
            <a:endParaRPr lang="bg-BG" dirty="0"/>
          </a:p>
        </p:txBody>
      </p:sp>
      <p:sp>
        <p:nvSpPr>
          <p:cNvPr id="3" name="Text Placeholder 2">
            <a:extLst>
              <a:ext uri="{FF2B5EF4-FFF2-40B4-BE49-F238E27FC236}">
                <a16:creationId xmlns:a16="http://schemas.microsoft.com/office/drawing/2014/main" id="{9DFCBA6C-4754-49B0-82C0-456D09226717}"/>
              </a:ext>
            </a:extLst>
          </p:cNvPr>
          <p:cNvSpPr>
            <a:spLocks noGrp="1"/>
          </p:cNvSpPr>
          <p:nvPr>
            <p:ph type="body" idx="1"/>
          </p:nvPr>
        </p:nvSpPr>
        <p:spPr>
          <a:xfrm>
            <a:off x="1730000" y="1530485"/>
            <a:ext cx="9385200" cy="4441282"/>
          </a:xfrm>
        </p:spPr>
        <p:txBody>
          <a:bodyPr/>
          <a:lstStyle/>
          <a:p>
            <a:r>
              <a:rPr lang="en-US" sz="1400" dirty="0"/>
              <a:t>When inheriting a class, our constructors must call the base class constructor, so that it can initialize its member variables. If we do not do this explicitly, the compiler will place a call to the </a:t>
            </a:r>
            <a:r>
              <a:rPr lang="en-US" sz="1400" dirty="0" err="1"/>
              <a:t>parameterless</a:t>
            </a:r>
            <a:r>
              <a:rPr lang="en-US" sz="1400" dirty="0"/>
              <a:t> base class constructor, ":base()", at the beginning of all our inheriting </a:t>
            </a:r>
            <a:r>
              <a:rPr lang="en-US" sz="1400" dirty="0" err="1"/>
              <a:t>class'</a:t>
            </a:r>
            <a:r>
              <a:rPr lang="en-US" sz="1400" dirty="0"/>
              <a:t> constructors. </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If the base class has no default constructor (one without parameters) or that constructor is hidden, our constructors need to explicitly call one of the other base class constructors. The omission of such a call will result in a </a:t>
            </a:r>
            <a:r>
              <a:rPr lang="en-US" sz="1400" dirty="0" err="1"/>
              <a:t>compiletime</a:t>
            </a:r>
            <a:r>
              <a:rPr lang="en-US" sz="1400" dirty="0"/>
              <a:t> error.</a:t>
            </a:r>
            <a:endParaRPr lang="bg-BG" sz="1400" dirty="0"/>
          </a:p>
        </p:txBody>
      </p:sp>
      <p:pic>
        <p:nvPicPr>
          <p:cNvPr id="5" name="Picture 4">
            <a:extLst>
              <a:ext uri="{FF2B5EF4-FFF2-40B4-BE49-F238E27FC236}">
                <a16:creationId xmlns:a16="http://schemas.microsoft.com/office/drawing/2014/main" id="{1B21F3D6-62DA-4540-A5C4-01E07F061676}"/>
              </a:ext>
            </a:extLst>
          </p:cNvPr>
          <p:cNvPicPr>
            <a:picLocks noChangeAspect="1"/>
          </p:cNvPicPr>
          <p:nvPr/>
        </p:nvPicPr>
        <p:blipFill>
          <a:blip r:embed="rId2"/>
          <a:stretch>
            <a:fillRect/>
          </a:stretch>
        </p:blipFill>
        <p:spPr>
          <a:xfrm>
            <a:off x="2321366" y="2669462"/>
            <a:ext cx="4838194" cy="1921151"/>
          </a:xfrm>
          <a:prstGeom prst="rect">
            <a:avLst/>
          </a:prstGeom>
        </p:spPr>
      </p:pic>
    </p:spTree>
    <p:extLst>
      <p:ext uri="{BB962C8B-B14F-4D97-AF65-F5344CB8AC3E}">
        <p14:creationId xmlns:p14="http://schemas.microsoft.com/office/powerpoint/2010/main" val="3902941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2A5B-3416-4C65-A1BB-7ED80EE23EB2}"/>
              </a:ext>
            </a:extLst>
          </p:cNvPr>
          <p:cNvSpPr>
            <a:spLocks noGrp="1"/>
          </p:cNvSpPr>
          <p:nvPr>
            <p:ph type="title"/>
          </p:nvPr>
        </p:nvSpPr>
        <p:spPr/>
        <p:txBody>
          <a:bodyPr/>
          <a:lstStyle/>
          <a:p>
            <a:r>
              <a:rPr lang="en-US" dirty="0"/>
              <a:t>Private constructor</a:t>
            </a:r>
            <a:endParaRPr lang="bg-BG" dirty="0"/>
          </a:p>
        </p:txBody>
      </p:sp>
      <p:sp>
        <p:nvSpPr>
          <p:cNvPr id="3" name="Text Placeholder 2">
            <a:extLst>
              <a:ext uri="{FF2B5EF4-FFF2-40B4-BE49-F238E27FC236}">
                <a16:creationId xmlns:a16="http://schemas.microsoft.com/office/drawing/2014/main" id="{5846D7A4-E6D5-4C6F-B836-AA8DEBB8D004}"/>
              </a:ext>
            </a:extLst>
          </p:cNvPr>
          <p:cNvSpPr>
            <a:spLocks noGrp="1"/>
          </p:cNvSpPr>
          <p:nvPr>
            <p:ph type="body" idx="1"/>
          </p:nvPr>
        </p:nvSpPr>
        <p:spPr/>
        <p:txBody>
          <a:bodyPr/>
          <a:lstStyle/>
          <a:p>
            <a:r>
              <a:rPr lang="en-US" dirty="0"/>
              <a:t>If a class has private constructors only, then it cannot be inherited.</a:t>
            </a:r>
          </a:p>
          <a:p>
            <a:endParaRPr lang="en-US" dirty="0"/>
          </a:p>
          <a:p>
            <a:r>
              <a:rPr lang="en-US" dirty="0"/>
              <a:t>If a class has private constructors only, then this could indicate many other things. </a:t>
            </a:r>
          </a:p>
          <a:p>
            <a:endParaRPr lang="en-US" dirty="0"/>
          </a:p>
          <a:p>
            <a:r>
              <a:rPr lang="en-US" dirty="0"/>
              <a:t>For example, no-one (other than that class itself) can create instances of such a class.</a:t>
            </a:r>
          </a:p>
          <a:p>
            <a:endParaRPr lang="en-US" dirty="0"/>
          </a:p>
          <a:p>
            <a:r>
              <a:rPr lang="en-US" dirty="0"/>
              <a:t>Actually, that’s how one of the most popular design patterns (Singleton) is implemented.</a:t>
            </a:r>
            <a:endParaRPr lang="bg-BG" dirty="0"/>
          </a:p>
        </p:txBody>
      </p:sp>
    </p:spTree>
    <p:extLst>
      <p:ext uri="{BB962C8B-B14F-4D97-AF65-F5344CB8AC3E}">
        <p14:creationId xmlns:p14="http://schemas.microsoft.com/office/powerpoint/2010/main" val="3224407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0E9E3-6E1C-4AFE-B35F-22B39237A955}"/>
              </a:ext>
            </a:extLst>
          </p:cNvPr>
          <p:cNvSpPr>
            <a:spLocks noGrp="1"/>
          </p:cNvSpPr>
          <p:nvPr>
            <p:ph type="title"/>
          </p:nvPr>
        </p:nvSpPr>
        <p:spPr/>
        <p:txBody>
          <a:bodyPr/>
          <a:lstStyle/>
          <a:p>
            <a:r>
              <a:rPr lang="en-US" dirty="0"/>
              <a:t>Constructors with Inheritance</a:t>
            </a:r>
            <a:endParaRPr lang="bg-BG" dirty="0"/>
          </a:p>
        </p:txBody>
      </p:sp>
      <p:sp>
        <p:nvSpPr>
          <p:cNvPr id="3" name="Text Placeholder 2">
            <a:extLst>
              <a:ext uri="{FF2B5EF4-FFF2-40B4-BE49-F238E27FC236}">
                <a16:creationId xmlns:a16="http://schemas.microsoft.com/office/drawing/2014/main" id="{F68C0F23-0BCE-476E-92BD-CB3A57BA665D}"/>
              </a:ext>
            </a:extLst>
          </p:cNvPr>
          <p:cNvSpPr>
            <a:spLocks noGrp="1"/>
          </p:cNvSpPr>
          <p:nvPr>
            <p:ph type="body" idx="1"/>
          </p:nvPr>
        </p:nvSpPr>
        <p:spPr/>
        <p:txBody>
          <a:bodyPr/>
          <a:lstStyle/>
          <a:p>
            <a:r>
              <a:rPr lang="en-US" dirty="0"/>
              <a:t>Live demo – African Lion…</a:t>
            </a:r>
          </a:p>
          <a:p>
            <a:endParaRPr lang="en-US" dirty="0"/>
          </a:p>
          <a:p>
            <a:endParaRPr lang="en-US" dirty="0"/>
          </a:p>
          <a:p>
            <a:endParaRPr lang="en-US" dirty="0"/>
          </a:p>
          <a:p>
            <a:r>
              <a:rPr lang="en-US" dirty="0"/>
              <a:t>Calling the constructor of a base class happens outside the body of the constructor. </a:t>
            </a:r>
          </a:p>
          <a:p>
            <a:endParaRPr lang="en-US" dirty="0"/>
          </a:p>
          <a:p>
            <a:r>
              <a:rPr lang="en-US" dirty="0"/>
              <a:t>The idea is that the fields of the base class should be initialized before we start initializing fields of the inheriting class, because they might depend on a base class field.</a:t>
            </a:r>
            <a:endParaRPr lang="bg-BG" dirty="0"/>
          </a:p>
        </p:txBody>
      </p:sp>
    </p:spTree>
    <p:extLst>
      <p:ext uri="{BB962C8B-B14F-4D97-AF65-F5344CB8AC3E}">
        <p14:creationId xmlns:p14="http://schemas.microsoft.com/office/powerpoint/2010/main" val="12549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93CF-4E5B-4EA5-8A19-1BBF3B235BFC}"/>
              </a:ext>
            </a:extLst>
          </p:cNvPr>
          <p:cNvSpPr>
            <a:spLocks noGrp="1"/>
          </p:cNvSpPr>
          <p:nvPr>
            <p:ph type="title"/>
          </p:nvPr>
        </p:nvSpPr>
        <p:spPr/>
        <p:txBody>
          <a:bodyPr/>
          <a:lstStyle/>
          <a:p>
            <a:r>
              <a:rPr lang="en-US" sz="2800" dirty="0"/>
              <a:t>Access Modifiers of Class Members and Inheritance</a:t>
            </a:r>
            <a:endParaRPr lang="bg-BG" sz="2800" dirty="0"/>
          </a:p>
        </p:txBody>
      </p:sp>
      <p:sp>
        <p:nvSpPr>
          <p:cNvPr id="3" name="Text Placeholder 2">
            <a:extLst>
              <a:ext uri="{FF2B5EF4-FFF2-40B4-BE49-F238E27FC236}">
                <a16:creationId xmlns:a16="http://schemas.microsoft.com/office/drawing/2014/main" id="{A21B3F04-B06A-43BF-9B89-4C8B0FBA743A}"/>
              </a:ext>
            </a:extLst>
          </p:cNvPr>
          <p:cNvSpPr>
            <a:spLocks noGrp="1"/>
          </p:cNvSpPr>
          <p:nvPr>
            <p:ph type="body" idx="1"/>
          </p:nvPr>
        </p:nvSpPr>
        <p:spPr>
          <a:xfrm>
            <a:off x="1730000" y="2090067"/>
            <a:ext cx="9385200" cy="4129150"/>
          </a:xfrm>
        </p:spPr>
        <p:txBody>
          <a:bodyPr/>
          <a:lstStyle/>
          <a:p>
            <a:r>
              <a:rPr lang="en-US" dirty="0"/>
              <a:t>Regarding members of a class (methods, properties and member variables) we examined the modifiers public, private and internal.</a:t>
            </a:r>
          </a:p>
          <a:p>
            <a:endParaRPr lang="en-US" dirty="0"/>
          </a:p>
          <a:p>
            <a:r>
              <a:rPr lang="en-US" dirty="0"/>
              <a:t>Actually, there are two other modifiers: protected and protected internal.</a:t>
            </a:r>
          </a:p>
          <a:p>
            <a:endParaRPr lang="en-US" dirty="0"/>
          </a:p>
          <a:p>
            <a:r>
              <a:rPr lang="en-US" dirty="0"/>
              <a:t>This is what they mean:</a:t>
            </a:r>
          </a:p>
          <a:p>
            <a:pPr lvl="1"/>
            <a:r>
              <a:rPr lang="en-US" dirty="0"/>
              <a:t>protected defines class members which are not visible to users of the class (those who initialize and use it), but are visible to all inheriting classes (descendants).</a:t>
            </a:r>
          </a:p>
          <a:p>
            <a:pPr lvl="1"/>
            <a:r>
              <a:rPr lang="en-US" dirty="0"/>
              <a:t>protected internal defines class members which are both internal, i.e. visible within the entire assembly, and protected, i.e. not visible outside the assembly, but visible to classes who inherit it (even outside the assembly)</a:t>
            </a:r>
            <a:endParaRPr lang="bg-BG" dirty="0"/>
          </a:p>
        </p:txBody>
      </p:sp>
    </p:spTree>
    <p:extLst>
      <p:ext uri="{BB962C8B-B14F-4D97-AF65-F5344CB8AC3E}">
        <p14:creationId xmlns:p14="http://schemas.microsoft.com/office/powerpoint/2010/main" val="1598021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485B-5D0A-459B-B994-98FB0BA5F131}"/>
              </a:ext>
            </a:extLst>
          </p:cNvPr>
          <p:cNvSpPr>
            <a:spLocks noGrp="1"/>
          </p:cNvSpPr>
          <p:nvPr>
            <p:ph type="title"/>
          </p:nvPr>
        </p:nvSpPr>
        <p:spPr/>
        <p:txBody>
          <a:bodyPr/>
          <a:lstStyle/>
          <a:p>
            <a:r>
              <a:rPr lang="en-US" sz="2800" dirty="0"/>
              <a:t>Access Modifiers of Class Members and Inheritance</a:t>
            </a:r>
            <a:endParaRPr lang="bg-BG" sz="2800" dirty="0"/>
          </a:p>
        </p:txBody>
      </p:sp>
      <p:sp>
        <p:nvSpPr>
          <p:cNvPr id="3" name="Text Placeholder 2">
            <a:extLst>
              <a:ext uri="{FF2B5EF4-FFF2-40B4-BE49-F238E27FC236}">
                <a16:creationId xmlns:a16="http://schemas.microsoft.com/office/drawing/2014/main" id="{D60A0414-4DEF-4D52-91E5-E103F138ACFF}"/>
              </a:ext>
            </a:extLst>
          </p:cNvPr>
          <p:cNvSpPr>
            <a:spLocks noGrp="1"/>
          </p:cNvSpPr>
          <p:nvPr>
            <p:ph type="body" idx="1"/>
          </p:nvPr>
        </p:nvSpPr>
        <p:spPr/>
        <p:txBody>
          <a:bodyPr/>
          <a:lstStyle/>
          <a:p>
            <a:r>
              <a:rPr lang="en-US" dirty="0"/>
              <a:t>When a base class is inherited:</a:t>
            </a:r>
          </a:p>
          <a:p>
            <a:pPr lvl="1"/>
            <a:r>
              <a:rPr lang="en-US" dirty="0"/>
              <a:t>All of its public, protected and protected internal members (methods, properties, etc.) are visible to the inheriting class.</a:t>
            </a:r>
          </a:p>
          <a:p>
            <a:pPr lvl="1"/>
            <a:r>
              <a:rPr lang="en-US" dirty="0"/>
              <a:t>All of its private methods, properties and member-variables are not visible to the inheriting class.</a:t>
            </a:r>
          </a:p>
          <a:p>
            <a:pPr lvl="1"/>
            <a:r>
              <a:rPr lang="en-US" dirty="0"/>
              <a:t>All of its internal members are visible to the inheriting class, only if the base class and the inheriting class are in the same assembly (the same Visual Studio project).</a:t>
            </a:r>
            <a:endParaRPr lang="bg-BG" dirty="0"/>
          </a:p>
        </p:txBody>
      </p:sp>
    </p:spTree>
    <p:extLst>
      <p:ext uri="{BB962C8B-B14F-4D97-AF65-F5344CB8AC3E}">
        <p14:creationId xmlns:p14="http://schemas.microsoft.com/office/powerpoint/2010/main" val="3529878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EB56-3F07-41E2-BAFA-4FDAE17B6D46}"/>
              </a:ext>
            </a:extLst>
          </p:cNvPr>
          <p:cNvSpPr>
            <a:spLocks noGrp="1"/>
          </p:cNvSpPr>
          <p:nvPr>
            <p:ph type="title"/>
          </p:nvPr>
        </p:nvSpPr>
        <p:spPr/>
        <p:txBody>
          <a:bodyPr/>
          <a:lstStyle/>
          <a:p>
            <a:r>
              <a:rPr lang="en-US" dirty="0"/>
              <a:t>The </a:t>
            </a:r>
            <a:r>
              <a:rPr lang="en-US" dirty="0" err="1"/>
              <a:t>System.Object</a:t>
            </a:r>
            <a:r>
              <a:rPr lang="en-US" dirty="0"/>
              <a:t> Class</a:t>
            </a:r>
            <a:endParaRPr lang="bg-BG" dirty="0"/>
          </a:p>
        </p:txBody>
      </p:sp>
      <p:sp>
        <p:nvSpPr>
          <p:cNvPr id="3" name="Text Placeholder 2">
            <a:extLst>
              <a:ext uri="{FF2B5EF4-FFF2-40B4-BE49-F238E27FC236}">
                <a16:creationId xmlns:a16="http://schemas.microsoft.com/office/drawing/2014/main" id="{2EA736FC-7F1D-4B29-9547-DD227174CCF8}"/>
              </a:ext>
            </a:extLst>
          </p:cNvPr>
          <p:cNvSpPr>
            <a:spLocks noGrp="1"/>
          </p:cNvSpPr>
          <p:nvPr>
            <p:ph type="body" idx="1"/>
          </p:nvPr>
        </p:nvSpPr>
        <p:spPr>
          <a:xfrm>
            <a:off x="1730000" y="1342418"/>
            <a:ext cx="9385200" cy="5369668"/>
          </a:xfrm>
        </p:spPr>
        <p:txBody>
          <a:bodyPr/>
          <a:lstStyle/>
          <a:p>
            <a:r>
              <a:rPr lang="en-US" dirty="0"/>
              <a:t>The architects of .NET create a class, which all other classes inherit (directly or indirectly). All objects can be perceived as instances of this class. It is convenient that this class contains important methods and their default implementation. This class is called Object (which is the same as object and </a:t>
            </a:r>
            <a:r>
              <a:rPr lang="en-US" dirty="0" err="1"/>
              <a:t>System.Object</a:t>
            </a:r>
            <a:r>
              <a:rPr lang="en-US" dirty="0"/>
              <a:t>).</a:t>
            </a:r>
          </a:p>
          <a:p>
            <a:endParaRPr lang="en-US" dirty="0"/>
          </a:p>
          <a:p>
            <a:r>
              <a:rPr lang="en-US" dirty="0"/>
              <a:t>In .NET every class, which does not inherit a class explicitly, inherits the system class </a:t>
            </a:r>
            <a:r>
              <a:rPr lang="en-US" dirty="0" err="1"/>
              <a:t>System.Object</a:t>
            </a:r>
            <a:r>
              <a:rPr lang="en-US" dirty="0"/>
              <a:t> by default. The compiler takes care of that.</a:t>
            </a:r>
          </a:p>
          <a:p>
            <a:endParaRPr lang="en-US" dirty="0"/>
          </a:p>
          <a:p>
            <a:r>
              <a:rPr lang="en-US" dirty="0"/>
              <a:t>Every class, which inherits from another class indirectly, inherits Object from it. This way every class inherits explicitly or implicitly from Object and contains all of its fields and methods.</a:t>
            </a:r>
          </a:p>
          <a:p>
            <a:endParaRPr lang="en-US" dirty="0"/>
          </a:p>
          <a:p>
            <a:r>
              <a:rPr lang="en-US" dirty="0"/>
              <a:t>Because of this property, every class instance can be cast to Object. A typical example of the advantages of implicit inheritance is its use with data structures. </a:t>
            </a:r>
          </a:p>
          <a:p>
            <a:endParaRPr lang="en-US" dirty="0"/>
          </a:p>
          <a:p>
            <a:r>
              <a:rPr lang="en-US" dirty="0"/>
              <a:t>Untyped list structures (like </a:t>
            </a:r>
            <a:r>
              <a:rPr lang="en-US" dirty="0" err="1"/>
              <a:t>System.Collections.ArrayList</a:t>
            </a:r>
            <a:r>
              <a:rPr lang="en-US" dirty="0"/>
              <a:t>) can hold all kinds of objects, because they treat them as instances of the class Object.</a:t>
            </a:r>
            <a:endParaRPr lang="bg-BG" dirty="0"/>
          </a:p>
        </p:txBody>
      </p:sp>
    </p:spTree>
    <p:extLst>
      <p:ext uri="{BB962C8B-B14F-4D97-AF65-F5344CB8AC3E}">
        <p14:creationId xmlns:p14="http://schemas.microsoft.com/office/powerpoint/2010/main" val="4273043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1117-B7EF-4C8D-8A33-CC1321B02C3B}"/>
              </a:ext>
            </a:extLst>
          </p:cNvPr>
          <p:cNvSpPr>
            <a:spLocks noGrp="1"/>
          </p:cNvSpPr>
          <p:nvPr>
            <p:ph type="title"/>
          </p:nvPr>
        </p:nvSpPr>
        <p:spPr/>
        <p:txBody>
          <a:bodyPr/>
          <a:lstStyle/>
          <a:p>
            <a:r>
              <a:rPr lang="en-US" dirty="0"/>
              <a:t>Introduction</a:t>
            </a:r>
            <a:endParaRPr lang="bg-BG" dirty="0"/>
          </a:p>
        </p:txBody>
      </p:sp>
      <p:sp>
        <p:nvSpPr>
          <p:cNvPr id="3" name="Text Placeholder 2">
            <a:extLst>
              <a:ext uri="{FF2B5EF4-FFF2-40B4-BE49-F238E27FC236}">
                <a16:creationId xmlns:a16="http://schemas.microsoft.com/office/drawing/2014/main" id="{4DFCCBE4-AC76-4156-BD9C-32B1F9CA981B}"/>
              </a:ext>
            </a:extLst>
          </p:cNvPr>
          <p:cNvSpPr>
            <a:spLocks noGrp="1"/>
          </p:cNvSpPr>
          <p:nvPr>
            <p:ph type="body" idx="1"/>
          </p:nvPr>
        </p:nvSpPr>
        <p:spPr>
          <a:xfrm>
            <a:off x="1730000" y="1634248"/>
            <a:ext cx="9385200" cy="4591454"/>
          </a:xfrm>
        </p:spPr>
        <p:txBody>
          <a:bodyPr/>
          <a:lstStyle/>
          <a:p>
            <a:r>
              <a:rPr lang="en-US" dirty="0"/>
              <a:t>In this section we will familiarize ourselves with the principles of object oriented programming: class inheritance, interface implementation, abstraction of data and behavior, encapsulation of data and class implementation, polymorphism and virtual methods. </a:t>
            </a:r>
          </a:p>
          <a:p>
            <a:endParaRPr lang="en-US" dirty="0"/>
          </a:p>
          <a:p>
            <a:r>
              <a:rPr lang="en-US" dirty="0"/>
              <a:t>We will review details the principles of cohesion and coupling. </a:t>
            </a:r>
          </a:p>
          <a:p>
            <a:endParaRPr lang="en-US" dirty="0"/>
          </a:p>
          <a:p>
            <a:r>
              <a:rPr lang="en-US" dirty="0"/>
              <a:t>We will briefly outline object-oriented modeling and how to create an object model based on a specific business problem. </a:t>
            </a:r>
          </a:p>
          <a:p>
            <a:endParaRPr lang="en-US" dirty="0"/>
          </a:p>
          <a:p>
            <a:r>
              <a:rPr lang="en-US" dirty="0"/>
              <a:t>We will familiarize ourselves with UML and its role in object-oriented modeling. </a:t>
            </a:r>
          </a:p>
          <a:p>
            <a:endParaRPr lang="en-US" dirty="0"/>
          </a:p>
          <a:p>
            <a:r>
              <a:rPr lang="en-US" dirty="0"/>
              <a:t>We will briefly discuss design patterns and illustrate some of those that are widely used in practice.</a:t>
            </a:r>
          </a:p>
        </p:txBody>
      </p:sp>
    </p:spTree>
    <p:extLst>
      <p:ext uri="{BB962C8B-B14F-4D97-AF65-F5344CB8AC3E}">
        <p14:creationId xmlns:p14="http://schemas.microsoft.com/office/powerpoint/2010/main" val="3677536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3CB5-F743-41D1-A14A-C72473BBCF7C}"/>
              </a:ext>
            </a:extLst>
          </p:cNvPr>
          <p:cNvSpPr>
            <a:spLocks noGrp="1"/>
          </p:cNvSpPr>
          <p:nvPr>
            <p:ph type="title"/>
          </p:nvPr>
        </p:nvSpPr>
        <p:spPr/>
        <p:txBody>
          <a:bodyPr/>
          <a:lstStyle/>
          <a:p>
            <a:r>
              <a:rPr lang="en-US" sz="2800" dirty="0"/>
              <a:t>The Base Type Object Upcasting and </a:t>
            </a:r>
            <a:r>
              <a:rPr lang="en-US" sz="2800" dirty="0" err="1"/>
              <a:t>Downcasting</a:t>
            </a:r>
            <a:endParaRPr lang="bg-BG" sz="2800" dirty="0"/>
          </a:p>
        </p:txBody>
      </p:sp>
      <p:sp>
        <p:nvSpPr>
          <p:cNvPr id="3" name="Text Placeholder 2">
            <a:extLst>
              <a:ext uri="{FF2B5EF4-FFF2-40B4-BE49-F238E27FC236}">
                <a16:creationId xmlns:a16="http://schemas.microsoft.com/office/drawing/2014/main" id="{1AA96CCB-2D2C-455F-8056-67A784569984}"/>
              </a:ext>
            </a:extLst>
          </p:cNvPr>
          <p:cNvSpPr>
            <a:spLocks noGrp="1"/>
          </p:cNvSpPr>
          <p:nvPr>
            <p:ph type="body" idx="1"/>
          </p:nvPr>
        </p:nvSpPr>
        <p:spPr/>
        <p:txBody>
          <a:bodyPr/>
          <a:lstStyle/>
          <a:p>
            <a:r>
              <a:rPr lang="en-US" dirty="0"/>
              <a:t>In this example, we cast an </a:t>
            </a:r>
            <a:r>
              <a:rPr lang="en-US" dirty="0" err="1"/>
              <a:t>AfricanLion</a:t>
            </a:r>
            <a:r>
              <a:rPr lang="en-US" dirty="0"/>
              <a:t> to Object. This operation is called upcasting and is permitted because </a:t>
            </a:r>
            <a:r>
              <a:rPr lang="en-US" dirty="0" err="1"/>
              <a:t>AfricanLion</a:t>
            </a:r>
            <a:r>
              <a:rPr lang="en-US" dirty="0"/>
              <a:t> is an indirect child of the Object class.</a:t>
            </a:r>
            <a:endParaRPr lang="bg-BG" dirty="0"/>
          </a:p>
        </p:txBody>
      </p:sp>
      <p:pic>
        <p:nvPicPr>
          <p:cNvPr id="5" name="Picture 4">
            <a:extLst>
              <a:ext uri="{FF2B5EF4-FFF2-40B4-BE49-F238E27FC236}">
                <a16:creationId xmlns:a16="http://schemas.microsoft.com/office/drawing/2014/main" id="{0ACEFD9A-49DB-452B-9119-2F31C9C1A2FE}"/>
              </a:ext>
            </a:extLst>
          </p:cNvPr>
          <p:cNvPicPr>
            <a:picLocks noChangeAspect="1"/>
          </p:cNvPicPr>
          <p:nvPr/>
        </p:nvPicPr>
        <p:blipFill>
          <a:blip r:embed="rId2"/>
          <a:stretch>
            <a:fillRect/>
          </a:stretch>
        </p:blipFill>
        <p:spPr>
          <a:xfrm>
            <a:off x="2307174" y="3061330"/>
            <a:ext cx="5166006" cy="2061904"/>
          </a:xfrm>
          <a:prstGeom prst="rect">
            <a:avLst/>
          </a:prstGeom>
        </p:spPr>
      </p:pic>
    </p:spTree>
    <p:extLst>
      <p:ext uri="{BB962C8B-B14F-4D97-AF65-F5344CB8AC3E}">
        <p14:creationId xmlns:p14="http://schemas.microsoft.com/office/powerpoint/2010/main" val="4031778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3A0C-550B-4B52-A639-ACCE368D9686}"/>
              </a:ext>
            </a:extLst>
          </p:cNvPr>
          <p:cNvSpPr>
            <a:spLocks noGrp="1"/>
          </p:cNvSpPr>
          <p:nvPr>
            <p:ph type="title"/>
          </p:nvPr>
        </p:nvSpPr>
        <p:spPr/>
        <p:txBody>
          <a:bodyPr/>
          <a:lstStyle/>
          <a:p>
            <a:r>
              <a:rPr lang="en-US" sz="2800" dirty="0"/>
              <a:t>The Base Type Object Upcasting and </a:t>
            </a:r>
            <a:r>
              <a:rPr lang="en-US" sz="2800" dirty="0" err="1"/>
              <a:t>Downcasting</a:t>
            </a:r>
            <a:endParaRPr lang="bg-BG" sz="2800" dirty="0"/>
          </a:p>
        </p:txBody>
      </p:sp>
      <p:sp>
        <p:nvSpPr>
          <p:cNvPr id="3" name="Text Placeholder 2">
            <a:extLst>
              <a:ext uri="{FF2B5EF4-FFF2-40B4-BE49-F238E27FC236}">
                <a16:creationId xmlns:a16="http://schemas.microsoft.com/office/drawing/2014/main" id="{324A1DC3-28F0-4CC1-BFF9-D69BF60CC6B8}"/>
              </a:ext>
            </a:extLst>
          </p:cNvPr>
          <p:cNvSpPr>
            <a:spLocks noGrp="1"/>
          </p:cNvSpPr>
          <p:nvPr>
            <p:ph type="body" idx="1"/>
          </p:nvPr>
        </p:nvSpPr>
        <p:spPr>
          <a:xfrm>
            <a:off x="1730000" y="1601821"/>
            <a:ext cx="9385200" cy="4369946"/>
          </a:xfrm>
        </p:spPr>
        <p:txBody>
          <a:bodyPr/>
          <a:lstStyle/>
          <a:p>
            <a:r>
              <a:rPr lang="en-US" dirty="0"/>
              <a:t>In this example, we cast an Object to </a:t>
            </a:r>
            <a:r>
              <a:rPr lang="en-US" dirty="0" err="1"/>
              <a:t>AfricanLion</a:t>
            </a:r>
            <a:r>
              <a:rPr lang="en-US" dirty="0"/>
              <a:t>. This operation is called </a:t>
            </a:r>
            <a:r>
              <a:rPr lang="en-US" dirty="0" err="1"/>
              <a:t>downcasting</a:t>
            </a:r>
            <a:r>
              <a:rPr lang="en-US" dirty="0"/>
              <a:t> and is permitted only if we indicate the type we want to cast to, because Object is a parent class of </a:t>
            </a:r>
            <a:r>
              <a:rPr lang="en-US" dirty="0" err="1"/>
              <a:t>AfricanLion</a:t>
            </a:r>
            <a:r>
              <a:rPr lang="en-US" dirty="0"/>
              <a:t> and it is not clear if the variable obj is of type </a:t>
            </a:r>
            <a:r>
              <a:rPr lang="en-US" dirty="0" err="1"/>
              <a:t>AfricanLion</a:t>
            </a:r>
            <a:r>
              <a:rPr lang="en-US" dirty="0"/>
              <a:t>. If it is not, an </a:t>
            </a:r>
            <a:r>
              <a:rPr lang="en-US" dirty="0" err="1"/>
              <a:t>InvalidCastException</a:t>
            </a:r>
            <a:r>
              <a:rPr lang="en-US" dirty="0"/>
              <a:t> will be thrown.</a:t>
            </a:r>
            <a:endParaRPr lang="bg-BG" dirty="0"/>
          </a:p>
        </p:txBody>
      </p:sp>
      <p:pic>
        <p:nvPicPr>
          <p:cNvPr id="5" name="Picture 4">
            <a:extLst>
              <a:ext uri="{FF2B5EF4-FFF2-40B4-BE49-F238E27FC236}">
                <a16:creationId xmlns:a16="http://schemas.microsoft.com/office/drawing/2014/main" id="{D258CD40-22EF-42D8-8854-8DF3120126AC}"/>
              </a:ext>
            </a:extLst>
          </p:cNvPr>
          <p:cNvPicPr>
            <a:picLocks noChangeAspect="1"/>
          </p:cNvPicPr>
          <p:nvPr/>
        </p:nvPicPr>
        <p:blipFill>
          <a:blip r:embed="rId2"/>
          <a:stretch>
            <a:fillRect/>
          </a:stretch>
        </p:blipFill>
        <p:spPr>
          <a:xfrm>
            <a:off x="2334334" y="3043238"/>
            <a:ext cx="5285666" cy="3094237"/>
          </a:xfrm>
          <a:prstGeom prst="rect">
            <a:avLst/>
          </a:prstGeom>
        </p:spPr>
      </p:pic>
    </p:spTree>
    <p:extLst>
      <p:ext uri="{BB962C8B-B14F-4D97-AF65-F5344CB8AC3E}">
        <p14:creationId xmlns:p14="http://schemas.microsoft.com/office/powerpoint/2010/main" val="2538713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C2F2D-FAAB-4273-9900-ED04BCDB859C}"/>
              </a:ext>
            </a:extLst>
          </p:cNvPr>
          <p:cNvSpPr>
            <a:spLocks noGrp="1"/>
          </p:cNvSpPr>
          <p:nvPr>
            <p:ph type="title"/>
          </p:nvPr>
        </p:nvSpPr>
        <p:spPr/>
        <p:txBody>
          <a:bodyPr/>
          <a:lstStyle/>
          <a:p>
            <a:r>
              <a:rPr lang="en-US" dirty="0"/>
              <a:t>The </a:t>
            </a:r>
            <a:r>
              <a:rPr lang="en-US" dirty="0" err="1"/>
              <a:t>Object.ToString</a:t>
            </a:r>
            <a:r>
              <a:rPr lang="en-US" dirty="0"/>
              <a:t>() Method</a:t>
            </a:r>
            <a:endParaRPr lang="bg-BG" dirty="0"/>
          </a:p>
        </p:txBody>
      </p:sp>
      <p:sp>
        <p:nvSpPr>
          <p:cNvPr id="3" name="Text Placeholder 2">
            <a:extLst>
              <a:ext uri="{FF2B5EF4-FFF2-40B4-BE49-F238E27FC236}">
                <a16:creationId xmlns:a16="http://schemas.microsoft.com/office/drawing/2014/main" id="{FF07BB79-48EB-44D0-9B53-6DCEF984F53D}"/>
              </a:ext>
            </a:extLst>
          </p:cNvPr>
          <p:cNvSpPr>
            <a:spLocks noGrp="1"/>
          </p:cNvSpPr>
          <p:nvPr>
            <p:ph type="body" idx="1"/>
          </p:nvPr>
        </p:nvSpPr>
        <p:spPr/>
        <p:txBody>
          <a:bodyPr/>
          <a:lstStyle/>
          <a:p>
            <a:r>
              <a:rPr lang="en-US" dirty="0"/>
              <a:t>One of the most commonly used methods, originating from the class Object is </a:t>
            </a:r>
            <a:r>
              <a:rPr lang="en-US" dirty="0" err="1"/>
              <a:t>ToString</a:t>
            </a:r>
            <a:r>
              <a:rPr lang="en-US" dirty="0"/>
              <a:t>(). It returns a textual representation of an object. </a:t>
            </a:r>
          </a:p>
          <a:p>
            <a:endParaRPr lang="en-US" dirty="0"/>
          </a:p>
          <a:p>
            <a:r>
              <a:rPr lang="en-US" dirty="0"/>
              <a:t>Every object includes this method and therefore has a textual representation. </a:t>
            </a:r>
          </a:p>
          <a:p>
            <a:endParaRPr lang="en-US" dirty="0"/>
          </a:p>
          <a:p>
            <a:r>
              <a:rPr lang="en-US" dirty="0"/>
              <a:t>This method is used when we print the object using </a:t>
            </a:r>
            <a:r>
              <a:rPr lang="en-US" dirty="0" err="1"/>
              <a:t>Console.WriteLine</a:t>
            </a:r>
            <a:r>
              <a:rPr lang="en-US" dirty="0"/>
              <a:t>(…) </a:t>
            </a:r>
            <a:endParaRPr lang="bg-BG" dirty="0"/>
          </a:p>
        </p:txBody>
      </p:sp>
    </p:spTree>
    <p:extLst>
      <p:ext uri="{BB962C8B-B14F-4D97-AF65-F5344CB8AC3E}">
        <p14:creationId xmlns:p14="http://schemas.microsoft.com/office/powerpoint/2010/main" val="1928573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A396-4C82-4CCB-8F69-CB1F814B1950}"/>
              </a:ext>
            </a:extLst>
          </p:cNvPr>
          <p:cNvSpPr>
            <a:spLocks noGrp="1"/>
          </p:cNvSpPr>
          <p:nvPr>
            <p:ph type="title"/>
          </p:nvPr>
        </p:nvSpPr>
        <p:spPr/>
        <p:txBody>
          <a:bodyPr/>
          <a:lstStyle/>
          <a:p>
            <a:r>
              <a:rPr lang="en-US" dirty="0"/>
              <a:t>Overriding </a:t>
            </a:r>
            <a:r>
              <a:rPr lang="en-US" dirty="0" err="1"/>
              <a:t>ToString</a:t>
            </a:r>
            <a:r>
              <a:rPr lang="en-US" dirty="0"/>
              <a:t>()</a:t>
            </a:r>
            <a:endParaRPr lang="bg-BG" dirty="0"/>
          </a:p>
        </p:txBody>
      </p:sp>
      <p:sp>
        <p:nvSpPr>
          <p:cNvPr id="3" name="Text Placeholder 2">
            <a:extLst>
              <a:ext uri="{FF2B5EF4-FFF2-40B4-BE49-F238E27FC236}">
                <a16:creationId xmlns:a16="http://schemas.microsoft.com/office/drawing/2014/main" id="{ED3FF56E-081E-4562-B299-E5D3EB20EEAA}"/>
              </a:ext>
            </a:extLst>
          </p:cNvPr>
          <p:cNvSpPr>
            <a:spLocks noGrp="1"/>
          </p:cNvSpPr>
          <p:nvPr>
            <p:ph type="body" idx="1"/>
          </p:nvPr>
        </p:nvSpPr>
        <p:spPr/>
        <p:txBody>
          <a:bodyPr/>
          <a:lstStyle/>
          <a:p>
            <a:r>
              <a:rPr lang="en-US" dirty="0"/>
              <a:t>Live demo …</a:t>
            </a:r>
            <a:endParaRPr lang="bg-BG" dirty="0"/>
          </a:p>
        </p:txBody>
      </p:sp>
    </p:spTree>
    <p:extLst>
      <p:ext uri="{BB962C8B-B14F-4D97-AF65-F5344CB8AC3E}">
        <p14:creationId xmlns:p14="http://schemas.microsoft.com/office/powerpoint/2010/main" val="1769679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A724-A787-4504-B39B-6251BE1FDEE9}"/>
              </a:ext>
            </a:extLst>
          </p:cNvPr>
          <p:cNvSpPr>
            <a:spLocks noGrp="1"/>
          </p:cNvSpPr>
          <p:nvPr>
            <p:ph type="title"/>
          </p:nvPr>
        </p:nvSpPr>
        <p:spPr>
          <a:xfrm>
            <a:off x="1730000" y="525000"/>
            <a:ext cx="10072894" cy="1218900"/>
          </a:xfrm>
        </p:spPr>
        <p:txBody>
          <a:bodyPr/>
          <a:lstStyle/>
          <a:p>
            <a:r>
              <a:rPr lang="en-US" sz="2800" dirty="0"/>
              <a:t>Virtual Methods: the "override" and "new" Keywords</a:t>
            </a:r>
            <a:endParaRPr lang="bg-BG" sz="2800" dirty="0"/>
          </a:p>
        </p:txBody>
      </p:sp>
      <p:sp>
        <p:nvSpPr>
          <p:cNvPr id="3" name="Text Placeholder 2">
            <a:extLst>
              <a:ext uri="{FF2B5EF4-FFF2-40B4-BE49-F238E27FC236}">
                <a16:creationId xmlns:a16="http://schemas.microsoft.com/office/drawing/2014/main" id="{6D1EB9F9-EA5A-4050-818B-1F8ABA027A60}"/>
              </a:ext>
            </a:extLst>
          </p:cNvPr>
          <p:cNvSpPr>
            <a:spLocks noGrp="1"/>
          </p:cNvSpPr>
          <p:nvPr>
            <p:ph type="body" idx="1"/>
          </p:nvPr>
        </p:nvSpPr>
        <p:spPr/>
        <p:txBody>
          <a:bodyPr/>
          <a:lstStyle/>
          <a:p>
            <a:r>
              <a:rPr lang="en-US" dirty="0"/>
              <a:t>We need to explicitly instruct the compiler that we want our method to override another. In order to do this, we use the override keyword.</a:t>
            </a:r>
          </a:p>
          <a:p>
            <a:endParaRPr lang="en-US" dirty="0"/>
          </a:p>
          <a:p>
            <a:r>
              <a:rPr lang="en-US" dirty="0"/>
              <a:t>Let’s experiment and use the keyword new instead of override:</a:t>
            </a:r>
          </a:p>
          <a:p>
            <a:endParaRPr lang="en-US" dirty="0"/>
          </a:p>
          <a:p>
            <a:r>
              <a:rPr lang="en-US" dirty="0"/>
              <a:t>When we use the keyword new, we create a new method, which hides the old one. The old method can then only be called with an upcast.</a:t>
            </a:r>
            <a:endParaRPr lang="bg-BG" dirty="0"/>
          </a:p>
        </p:txBody>
      </p:sp>
    </p:spTree>
    <p:extLst>
      <p:ext uri="{BB962C8B-B14F-4D97-AF65-F5344CB8AC3E}">
        <p14:creationId xmlns:p14="http://schemas.microsoft.com/office/powerpoint/2010/main" val="2946267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EA59-76E6-454B-97BF-8F8D27D50530}"/>
              </a:ext>
            </a:extLst>
          </p:cNvPr>
          <p:cNvSpPr>
            <a:spLocks noGrp="1"/>
          </p:cNvSpPr>
          <p:nvPr>
            <p:ph type="title"/>
          </p:nvPr>
        </p:nvSpPr>
        <p:spPr/>
        <p:txBody>
          <a:bodyPr/>
          <a:lstStyle/>
          <a:p>
            <a:r>
              <a:rPr lang="en-US" dirty="0"/>
              <a:t>Transitive Properties of Inheritance</a:t>
            </a:r>
            <a:endParaRPr lang="bg-BG" dirty="0"/>
          </a:p>
        </p:txBody>
      </p:sp>
      <p:sp>
        <p:nvSpPr>
          <p:cNvPr id="3" name="Text Placeholder 2">
            <a:extLst>
              <a:ext uri="{FF2B5EF4-FFF2-40B4-BE49-F238E27FC236}">
                <a16:creationId xmlns:a16="http://schemas.microsoft.com/office/drawing/2014/main" id="{256B41E5-9B2E-4224-A7D1-5ABC945E76EA}"/>
              </a:ext>
            </a:extLst>
          </p:cNvPr>
          <p:cNvSpPr>
            <a:spLocks noGrp="1"/>
          </p:cNvSpPr>
          <p:nvPr>
            <p:ph type="body" idx="1"/>
          </p:nvPr>
        </p:nvSpPr>
        <p:spPr>
          <a:xfrm>
            <a:off x="1730000" y="1743900"/>
            <a:ext cx="9385200" cy="4227867"/>
          </a:xfrm>
        </p:spPr>
        <p:txBody>
          <a:bodyPr/>
          <a:lstStyle/>
          <a:p>
            <a:r>
              <a:rPr lang="en-US" dirty="0"/>
              <a:t>In mathematics, transitivity indicates transferability of relationships. Let’s take the indicator "larger than" (&gt;) as an example. If A&gt;B and B&gt;C, we can conclude that A&gt;C. This means that the relation "larger than" (&gt;) is transitive, because we can unequivocally determine whether A is larger or smaller than C and vice versa.</a:t>
            </a:r>
          </a:p>
          <a:p>
            <a:endParaRPr lang="en-US" dirty="0"/>
          </a:p>
          <a:p>
            <a:r>
              <a:rPr lang="en-US" dirty="0"/>
              <a:t>If the class Lion inherits the class Felidae and the class </a:t>
            </a:r>
            <a:r>
              <a:rPr lang="en-US" dirty="0" err="1"/>
              <a:t>AfricanLion</a:t>
            </a:r>
            <a:r>
              <a:rPr lang="en-US" dirty="0"/>
              <a:t> inherits Lion, then this implies that </a:t>
            </a:r>
            <a:r>
              <a:rPr lang="en-US" dirty="0" err="1"/>
              <a:t>AfricanLion</a:t>
            </a:r>
            <a:r>
              <a:rPr lang="en-US" dirty="0"/>
              <a:t> inherits Felidae. </a:t>
            </a:r>
          </a:p>
          <a:p>
            <a:endParaRPr lang="en-US" dirty="0"/>
          </a:p>
          <a:p>
            <a:r>
              <a:rPr lang="en-US" dirty="0"/>
              <a:t>Therefore, </a:t>
            </a:r>
            <a:r>
              <a:rPr lang="en-US" dirty="0" err="1"/>
              <a:t>AfricanLion</a:t>
            </a:r>
            <a:r>
              <a:rPr lang="en-US" dirty="0"/>
              <a:t> also has the property Male, which is defined in Felidae. </a:t>
            </a:r>
          </a:p>
          <a:p>
            <a:endParaRPr lang="en-US" dirty="0"/>
          </a:p>
          <a:p>
            <a:r>
              <a:rPr lang="en-US" dirty="0"/>
              <a:t>This useful property allows a particular functionality to be defined in the most appropriate class.</a:t>
            </a:r>
            <a:endParaRPr lang="bg-BG" dirty="0"/>
          </a:p>
        </p:txBody>
      </p:sp>
    </p:spTree>
    <p:extLst>
      <p:ext uri="{BB962C8B-B14F-4D97-AF65-F5344CB8AC3E}">
        <p14:creationId xmlns:p14="http://schemas.microsoft.com/office/powerpoint/2010/main" val="4136310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ADBE-87AB-4DD1-B613-2906A0D6C5B6}"/>
              </a:ext>
            </a:extLst>
          </p:cNvPr>
          <p:cNvSpPr>
            <a:spLocks noGrp="1"/>
          </p:cNvSpPr>
          <p:nvPr>
            <p:ph type="title"/>
          </p:nvPr>
        </p:nvSpPr>
        <p:spPr/>
        <p:txBody>
          <a:bodyPr/>
          <a:lstStyle/>
          <a:p>
            <a:r>
              <a:rPr lang="en-US" dirty="0"/>
              <a:t>Inheritance Hierarchy</a:t>
            </a:r>
            <a:endParaRPr lang="bg-BG" dirty="0"/>
          </a:p>
        </p:txBody>
      </p:sp>
      <p:sp>
        <p:nvSpPr>
          <p:cNvPr id="3" name="Text Placeholder 2">
            <a:extLst>
              <a:ext uri="{FF2B5EF4-FFF2-40B4-BE49-F238E27FC236}">
                <a16:creationId xmlns:a16="http://schemas.microsoft.com/office/drawing/2014/main" id="{EEBD6E81-EA73-4B0C-9874-1720CF64A4DB}"/>
              </a:ext>
            </a:extLst>
          </p:cNvPr>
          <p:cNvSpPr>
            <a:spLocks noGrp="1"/>
          </p:cNvSpPr>
          <p:nvPr>
            <p:ph type="body" idx="1"/>
          </p:nvPr>
        </p:nvSpPr>
        <p:spPr/>
        <p:txBody>
          <a:bodyPr/>
          <a:lstStyle/>
          <a:p>
            <a:r>
              <a:rPr lang="en-US" dirty="0"/>
              <a:t>If we try to describe all big cats, then, sooner or later, we will end up with a relatively large group of classes, which inherit one another. </a:t>
            </a:r>
          </a:p>
          <a:p>
            <a:endParaRPr lang="en-US" dirty="0"/>
          </a:p>
          <a:p>
            <a:r>
              <a:rPr lang="en-US" dirty="0"/>
              <a:t>All these classes, combined with the base classes, form a hierarchy of big cat classes. </a:t>
            </a:r>
          </a:p>
          <a:p>
            <a:endParaRPr lang="en-US" dirty="0"/>
          </a:p>
          <a:p>
            <a:r>
              <a:rPr lang="en-US" dirty="0"/>
              <a:t>The easiest way to describe such hierarchies is by using class diagrams. </a:t>
            </a:r>
            <a:endParaRPr lang="bg-BG" dirty="0"/>
          </a:p>
        </p:txBody>
      </p:sp>
    </p:spTree>
    <p:extLst>
      <p:ext uri="{BB962C8B-B14F-4D97-AF65-F5344CB8AC3E}">
        <p14:creationId xmlns:p14="http://schemas.microsoft.com/office/powerpoint/2010/main" val="1522217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F016-17E4-4121-903A-566AFF8D9613}"/>
              </a:ext>
            </a:extLst>
          </p:cNvPr>
          <p:cNvSpPr>
            <a:spLocks noGrp="1"/>
          </p:cNvSpPr>
          <p:nvPr>
            <p:ph type="title"/>
          </p:nvPr>
        </p:nvSpPr>
        <p:spPr/>
        <p:txBody>
          <a:bodyPr/>
          <a:lstStyle/>
          <a:p>
            <a:r>
              <a:rPr lang="en-US" dirty="0"/>
              <a:t>Class Diagrams</a:t>
            </a:r>
            <a:endParaRPr lang="bg-BG" dirty="0"/>
          </a:p>
        </p:txBody>
      </p:sp>
      <p:sp>
        <p:nvSpPr>
          <p:cNvPr id="3" name="Text Placeholder 2">
            <a:extLst>
              <a:ext uri="{FF2B5EF4-FFF2-40B4-BE49-F238E27FC236}">
                <a16:creationId xmlns:a16="http://schemas.microsoft.com/office/drawing/2014/main" id="{2FEA88C7-6772-4F91-B7B1-236A9305A8B0}"/>
              </a:ext>
            </a:extLst>
          </p:cNvPr>
          <p:cNvSpPr>
            <a:spLocks noGrp="1"/>
          </p:cNvSpPr>
          <p:nvPr>
            <p:ph type="body" idx="1"/>
          </p:nvPr>
        </p:nvSpPr>
        <p:spPr>
          <a:xfrm>
            <a:off x="1730000" y="1634247"/>
            <a:ext cx="9385200" cy="4337520"/>
          </a:xfrm>
        </p:spPr>
        <p:txBody>
          <a:bodyPr/>
          <a:lstStyle/>
          <a:p>
            <a:r>
              <a:rPr lang="en-US" dirty="0"/>
              <a:t>A Class Diagram is one of several types of diagrams defined in UML. </a:t>
            </a:r>
          </a:p>
          <a:p>
            <a:endParaRPr lang="en-US" dirty="0"/>
          </a:p>
          <a:p>
            <a:r>
              <a:rPr lang="en-US" dirty="0"/>
              <a:t>UML (Unified Modeling Language) is a notation for visualizing different processes and objects related to software development. </a:t>
            </a:r>
          </a:p>
          <a:p>
            <a:endParaRPr lang="en-US" dirty="0"/>
          </a:p>
          <a:p>
            <a:r>
              <a:rPr lang="en-US" dirty="0"/>
              <a:t>It is commonly accepted to draw class diagrams as rectangles with name, attributes (member variables) and operations (methods). The connections between them are denoted with various types of arrows.</a:t>
            </a:r>
          </a:p>
        </p:txBody>
      </p:sp>
    </p:spTree>
    <p:extLst>
      <p:ext uri="{BB962C8B-B14F-4D97-AF65-F5344CB8AC3E}">
        <p14:creationId xmlns:p14="http://schemas.microsoft.com/office/powerpoint/2010/main" val="2727549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82F5-6FB5-4073-99AF-CFF7B9F244CF}"/>
              </a:ext>
            </a:extLst>
          </p:cNvPr>
          <p:cNvSpPr>
            <a:spLocks noGrp="1"/>
          </p:cNvSpPr>
          <p:nvPr>
            <p:ph type="title"/>
          </p:nvPr>
        </p:nvSpPr>
        <p:spPr/>
        <p:txBody>
          <a:bodyPr/>
          <a:lstStyle/>
          <a:p>
            <a:r>
              <a:rPr lang="en-US" dirty="0"/>
              <a:t>Class Diagram – Generalization</a:t>
            </a:r>
            <a:endParaRPr lang="bg-BG" dirty="0"/>
          </a:p>
        </p:txBody>
      </p:sp>
      <p:sp>
        <p:nvSpPr>
          <p:cNvPr id="3" name="Text Placeholder 2">
            <a:extLst>
              <a:ext uri="{FF2B5EF4-FFF2-40B4-BE49-F238E27FC236}">
                <a16:creationId xmlns:a16="http://schemas.microsoft.com/office/drawing/2014/main" id="{B988E980-028F-4030-93AF-0FE47E56B206}"/>
              </a:ext>
            </a:extLst>
          </p:cNvPr>
          <p:cNvSpPr>
            <a:spLocks noGrp="1"/>
          </p:cNvSpPr>
          <p:nvPr>
            <p:ph type="body" idx="1"/>
          </p:nvPr>
        </p:nvSpPr>
        <p:spPr>
          <a:xfrm>
            <a:off x="1730000" y="1647217"/>
            <a:ext cx="9385200" cy="4324550"/>
          </a:xfrm>
        </p:spPr>
        <p:txBody>
          <a:bodyPr/>
          <a:lstStyle/>
          <a:p>
            <a:r>
              <a:rPr lang="en-US" dirty="0"/>
              <a:t>class diagram that visually illustrates generalization (Felidae inherited by Lion inherited by </a:t>
            </a:r>
            <a:r>
              <a:rPr lang="en-US" dirty="0" err="1"/>
              <a:t>AfricanLion</a:t>
            </a:r>
            <a:r>
              <a:rPr lang="en-US" dirty="0"/>
              <a:t>):</a:t>
            </a:r>
            <a:endParaRPr lang="bg-BG" dirty="0"/>
          </a:p>
        </p:txBody>
      </p:sp>
      <p:pic>
        <p:nvPicPr>
          <p:cNvPr id="5" name="Picture 4">
            <a:extLst>
              <a:ext uri="{FF2B5EF4-FFF2-40B4-BE49-F238E27FC236}">
                <a16:creationId xmlns:a16="http://schemas.microsoft.com/office/drawing/2014/main" id="{0A08EE56-83F7-4EF2-B500-21269C69CE31}"/>
              </a:ext>
            </a:extLst>
          </p:cNvPr>
          <p:cNvPicPr>
            <a:picLocks noChangeAspect="1"/>
          </p:cNvPicPr>
          <p:nvPr/>
        </p:nvPicPr>
        <p:blipFill>
          <a:blip r:embed="rId2"/>
          <a:stretch>
            <a:fillRect/>
          </a:stretch>
        </p:blipFill>
        <p:spPr>
          <a:xfrm>
            <a:off x="4025630" y="2180858"/>
            <a:ext cx="1676400" cy="4095750"/>
          </a:xfrm>
          <a:prstGeom prst="rect">
            <a:avLst/>
          </a:prstGeom>
        </p:spPr>
      </p:pic>
    </p:spTree>
    <p:extLst>
      <p:ext uri="{BB962C8B-B14F-4D97-AF65-F5344CB8AC3E}">
        <p14:creationId xmlns:p14="http://schemas.microsoft.com/office/powerpoint/2010/main" val="4276402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2AAAB-A421-45F3-904E-C24FC9655FAE}"/>
              </a:ext>
            </a:extLst>
          </p:cNvPr>
          <p:cNvSpPr>
            <a:spLocks noGrp="1"/>
          </p:cNvSpPr>
          <p:nvPr>
            <p:ph type="title"/>
          </p:nvPr>
        </p:nvSpPr>
        <p:spPr/>
        <p:txBody>
          <a:bodyPr/>
          <a:lstStyle/>
          <a:p>
            <a:r>
              <a:rPr lang="en-US" dirty="0"/>
              <a:t>Class diagram - Associations</a:t>
            </a:r>
            <a:endParaRPr lang="bg-BG" dirty="0"/>
          </a:p>
        </p:txBody>
      </p:sp>
      <p:sp>
        <p:nvSpPr>
          <p:cNvPr id="3" name="Text Placeholder 2">
            <a:extLst>
              <a:ext uri="{FF2B5EF4-FFF2-40B4-BE49-F238E27FC236}">
                <a16:creationId xmlns:a16="http://schemas.microsoft.com/office/drawing/2014/main" id="{08ECA953-FFCA-41D5-8D2A-35DE2D0B90C3}"/>
              </a:ext>
            </a:extLst>
          </p:cNvPr>
          <p:cNvSpPr>
            <a:spLocks noGrp="1"/>
          </p:cNvSpPr>
          <p:nvPr>
            <p:ph type="body" idx="1"/>
          </p:nvPr>
        </p:nvSpPr>
        <p:spPr>
          <a:xfrm>
            <a:off x="1730000" y="1491574"/>
            <a:ext cx="9385200" cy="4480193"/>
          </a:xfrm>
        </p:spPr>
        <p:txBody>
          <a:bodyPr/>
          <a:lstStyle/>
          <a:p>
            <a:r>
              <a:rPr lang="en-US" dirty="0"/>
              <a:t>Associations denote connections between classes. They model mutual relations. They can define multiplicity (1 to 1, 1 to many, many to 1, 1 to 2, …, and many to many).</a:t>
            </a:r>
            <a:endParaRPr lang="bg-BG" dirty="0"/>
          </a:p>
        </p:txBody>
      </p:sp>
      <p:pic>
        <p:nvPicPr>
          <p:cNvPr id="5" name="Picture 4">
            <a:extLst>
              <a:ext uri="{FF2B5EF4-FFF2-40B4-BE49-F238E27FC236}">
                <a16:creationId xmlns:a16="http://schemas.microsoft.com/office/drawing/2014/main" id="{5B4617FF-7810-4ADC-AD6A-ADF05C183901}"/>
              </a:ext>
            </a:extLst>
          </p:cNvPr>
          <p:cNvPicPr>
            <a:picLocks noChangeAspect="1"/>
          </p:cNvPicPr>
          <p:nvPr/>
        </p:nvPicPr>
        <p:blipFill>
          <a:blip r:embed="rId2"/>
          <a:stretch>
            <a:fillRect/>
          </a:stretch>
        </p:blipFill>
        <p:spPr>
          <a:xfrm>
            <a:off x="2343860" y="2387430"/>
            <a:ext cx="5846830" cy="2816409"/>
          </a:xfrm>
          <a:prstGeom prst="rect">
            <a:avLst/>
          </a:prstGeom>
        </p:spPr>
      </p:pic>
    </p:spTree>
    <p:extLst>
      <p:ext uri="{BB962C8B-B14F-4D97-AF65-F5344CB8AC3E}">
        <p14:creationId xmlns:p14="http://schemas.microsoft.com/office/powerpoint/2010/main" val="96209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B7C2-08AB-4F63-84CC-EC749E4DEF7A}"/>
              </a:ext>
            </a:extLst>
          </p:cNvPr>
          <p:cNvSpPr>
            <a:spLocks noGrp="1"/>
          </p:cNvSpPr>
          <p:nvPr>
            <p:ph type="title"/>
          </p:nvPr>
        </p:nvSpPr>
        <p:spPr/>
        <p:txBody>
          <a:bodyPr/>
          <a:lstStyle/>
          <a:p>
            <a:r>
              <a:rPr lang="en-US" dirty="0"/>
              <a:t>Classes and Objects</a:t>
            </a:r>
            <a:endParaRPr lang="bg-BG" dirty="0"/>
          </a:p>
        </p:txBody>
      </p:sp>
      <p:sp>
        <p:nvSpPr>
          <p:cNvPr id="3" name="Text Placeholder 2">
            <a:extLst>
              <a:ext uri="{FF2B5EF4-FFF2-40B4-BE49-F238E27FC236}">
                <a16:creationId xmlns:a16="http://schemas.microsoft.com/office/drawing/2014/main" id="{CAFDFAB1-68AC-4DF4-9780-522AAB903495}"/>
              </a:ext>
            </a:extLst>
          </p:cNvPr>
          <p:cNvSpPr>
            <a:spLocks noGrp="1"/>
          </p:cNvSpPr>
          <p:nvPr>
            <p:ph type="body" idx="1"/>
          </p:nvPr>
        </p:nvSpPr>
        <p:spPr>
          <a:xfrm>
            <a:off x="1730000" y="1743900"/>
            <a:ext cx="9385200" cy="4227867"/>
          </a:xfrm>
        </p:spPr>
        <p:txBody>
          <a:bodyPr/>
          <a:lstStyle/>
          <a:p>
            <a:r>
              <a:rPr lang="en-US" dirty="0"/>
              <a:t>Classes are a description (model) of real objects and events referred to as entities. An example would be a class called "Student".</a:t>
            </a:r>
          </a:p>
          <a:p>
            <a:endParaRPr lang="en-US" dirty="0"/>
          </a:p>
          <a:p>
            <a:r>
              <a:rPr lang="en-US" dirty="0"/>
              <a:t>Classes possess characteristics – in programming they are referred to as properties. An example would be a set of grades.</a:t>
            </a:r>
          </a:p>
          <a:p>
            <a:endParaRPr lang="en-US" dirty="0"/>
          </a:p>
          <a:p>
            <a:r>
              <a:rPr lang="en-US" dirty="0"/>
              <a:t>Classes also expose behavior known in programming as methods. An example would be sitting an exam.</a:t>
            </a:r>
          </a:p>
          <a:p>
            <a:endParaRPr lang="en-US" dirty="0"/>
          </a:p>
          <a:p>
            <a:r>
              <a:rPr lang="en-US" dirty="0"/>
              <a:t>Methods and properties can be visible only within the scope of the class, which declared them and their descendants (private / protected), or visible to all other classes (public).</a:t>
            </a:r>
          </a:p>
          <a:p>
            <a:endParaRPr lang="en-US" dirty="0"/>
          </a:p>
          <a:p>
            <a:r>
              <a:rPr lang="en-US" dirty="0"/>
              <a:t>Objects are instances of classes. For example, John is a Student and Peter is also a Student.</a:t>
            </a:r>
            <a:endParaRPr lang="bg-BG" dirty="0"/>
          </a:p>
        </p:txBody>
      </p:sp>
    </p:spTree>
    <p:extLst>
      <p:ext uri="{BB962C8B-B14F-4D97-AF65-F5344CB8AC3E}">
        <p14:creationId xmlns:p14="http://schemas.microsoft.com/office/powerpoint/2010/main" val="363692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4A464-74C6-42AE-B418-359795BC32E6}"/>
              </a:ext>
            </a:extLst>
          </p:cNvPr>
          <p:cNvSpPr>
            <a:spLocks noGrp="1"/>
          </p:cNvSpPr>
          <p:nvPr>
            <p:ph type="title"/>
          </p:nvPr>
        </p:nvSpPr>
        <p:spPr/>
        <p:txBody>
          <a:bodyPr/>
          <a:lstStyle/>
          <a:p>
            <a:r>
              <a:rPr lang="en-US" dirty="0"/>
              <a:t>Class diagram - Associations</a:t>
            </a:r>
            <a:endParaRPr lang="bg-BG" dirty="0"/>
          </a:p>
        </p:txBody>
      </p:sp>
      <p:sp>
        <p:nvSpPr>
          <p:cNvPr id="3" name="Text Placeholder 2">
            <a:extLst>
              <a:ext uri="{FF2B5EF4-FFF2-40B4-BE49-F238E27FC236}">
                <a16:creationId xmlns:a16="http://schemas.microsoft.com/office/drawing/2014/main" id="{1EB8D5F3-8A17-440B-9C45-AAD9C2770FA5}"/>
              </a:ext>
            </a:extLst>
          </p:cNvPr>
          <p:cNvSpPr>
            <a:spLocks noGrp="1"/>
          </p:cNvSpPr>
          <p:nvPr>
            <p:ph type="body" idx="1"/>
          </p:nvPr>
        </p:nvSpPr>
        <p:spPr/>
        <p:txBody>
          <a:bodyPr/>
          <a:lstStyle/>
          <a:p>
            <a:r>
              <a:rPr lang="en-US" dirty="0"/>
              <a:t>A one-to-many association is depicted like this:</a:t>
            </a:r>
          </a:p>
          <a:p>
            <a:endParaRPr lang="en-US" dirty="0"/>
          </a:p>
          <a:p>
            <a:endParaRPr lang="en-US" dirty="0"/>
          </a:p>
          <a:p>
            <a:endParaRPr lang="en-US" dirty="0"/>
          </a:p>
          <a:p>
            <a:endParaRPr lang="en-US" dirty="0"/>
          </a:p>
          <a:p>
            <a:endParaRPr lang="en-US" dirty="0"/>
          </a:p>
          <a:p>
            <a:endParaRPr lang="en-US" dirty="0"/>
          </a:p>
          <a:p>
            <a:r>
              <a:rPr lang="en-US" dirty="0"/>
              <a:t>A one-to-one association is depicted like this:</a:t>
            </a:r>
            <a:endParaRPr lang="bg-BG" dirty="0"/>
          </a:p>
        </p:txBody>
      </p:sp>
      <p:pic>
        <p:nvPicPr>
          <p:cNvPr id="5" name="Picture 4">
            <a:extLst>
              <a:ext uri="{FF2B5EF4-FFF2-40B4-BE49-F238E27FC236}">
                <a16:creationId xmlns:a16="http://schemas.microsoft.com/office/drawing/2014/main" id="{F0C7A902-5E54-45E7-A6CE-41EDFCF32A40}"/>
              </a:ext>
            </a:extLst>
          </p:cNvPr>
          <p:cNvPicPr>
            <a:picLocks noChangeAspect="1"/>
          </p:cNvPicPr>
          <p:nvPr/>
        </p:nvPicPr>
        <p:blipFill>
          <a:blip r:embed="rId2"/>
          <a:stretch>
            <a:fillRect/>
          </a:stretch>
        </p:blipFill>
        <p:spPr>
          <a:xfrm>
            <a:off x="3281362" y="2886075"/>
            <a:ext cx="5629275" cy="1085850"/>
          </a:xfrm>
          <a:prstGeom prst="rect">
            <a:avLst/>
          </a:prstGeom>
        </p:spPr>
      </p:pic>
      <p:pic>
        <p:nvPicPr>
          <p:cNvPr id="7" name="Picture 6">
            <a:extLst>
              <a:ext uri="{FF2B5EF4-FFF2-40B4-BE49-F238E27FC236}">
                <a16:creationId xmlns:a16="http://schemas.microsoft.com/office/drawing/2014/main" id="{CF55F13C-B43A-46F2-9802-5686B1A89567}"/>
              </a:ext>
            </a:extLst>
          </p:cNvPr>
          <p:cNvPicPr>
            <a:picLocks noChangeAspect="1"/>
          </p:cNvPicPr>
          <p:nvPr/>
        </p:nvPicPr>
        <p:blipFill>
          <a:blip r:embed="rId3"/>
          <a:stretch>
            <a:fillRect/>
          </a:stretch>
        </p:blipFill>
        <p:spPr>
          <a:xfrm>
            <a:off x="3349253" y="4953101"/>
            <a:ext cx="5610225" cy="1076325"/>
          </a:xfrm>
          <a:prstGeom prst="rect">
            <a:avLst/>
          </a:prstGeom>
        </p:spPr>
      </p:pic>
    </p:spTree>
    <p:extLst>
      <p:ext uri="{BB962C8B-B14F-4D97-AF65-F5344CB8AC3E}">
        <p14:creationId xmlns:p14="http://schemas.microsoft.com/office/powerpoint/2010/main" val="170553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ECB5-E9F8-4F3B-B10E-0C4C686E46AC}"/>
              </a:ext>
            </a:extLst>
          </p:cNvPr>
          <p:cNvSpPr>
            <a:spLocks noGrp="1"/>
          </p:cNvSpPr>
          <p:nvPr>
            <p:ph type="title"/>
          </p:nvPr>
        </p:nvSpPr>
        <p:spPr/>
        <p:txBody>
          <a:bodyPr/>
          <a:lstStyle/>
          <a:p>
            <a:r>
              <a:rPr lang="en-US" dirty="0"/>
              <a:t>Class diagram – Aggregation</a:t>
            </a:r>
            <a:endParaRPr lang="bg-BG" dirty="0"/>
          </a:p>
        </p:txBody>
      </p:sp>
      <p:sp>
        <p:nvSpPr>
          <p:cNvPr id="3" name="Text Placeholder 2">
            <a:extLst>
              <a:ext uri="{FF2B5EF4-FFF2-40B4-BE49-F238E27FC236}">
                <a16:creationId xmlns:a16="http://schemas.microsoft.com/office/drawing/2014/main" id="{00F24563-09AE-4D58-AD5E-20DF8502BF5D}"/>
              </a:ext>
            </a:extLst>
          </p:cNvPr>
          <p:cNvSpPr>
            <a:spLocks noGrp="1"/>
          </p:cNvSpPr>
          <p:nvPr>
            <p:ph type="body" idx="1"/>
          </p:nvPr>
        </p:nvSpPr>
        <p:spPr/>
        <p:txBody>
          <a:bodyPr/>
          <a:lstStyle/>
          <a:p>
            <a:r>
              <a:rPr lang="en-US" dirty="0"/>
              <a:t>Aggregation is a special type of association. It models the relationship of kind "whole / part". We refer to the parent class as an aggregate. The aggregated classes are called components. There is an empty rhombus at one end of the aggregation:</a:t>
            </a:r>
            <a:endParaRPr lang="bg-BG" dirty="0"/>
          </a:p>
        </p:txBody>
      </p:sp>
      <p:pic>
        <p:nvPicPr>
          <p:cNvPr id="5" name="Picture 4">
            <a:extLst>
              <a:ext uri="{FF2B5EF4-FFF2-40B4-BE49-F238E27FC236}">
                <a16:creationId xmlns:a16="http://schemas.microsoft.com/office/drawing/2014/main" id="{C6E9DD4A-B65D-4E6D-A44D-098AE1481C72}"/>
              </a:ext>
            </a:extLst>
          </p:cNvPr>
          <p:cNvPicPr>
            <a:picLocks noChangeAspect="1"/>
          </p:cNvPicPr>
          <p:nvPr/>
        </p:nvPicPr>
        <p:blipFill>
          <a:blip r:embed="rId2"/>
          <a:stretch>
            <a:fillRect/>
          </a:stretch>
        </p:blipFill>
        <p:spPr>
          <a:xfrm>
            <a:off x="2294411" y="3378032"/>
            <a:ext cx="5124552" cy="1070934"/>
          </a:xfrm>
          <a:prstGeom prst="rect">
            <a:avLst/>
          </a:prstGeom>
        </p:spPr>
      </p:pic>
    </p:spTree>
    <p:extLst>
      <p:ext uri="{BB962C8B-B14F-4D97-AF65-F5344CB8AC3E}">
        <p14:creationId xmlns:p14="http://schemas.microsoft.com/office/powerpoint/2010/main" val="1503082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D490-2219-45EB-9BF2-7E99AF38E517}"/>
              </a:ext>
            </a:extLst>
          </p:cNvPr>
          <p:cNvSpPr>
            <a:spLocks noGrp="1"/>
          </p:cNvSpPr>
          <p:nvPr>
            <p:ph type="title"/>
          </p:nvPr>
        </p:nvSpPr>
        <p:spPr/>
        <p:txBody>
          <a:bodyPr/>
          <a:lstStyle/>
          <a:p>
            <a:r>
              <a:rPr lang="en-US" dirty="0"/>
              <a:t>Class diagram - Composition</a:t>
            </a:r>
            <a:endParaRPr lang="bg-BG" dirty="0"/>
          </a:p>
        </p:txBody>
      </p:sp>
      <p:sp>
        <p:nvSpPr>
          <p:cNvPr id="3" name="Text Placeholder 2">
            <a:extLst>
              <a:ext uri="{FF2B5EF4-FFF2-40B4-BE49-F238E27FC236}">
                <a16:creationId xmlns:a16="http://schemas.microsoft.com/office/drawing/2014/main" id="{986D3F85-C8AB-4EAD-8A9D-CAE80B38A9E1}"/>
              </a:ext>
            </a:extLst>
          </p:cNvPr>
          <p:cNvSpPr>
            <a:spLocks noGrp="1"/>
          </p:cNvSpPr>
          <p:nvPr>
            <p:ph type="body" idx="1"/>
          </p:nvPr>
        </p:nvSpPr>
        <p:spPr>
          <a:xfrm>
            <a:off x="1730000" y="1743900"/>
            <a:ext cx="9385200" cy="4227867"/>
          </a:xfrm>
        </p:spPr>
        <p:txBody>
          <a:bodyPr/>
          <a:lstStyle/>
          <a:p>
            <a:r>
              <a:rPr lang="en-US" dirty="0"/>
              <a:t>A filled rhombus represents composition. Composition is an aggregation where the components cannot exist without the aggregate:</a:t>
            </a:r>
            <a:endParaRPr lang="bg-BG" dirty="0"/>
          </a:p>
        </p:txBody>
      </p:sp>
      <p:pic>
        <p:nvPicPr>
          <p:cNvPr id="5" name="Picture 4">
            <a:extLst>
              <a:ext uri="{FF2B5EF4-FFF2-40B4-BE49-F238E27FC236}">
                <a16:creationId xmlns:a16="http://schemas.microsoft.com/office/drawing/2014/main" id="{BB680032-A07E-4916-8A78-91115ED4909B}"/>
              </a:ext>
            </a:extLst>
          </p:cNvPr>
          <p:cNvPicPr>
            <a:picLocks noChangeAspect="1"/>
          </p:cNvPicPr>
          <p:nvPr/>
        </p:nvPicPr>
        <p:blipFill>
          <a:blip r:embed="rId2"/>
          <a:stretch>
            <a:fillRect/>
          </a:stretch>
        </p:blipFill>
        <p:spPr>
          <a:xfrm>
            <a:off x="2332510" y="2654840"/>
            <a:ext cx="5438775" cy="990600"/>
          </a:xfrm>
          <a:prstGeom prst="rect">
            <a:avLst/>
          </a:prstGeom>
        </p:spPr>
      </p:pic>
    </p:spTree>
    <p:extLst>
      <p:ext uri="{BB962C8B-B14F-4D97-AF65-F5344CB8AC3E}">
        <p14:creationId xmlns:p14="http://schemas.microsoft.com/office/powerpoint/2010/main" val="3495536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717DC1-737A-4302-8CC2-F32F39C11946}"/>
              </a:ext>
            </a:extLst>
          </p:cNvPr>
          <p:cNvSpPr>
            <a:spLocks noGrp="1"/>
          </p:cNvSpPr>
          <p:nvPr>
            <p:ph type="ctrTitle"/>
          </p:nvPr>
        </p:nvSpPr>
        <p:spPr/>
        <p:txBody>
          <a:bodyPr/>
          <a:lstStyle/>
          <a:p>
            <a:r>
              <a:rPr lang="en-US" dirty="0"/>
              <a:t>Abstraction</a:t>
            </a:r>
            <a:endParaRPr lang="bg-BG" dirty="0"/>
          </a:p>
        </p:txBody>
      </p:sp>
      <p:sp>
        <p:nvSpPr>
          <p:cNvPr id="5" name="Subtitle 4">
            <a:extLst>
              <a:ext uri="{FF2B5EF4-FFF2-40B4-BE49-F238E27FC236}">
                <a16:creationId xmlns:a16="http://schemas.microsoft.com/office/drawing/2014/main" id="{FE3F4054-C7C0-47C5-A334-7C5D1256AC93}"/>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1901508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8BA6-AFEE-4834-88EE-ECDBDBED8B43}"/>
              </a:ext>
            </a:extLst>
          </p:cNvPr>
          <p:cNvSpPr>
            <a:spLocks noGrp="1"/>
          </p:cNvSpPr>
          <p:nvPr>
            <p:ph type="title"/>
          </p:nvPr>
        </p:nvSpPr>
        <p:spPr/>
        <p:txBody>
          <a:bodyPr/>
          <a:lstStyle/>
          <a:p>
            <a:r>
              <a:rPr lang="en-US" dirty="0"/>
              <a:t>Abstraction</a:t>
            </a:r>
            <a:endParaRPr lang="bg-BG" dirty="0"/>
          </a:p>
        </p:txBody>
      </p:sp>
      <p:sp>
        <p:nvSpPr>
          <p:cNvPr id="3" name="Text Placeholder 2">
            <a:extLst>
              <a:ext uri="{FF2B5EF4-FFF2-40B4-BE49-F238E27FC236}">
                <a16:creationId xmlns:a16="http://schemas.microsoft.com/office/drawing/2014/main" id="{20FA57CC-73FC-4B35-9A54-420B950FF74D}"/>
              </a:ext>
            </a:extLst>
          </p:cNvPr>
          <p:cNvSpPr>
            <a:spLocks noGrp="1"/>
          </p:cNvSpPr>
          <p:nvPr>
            <p:ph type="body" idx="1"/>
          </p:nvPr>
        </p:nvSpPr>
        <p:spPr/>
        <p:txBody>
          <a:bodyPr/>
          <a:lstStyle/>
          <a:p>
            <a:r>
              <a:rPr lang="en-US" dirty="0"/>
              <a:t>Abstraction means working with something we know how to use without knowing how it works internally. </a:t>
            </a:r>
          </a:p>
          <a:p>
            <a:endParaRPr lang="en-US" dirty="0"/>
          </a:p>
          <a:p>
            <a:r>
              <a:rPr lang="en-US" dirty="0"/>
              <a:t>A good example is a television set. We don’t need to know the inner workings of a TV, in order to use it. All we need is a remote control with a small set of buttons (the interface of the remote) and we will be able to watch TV.</a:t>
            </a:r>
          </a:p>
          <a:p>
            <a:endParaRPr lang="en-US" dirty="0"/>
          </a:p>
          <a:p>
            <a:r>
              <a:rPr lang="en-US" dirty="0"/>
              <a:t>The same goes for objects in OOP. If we have an object Laptop and it needs a processor, we use the object Processor. We do not know (or rather it is of no concern to us) how it calculates. In order to use it, it’s sufficient to call the method Calculate() with appropriate parameters.</a:t>
            </a:r>
            <a:endParaRPr lang="bg-BG" dirty="0"/>
          </a:p>
        </p:txBody>
      </p:sp>
    </p:spTree>
    <p:extLst>
      <p:ext uri="{BB962C8B-B14F-4D97-AF65-F5344CB8AC3E}">
        <p14:creationId xmlns:p14="http://schemas.microsoft.com/office/powerpoint/2010/main" val="1432114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EAF64-C548-485D-AFB4-8A21C6B4EB88}"/>
              </a:ext>
            </a:extLst>
          </p:cNvPr>
          <p:cNvSpPr>
            <a:spLocks noGrp="1"/>
          </p:cNvSpPr>
          <p:nvPr>
            <p:ph type="title"/>
          </p:nvPr>
        </p:nvSpPr>
        <p:spPr/>
        <p:txBody>
          <a:bodyPr/>
          <a:lstStyle/>
          <a:p>
            <a:r>
              <a:rPr lang="en-US" dirty="0"/>
              <a:t>Abstraction</a:t>
            </a:r>
            <a:endParaRPr lang="bg-BG" dirty="0"/>
          </a:p>
        </p:txBody>
      </p:sp>
      <p:sp>
        <p:nvSpPr>
          <p:cNvPr id="3" name="Text Placeholder 2">
            <a:extLst>
              <a:ext uri="{FF2B5EF4-FFF2-40B4-BE49-F238E27FC236}">
                <a16:creationId xmlns:a16="http://schemas.microsoft.com/office/drawing/2014/main" id="{92F801B1-87CB-4DFF-85BE-D3761833558B}"/>
              </a:ext>
            </a:extLst>
          </p:cNvPr>
          <p:cNvSpPr>
            <a:spLocks noGrp="1"/>
          </p:cNvSpPr>
          <p:nvPr>
            <p:ph type="body" idx="1"/>
          </p:nvPr>
        </p:nvSpPr>
        <p:spPr>
          <a:xfrm>
            <a:off x="1730000" y="1686128"/>
            <a:ext cx="9385200" cy="4285639"/>
          </a:xfrm>
        </p:spPr>
        <p:txBody>
          <a:bodyPr/>
          <a:lstStyle/>
          <a:p>
            <a:r>
              <a:rPr lang="en-US" dirty="0"/>
              <a:t>Abstraction is one of the most important concepts in programming and OOP. </a:t>
            </a:r>
          </a:p>
          <a:p>
            <a:endParaRPr lang="en-US" dirty="0"/>
          </a:p>
          <a:p>
            <a:r>
              <a:rPr lang="en-US" dirty="0"/>
              <a:t>It allows us to write code, which works with abstract data structures (like dictionaries, lists, arrays and others). We can work with an abstract data type by using its interface without concerning ourselves with its implementation. </a:t>
            </a:r>
          </a:p>
          <a:p>
            <a:endParaRPr lang="en-US" dirty="0"/>
          </a:p>
          <a:p>
            <a:r>
              <a:rPr lang="en-US" dirty="0"/>
              <a:t>For instance, we can save to a file all elements from a list without bothering if it is implemented with an array, a linked list, etc. The code remains unchanged, when we work with other data types. </a:t>
            </a:r>
          </a:p>
          <a:p>
            <a:endParaRPr lang="en-US" dirty="0"/>
          </a:p>
          <a:p>
            <a:r>
              <a:rPr lang="en-US" dirty="0"/>
              <a:t>We can even write new data types and make them work with our program without changing it.</a:t>
            </a:r>
            <a:endParaRPr lang="bg-BG" dirty="0"/>
          </a:p>
        </p:txBody>
      </p:sp>
    </p:spTree>
    <p:extLst>
      <p:ext uri="{BB962C8B-B14F-4D97-AF65-F5344CB8AC3E}">
        <p14:creationId xmlns:p14="http://schemas.microsoft.com/office/powerpoint/2010/main" val="2538075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2CDCE-371C-4E7D-953A-2E10AC4C0F4E}"/>
              </a:ext>
            </a:extLst>
          </p:cNvPr>
          <p:cNvSpPr>
            <a:spLocks noGrp="1"/>
          </p:cNvSpPr>
          <p:nvPr>
            <p:ph type="title"/>
          </p:nvPr>
        </p:nvSpPr>
        <p:spPr/>
        <p:txBody>
          <a:bodyPr/>
          <a:lstStyle/>
          <a:p>
            <a:r>
              <a:rPr lang="en-US" dirty="0"/>
              <a:t>Abstraction – Abstract Data Example</a:t>
            </a:r>
            <a:endParaRPr lang="bg-BG" dirty="0"/>
          </a:p>
        </p:txBody>
      </p:sp>
      <p:sp>
        <p:nvSpPr>
          <p:cNvPr id="3" name="Text Placeholder 2">
            <a:extLst>
              <a:ext uri="{FF2B5EF4-FFF2-40B4-BE49-F238E27FC236}">
                <a16:creationId xmlns:a16="http://schemas.microsoft.com/office/drawing/2014/main" id="{F004C930-1931-4EE1-B20C-D7F7684EE995}"/>
              </a:ext>
            </a:extLst>
          </p:cNvPr>
          <p:cNvSpPr>
            <a:spLocks noGrp="1"/>
          </p:cNvSpPr>
          <p:nvPr>
            <p:ph type="body" idx="1"/>
          </p:nvPr>
        </p:nvSpPr>
        <p:spPr>
          <a:xfrm>
            <a:off x="1730000" y="1511030"/>
            <a:ext cx="9385200" cy="4460737"/>
          </a:xfrm>
        </p:spPr>
        <p:txBody>
          <a:bodyPr/>
          <a:lstStyle/>
          <a:p>
            <a:r>
              <a:rPr lang="en-US" dirty="0"/>
              <a:t>Here is an example, where we define a specific data type "African lion", but use it later on in an abstract manner through the "Felidae" abstraction. This abstraction does not concern itself with the details of all types of lions.</a:t>
            </a:r>
            <a:endParaRPr lang="bg-BG" dirty="0"/>
          </a:p>
        </p:txBody>
      </p:sp>
      <p:pic>
        <p:nvPicPr>
          <p:cNvPr id="5" name="Picture 4">
            <a:extLst>
              <a:ext uri="{FF2B5EF4-FFF2-40B4-BE49-F238E27FC236}">
                <a16:creationId xmlns:a16="http://schemas.microsoft.com/office/drawing/2014/main" id="{6D79D694-CAE0-4F25-962B-7107C23E7945}"/>
              </a:ext>
            </a:extLst>
          </p:cNvPr>
          <p:cNvPicPr>
            <a:picLocks noChangeAspect="1"/>
          </p:cNvPicPr>
          <p:nvPr/>
        </p:nvPicPr>
        <p:blipFill>
          <a:blip r:embed="rId2"/>
          <a:stretch>
            <a:fillRect/>
          </a:stretch>
        </p:blipFill>
        <p:spPr>
          <a:xfrm>
            <a:off x="2317007" y="2658591"/>
            <a:ext cx="5886653" cy="2704448"/>
          </a:xfrm>
          <a:prstGeom prst="rect">
            <a:avLst/>
          </a:prstGeom>
        </p:spPr>
      </p:pic>
    </p:spTree>
    <p:extLst>
      <p:ext uri="{BB962C8B-B14F-4D97-AF65-F5344CB8AC3E}">
        <p14:creationId xmlns:p14="http://schemas.microsoft.com/office/powerpoint/2010/main" val="1325701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ED06-A1BF-452E-8DA9-FAA9D67E95DA}"/>
              </a:ext>
            </a:extLst>
          </p:cNvPr>
          <p:cNvSpPr>
            <a:spLocks noGrp="1"/>
          </p:cNvSpPr>
          <p:nvPr>
            <p:ph type="title"/>
          </p:nvPr>
        </p:nvSpPr>
        <p:spPr/>
        <p:txBody>
          <a:bodyPr/>
          <a:lstStyle/>
          <a:p>
            <a:r>
              <a:rPr lang="en-US" dirty="0"/>
              <a:t>Interfaces</a:t>
            </a:r>
            <a:endParaRPr lang="bg-BG" dirty="0"/>
          </a:p>
        </p:txBody>
      </p:sp>
      <p:sp>
        <p:nvSpPr>
          <p:cNvPr id="3" name="Text Placeholder 2">
            <a:extLst>
              <a:ext uri="{FF2B5EF4-FFF2-40B4-BE49-F238E27FC236}">
                <a16:creationId xmlns:a16="http://schemas.microsoft.com/office/drawing/2014/main" id="{7BB9B349-09C4-49DD-9AD4-034EFDEE100A}"/>
              </a:ext>
            </a:extLst>
          </p:cNvPr>
          <p:cNvSpPr>
            <a:spLocks noGrp="1"/>
          </p:cNvSpPr>
          <p:nvPr>
            <p:ph type="body" idx="1"/>
          </p:nvPr>
        </p:nvSpPr>
        <p:spPr>
          <a:xfrm>
            <a:off x="1730000" y="1562911"/>
            <a:ext cx="9385200" cy="4408856"/>
          </a:xfrm>
        </p:spPr>
        <p:txBody>
          <a:bodyPr/>
          <a:lstStyle/>
          <a:p>
            <a:r>
              <a:rPr lang="en-US" dirty="0"/>
              <a:t>In the C# language the interface is a definition of a role (a group of abstract actions). </a:t>
            </a:r>
          </a:p>
          <a:p>
            <a:endParaRPr lang="en-US" dirty="0"/>
          </a:p>
          <a:p>
            <a:r>
              <a:rPr lang="en-US" dirty="0"/>
              <a:t>It defines what sort of behavior a certain object must exhibit, without specifying how this behavior should be implemented. </a:t>
            </a:r>
          </a:p>
          <a:p>
            <a:endParaRPr lang="en-US" dirty="0"/>
          </a:p>
          <a:p>
            <a:r>
              <a:rPr lang="en-US" dirty="0"/>
              <a:t>Interfaces are also known as contracts or specifications of behavior.</a:t>
            </a:r>
          </a:p>
          <a:p>
            <a:endParaRPr lang="en-US" dirty="0"/>
          </a:p>
          <a:p>
            <a:r>
              <a:rPr lang="en-US" dirty="0"/>
              <a:t>An object can have multiple roles (or implement multiple interfaces / contracts) and its users can utilize it from different points of view.</a:t>
            </a:r>
          </a:p>
          <a:p>
            <a:endParaRPr lang="en-US" dirty="0"/>
          </a:p>
          <a:p>
            <a:r>
              <a:rPr lang="en-US" dirty="0"/>
              <a:t>For example, an object of type Person can have the roles of Soldier (with behavior "shoot your enemy"), Husband (with behavior "love your wife") and Taxpayer (with behavior "pay your taxes"). However, every person implements its behavior in a different way; John pays his taxes on time, George pays them overdue and Peter doesn’t pay them at all.</a:t>
            </a:r>
            <a:endParaRPr lang="bg-BG" dirty="0"/>
          </a:p>
        </p:txBody>
      </p:sp>
    </p:spTree>
    <p:extLst>
      <p:ext uri="{BB962C8B-B14F-4D97-AF65-F5344CB8AC3E}">
        <p14:creationId xmlns:p14="http://schemas.microsoft.com/office/powerpoint/2010/main" val="1115318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062D-2255-4A70-870D-6667FDBA6E0E}"/>
              </a:ext>
            </a:extLst>
          </p:cNvPr>
          <p:cNvSpPr>
            <a:spLocks noGrp="1"/>
          </p:cNvSpPr>
          <p:nvPr>
            <p:ph type="title"/>
          </p:nvPr>
        </p:nvSpPr>
        <p:spPr/>
        <p:txBody>
          <a:bodyPr/>
          <a:lstStyle/>
          <a:p>
            <a:r>
              <a:rPr lang="en-US" dirty="0"/>
              <a:t>Interfaces – Key Concepts</a:t>
            </a:r>
            <a:endParaRPr lang="bg-BG" dirty="0"/>
          </a:p>
        </p:txBody>
      </p:sp>
      <p:sp>
        <p:nvSpPr>
          <p:cNvPr id="3" name="Text Placeholder 2">
            <a:extLst>
              <a:ext uri="{FF2B5EF4-FFF2-40B4-BE49-F238E27FC236}">
                <a16:creationId xmlns:a16="http://schemas.microsoft.com/office/drawing/2014/main" id="{6987AD51-C59B-4332-A3B4-0894C4B225D4}"/>
              </a:ext>
            </a:extLst>
          </p:cNvPr>
          <p:cNvSpPr>
            <a:spLocks noGrp="1"/>
          </p:cNvSpPr>
          <p:nvPr>
            <p:ph type="body" idx="1"/>
          </p:nvPr>
        </p:nvSpPr>
        <p:spPr>
          <a:xfrm>
            <a:off x="1730000" y="1660187"/>
            <a:ext cx="9385200" cy="4311580"/>
          </a:xfrm>
        </p:spPr>
        <p:txBody>
          <a:bodyPr/>
          <a:lstStyle/>
          <a:p>
            <a:r>
              <a:rPr lang="en-US" dirty="0"/>
              <a:t>An interface can only declare methods and constants.</a:t>
            </a:r>
          </a:p>
          <a:p>
            <a:endParaRPr lang="en-US" dirty="0"/>
          </a:p>
          <a:p>
            <a:r>
              <a:rPr lang="en-US" dirty="0"/>
              <a:t>A method signature is the combination of a method’s name and a description of its parameters (type and order). In a class / interface all methods have to have different signatures and should not be identical with signatures of inherited methods.</a:t>
            </a:r>
          </a:p>
          <a:p>
            <a:endParaRPr lang="en-US" dirty="0"/>
          </a:p>
          <a:p>
            <a:r>
              <a:rPr lang="en-US" dirty="0"/>
              <a:t>A method declaration is the combination of a method’s return type and its signature. The return type only specifies what the method returns.</a:t>
            </a:r>
          </a:p>
          <a:p>
            <a:endParaRPr lang="en-US" dirty="0"/>
          </a:p>
          <a:p>
            <a:r>
              <a:rPr lang="en-US" dirty="0"/>
              <a:t>A class / method implementation is the source code of a class / method.</a:t>
            </a:r>
          </a:p>
          <a:p>
            <a:endParaRPr lang="en-US" dirty="0"/>
          </a:p>
          <a:p>
            <a:r>
              <a:rPr lang="en-US" dirty="0"/>
              <a:t>Usually it is between curly brackets: "{" and "}". Regarding methods, this is also referred to as the method body.</a:t>
            </a:r>
            <a:endParaRPr lang="bg-BG" dirty="0"/>
          </a:p>
        </p:txBody>
      </p:sp>
    </p:spTree>
    <p:extLst>
      <p:ext uri="{BB962C8B-B14F-4D97-AF65-F5344CB8AC3E}">
        <p14:creationId xmlns:p14="http://schemas.microsoft.com/office/powerpoint/2010/main" val="3196374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9BC5-BEA0-44CE-BC41-1A617699EAB3}"/>
              </a:ext>
            </a:extLst>
          </p:cNvPr>
          <p:cNvSpPr>
            <a:spLocks noGrp="1"/>
          </p:cNvSpPr>
          <p:nvPr>
            <p:ph type="title"/>
          </p:nvPr>
        </p:nvSpPr>
        <p:spPr/>
        <p:txBody>
          <a:bodyPr/>
          <a:lstStyle/>
          <a:p>
            <a:r>
              <a:rPr lang="en-US" dirty="0"/>
              <a:t>Interfaces</a:t>
            </a:r>
            <a:endParaRPr lang="bg-BG" dirty="0"/>
          </a:p>
        </p:txBody>
      </p:sp>
      <p:sp>
        <p:nvSpPr>
          <p:cNvPr id="3" name="Text Placeholder 2">
            <a:extLst>
              <a:ext uri="{FF2B5EF4-FFF2-40B4-BE49-F238E27FC236}">
                <a16:creationId xmlns:a16="http://schemas.microsoft.com/office/drawing/2014/main" id="{ECB914E6-2599-4FE5-820E-CE8D11D21E91}"/>
              </a:ext>
            </a:extLst>
          </p:cNvPr>
          <p:cNvSpPr>
            <a:spLocks noGrp="1"/>
          </p:cNvSpPr>
          <p:nvPr>
            <p:ph type="body" idx="1"/>
          </p:nvPr>
        </p:nvSpPr>
        <p:spPr/>
        <p:txBody>
          <a:bodyPr/>
          <a:lstStyle/>
          <a:p>
            <a:r>
              <a:rPr lang="en-US" dirty="0"/>
              <a:t>Live demo …</a:t>
            </a:r>
            <a:endParaRPr lang="bg-BG" dirty="0"/>
          </a:p>
        </p:txBody>
      </p:sp>
    </p:spTree>
    <p:extLst>
      <p:ext uri="{BB962C8B-B14F-4D97-AF65-F5344CB8AC3E}">
        <p14:creationId xmlns:p14="http://schemas.microsoft.com/office/powerpoint/2010/main" val="52885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485BC-F1FC-4D80-886C-9F6CBADE66DB}"/>
              </a:ext>
            </a:extLst>
          </p:cNvPr>
          <p:cNvSpPr>
            <a:spLocks noGrp="1"/>
          </p:cNvSpPr>
          <p:nvPr>
            <p:ph type="title"/>
          </p:nvPr>
        </p:nvSpPr>
        <p:spPr/>
        <p:txBody>
          <a:bodyPr/>
          <a:lstStyle/>
          <a:p>
            <a:r>
              <a:rPr lang="en-US" dirty="0"/>
              <a:t>Object-Oriented Programming (OOP)</a:t>
            </a:r>
            <a:endParaRPr lang="bg-BG" dirty="0"/>
          </a:p>
        </p:txBody>
      </p:sp>
      <p:sp>
        <p:nvSpPr>
          <p:cNvPr id="3" name="Text Placeholder 2">
            <a:extLst>
              <a:ext uri="{FF2B5EF4-FFF2-40B4-BE49-F238E27FC236}">
                <a16:creationId xmlns:a16="http://schemas.microsoft.com/office/drawing/2014/main" id="{EAA6F1A5-547D-4359-A674-24214E19B424}"/>
              </a:ext>
            </a:extLst>
          </p:cNvPr>
          <p:cNvSpPr>
            <a:spLocks noGrp="1"/>
          </p:cNvSpPr>
          <p:nvPr>
            <p:ph type="body" idx="1"/>
          </p:nvPr>
        </p:nvSpPr>
        <p:spPr>
          <a:xfrm>
            <a:off x="1730000" y="1485088"/>
            <a:ext cx="9385200" cy="4847911"/>
          </a:xfrm>
        </p:spPr>
        <p:txBody>
          <a:bodyPr/>
          <a:lstStyle/>
          <a:p>
            <a:r>
              <a:rPr lang="en-US" dirty="0"/>
              <a:t>Object-oriented programming is the successor of procedural (structural) programming. </a:t>
            </a:r>
          </a:p>
          <a:p>
            <a:r>
              <a:rPr lang="en-US" dirty="0"/>
              <a:t>Procedural programming describes programs as groups of reusable code units (procedures) which define input and output parameters.</a:t>
            </a:r>
          </a:p>
          <a:p>
            <a:r>
              <a:rPr lang="en-US" dirty="0"/>
              <a:t>Procedural programs consist of procedures, which invoke each other.</a:t>
            </a:r>
          </a:p>
          <a:p>
            <a:r>
              <a:rPr lang="en-US" dirty="0"/>
              <a:t>The problem with procedural programming is that code reusability is hard and limited – only procedures can be reused and it is hard to make them generic and flexible. There is no easy way to work with abstract data structures with different implementations.</a:t>
            </a:r>
          </a:p>
          <a:p>
            <a:r>
              <a:rPr lang="en-US" dirty="0"/>
              <a:t>The object-oriented approach relies on the paradigm that each and every program works with data that describes entities (objects or events) from real life. For example: accounting software systems work with invoices, items, warehouses, availabilities, sale orders, etc.</a:t>
            </a:r>
          </a:p>
          <a:p>
            <a:r>
              <a:rPr lang="en-US" dirty="0"/>
              <a:t>This is how objects came to be. They describe characteristics (properties) and behavior (methods) of such real life entities.</a:t>
            </a:r>
          </a:p>
          <a:p>
            <a:r>
              <a:rPr lang="en-US" dirty="0"/>
              <a:t>The main advantages and goals of OOP are to make complex software faster to develop and easier to maintain. OOP enables the easy reuse of code by applying simple and widely accepted rules (principles). </a:t>
            </a:r>
            <a:endParaRPr lang="bg-BG" dirty="0"/>
          </a:p>
        </p:txBody>
      </p:sp>
    </p:spTree>
    <p:extLst>
      <p:ext uri="{BB962C8B-B14F-4D97-AF65-F5344CB8AC3E}">
        <p14:creationId xmlns:p14="http://schemas.microsoft.com/office/powerpoint/2010/main" val="37627171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4E1FA-EBC6-43C9-ABF1-821AF653862F}"/>
              </a:ext>
            </a:extLst>
          </p:cNvPr>
          <p:cNvSpPr>
            <a:spLocks noGrp="1"/>
          </p:cNvSpPr>
          <p:nvPr>
            <p:ph type="title"/>
          </p:nvPr>
        </p:nvSpPr>
        <p:spPr/>
        <p:txBody>
          <a:bodyPr/>
          <a:lstStyle/>
          <a:p>
            <a:r>
              <a:rPr lang="en-US" dirty="0"/>
              <a:t>Abstraction and Interfaces</a:t>
            </a:r>
            <a:endParaRPr lang="bg-BG" dirty="0"/>
          </a:p>
        </p:txBody>
      </p:sp>
      <p:sp>
        <p:nvSpPr>
          <p:cNvPr id="3" name="Text Placeholder 2">
            <a:extLst>
              <a:ext uri="{FF2B5EF4-FFF2-40B4-BE49-F238E27FC236}">
                <a16:creationId xmlns:a16="http://schemas.microsoft.com/office/drawing/2014/main" id="{A8C2B4B6-9916-43EB-9B2B-4D6DE32CD904}"/>
              </a:ext>
            </a:extLst>
          </p:cNvPr>
          <p:cNvSpPr>
            <a:spLocks noGrp="1"/>
          </p:cNvSpPr>
          <p:nvPr>
            <p:ph type="body" idx="1"/>
          </p:nvPr>
        </p:nvSpPr>
        <p:spPr/>
        <p:txBody>
          <a:bodyPr/>
          <a:lstStyle/>
          <a:p>
            <a:r>
              <a:rPr lang="en-US" dirty="0"/>
              <a:t>The best way to achieve abstraction is by working though interfaces. </a:t>
            </a:r>
          </a:p>
          <a:p>
            <a:endParaRPr lang="en-US" dirty="0"/>
          </a:p>
          <a:p>
            <a:r>
              <a:rPr lang="en-US" dirty="0"/>
              <a:t>A component works with interfaces which another implements. </a:t>
            </a:r>
          </a:p>
          <a:p>
            <a:endParaRPr lang="en-US" dirty="0"/>
          </a:p>
          <a:p>
            <a:r>
              <a:rPr lang="en-US" dirty="0"/>
              <a:t>That way, a change in the second component will not affect the first one as long as the</a:t>
            </a:r>
          </a:p>
          <a:p>
            <a:r>
              <a:rPr lang="en-US" dirty="0"/>
              <a:t>new component implements the old interface. </a:t>
            </a:r>
          </a:p>
          <a:p>
            <a:endParaRPr lang="en-US" dirty="0"/>
          </a:p>
          <a:p>
            <a:r>
              <a:rPr lang="en-US" dirty="0"/>
              <a:t>The interface is also called a contract.  Every component upholds a certain contract (the signature of certain methods). That way, two components upholding a contract can communicate with each other without knowing how their counterpart works.</a:t>
            </a:r>
            <a:endParaRPr lang="bg-BG" dirty="0"/>
          </a:p>
        </p:txBody>
      </p:sp>
    </p:spTree>
    <p:extLst>
      <p:ext uri="{BB962C8B-B14F-4D97-AF65-F5344CB8AC3E}">
        <p14:creationId xmlns:p14="http://schemas.microsoft.com/office/powerpoint/2010/main" val="1239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B89C-553F-4FCF-83F0-887D9C96DA59}"/>
              </a:ext>
            </a:extLst>
          </p:cNvPr>
          <p:cNvSpPr>
            <a:spLocks noGrp="1"/>
          </p:cNvSpPr>
          <p:nvPr>
            <p:ph type="title"/>
          </p:nvPr>
        </p:nvSpPr>
        <p:spPr/>
        <p:txBody>
          <a:bodyPr/>
          <a:lstStyle/>
          <a:p>
            <a:r>
              <a:rPr lang="en-US" dirty="0"/>
              <a:t>When Should We Use Abstraction and Interfaces?</a:t>
            </a:r>
            <a:endParaRPr lang="bg-BG" dirty="0"/>
          </a:p>
        </p:txBody>
      </p:sp>
      <p:sp>
        <p:nvSpPr>
          <p:cNvPr id="3" name="Text Placeholder 2">
            <a:extLst>
              <a:ext uri="{FF2B5EF4-FFF2-40B4-BE49-F238E27FC236}">
                <a16:creationId xmlns:a16="http://schemas.microsoft.com/office/drawing/2014/main" id="{E3230107-0399-4D34-939B-E29C8AFA2B6C}"/>
              </a:ext>
            </a:extLst>
          </p:cNvPr>
          <p:cNvSpPr>
            <a:spLocks noGrp="1"/>
          </p:cNvSpPr>
          <p:nvPr>
            <p:ph type="body" idx="1"/>
          </p:nvPr>
        </p:nvSpPr>
        <p:spPr/>
        <p:txBody>
          <a:bodyPr/>
          <a:lstStyle/>
          <a:p>
            <a:r>
              <a:rPr lang="en-US" dirty="0"/>
              <a:t>The answer to this question is: always when we want to achieve abstraction of data or actions, whose implementation can change later on.</a:t>
            </a:r>
          </a:p>
          <a:p>
            <a:endParaRPr lang="en-US" dirty="0"/>
          </a:p>
          <a:p>
            <a:r>
              <a:rPr lang="en-US" dirty="0"/>
              <a:t>Code, which communicates with another piece of code through interfaces, is much more resilient to changes than code written using specific classes.</a:t>
            </a:r>
          </a:p>
          <a:p>
            <a:endParaRPr lang="en-US" dirty="0"/>
          </a:p>
          <a:p>
            <a:r>
              <a:rPr lang="en-US" dirty="0"/>
              <a:t>Working through interfaces is common and a highly recommended practice – one of the basic rules for writing high-quality code.</a:t>
            </a:r>
            <a:endParaRPr lang="bg-BG" dirty="0"/>
          </a:p>
        </p:txBody>
      </p:sp>
    </p:spTree>
    <p:extLst>
      <p:ext uri="{BB962C8B-B14F-4D97-AF65-F5344CB8AC3E}">
        <p14:creationId xmlns:p14="http://schemas.microsoft.com/office/powerpoint/2010/main" val="371889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3B4C8-2877-4C66-98C7-A6A36B2423DD}"/>
              </a:ext>
            </a:extLst>
          </p:cNvPr>
          <p:cNvSpPr>
            <a:spLocks noGrp="1"/>
          </p:cNvSpPr>
          <p:nvPr>
            <p:ph type="title"/>
          </p:nvPr>
        </p:nvSpPr>
        <p:spPr/>
        <p:txBody>
          <a:bodyPr/>
          <a:lstStyle/>
          <a:p>
            <a:r>
              <a:rPr lang="en-US" dirty="0"/>
              <a:t>When Should We Write Interfaces?</a:t>
            </a:r>
            <a:endParaRPr lang="bg-BG" dirty="0"/>
          </a:p>
        </p:txBody>
      </p:sp>
      <p:sp>
        <p:nvSpPr>
          <p:cNvPr id="3" name="Text Placeholder 2">
            <a:extLst>
              <a:ext uri="{FF2B5EF4-FFF2-40B4-BE49-F238E27FC236}">
                <a16:creationId xmlns:a16="http://schemas.microsoft.com/office/drawing/2014/main" id="{B7CF1769-47D9-4498-BC0D-9533EFE9564F}"/>
              </a:ext>
            </a:extLst>
          </p:cNvPr>
          <p:cNvSpPr>
            <a:spLocks noGrp="1"/>
          </p:cNvSpPr>
          <p:nvPr>
            <p:ph type="body" idx="1"/>
          </p:nvPr>
        </p:nvSpPr>
        <p:spPr/>
        <p:txBody>
          <a:bodyPr/>
          <a:lstStyle/>
          <a:p>
            <a:r>
              <a:rPr lang="en-US" dirty="0"/>
              <a:t>It is always a good idea to use interfaces when functionality is exposed to another component. </a:t>
            </a:r>
          </a:p>
          <a:p>
            <a:endParaRPr lang="en-US" dirty="0"/>
          </a:p>
          <a:p>
            <a:r>
              <a:rPr lang="en-US" dirty="0"/>
              <a:t>In the interface we include only the functionality (in the form of a declaration) that others need to see.</a:t>
            </a:r>
          </a:p>
          <a:p>
            <a:endParaRPr lang="en-US" dirty="0"/>
          </a:p>
          <a:p>
            <a:r>
              <a:rPr lang="en-US" dirty="0"/>
              <a:t>Internally, a program / component can use interfaces for defining roles.</a:t>
            </a:r>
          </a:p>
          <a:p>
            <a:endParaRPr lang="en-US" dirty="0"/>
          </a:p>
          <a:p>
            <a:r>
              <a:rPr lang="en-US" dirty="0"/>
              <a:t>That way, an object can be used by different classes through different roles.</a:t>
            </a:r>
            <a:endParaRPr lang="bg-BG" dirty="0"/>
          </a:p>
        </p:txBody>
      </p:sp>
    </p:spTree>
    <p:extLst>
      <p:ext uri="{BB962C8B-B14F-4D97-AF65-F5344CB8AC3E}">
        <p14:creationId xmlns:p14="http://schemas.microsoft.com/office/powerpoint/2010/main" val="4061375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AEDCEF-34BD-48D9-A06E-FE4F595487B6}"/>
              </a:ext>
            </a:extLst>
          </p:cNvPr>
          <p:cNvSpPr>
            <a:spLocks noGrp="1"/>
          </p:cNvSpPr>
          <p:nvPr>
            <p:ph type="ctrTitle"/>
          </p:nvPr>
        </p:nvSpPr>
        <p:spPr/>
        <p:txBody>
          <a:bodyPr/>
          <a:lstStyle/>
          <a:p>
            <a:r>
              <a:rPr lang="en-US" dirty="0"/>
              <a:t>Encapsulation</a:t>
            </a:r>
            <a:endParaRPr lang="bg-BG" dirty="0"/>
          </a:p>
        </p:txBody>
      </p:sp>
      <p:sp>
        <p:nvSpPr>
          <p:cNvPr id="5" name="Subtitle 4">
            <a:extLst>
              <a:ext uri="{FF2B5EF4-FFF2-40B4-BE49-F238E27FC236}">
                <a16:creationId xmlns:a16="http://schemas.microsoft.com/office/drawing/2014/main" id="{C27CED0F-0D7D-4381-BD56-CB5265A642D7}"/>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26430832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5335-F73B-4D2A-A7E5-EE4F9DFEC8A9}"/>
              </a:ext>
            </a:extLst>
          </p:cNvPr>
          <p:cNvSpPr>
            <a:spLocks noGrp="1"/>
          </p:cNvSpPr>
          <p:nvPr>
            <p:ph type="title"/>
          </p:nvPr>
        </p:nvSpPr>
        <p:spPr/>
        <p:txBody>
          <a:bodyPr/>
          <a:lstStyle/>
          <a:p>
            <a:r>
              <a:rPr lang="en-US" dirty="0"/>
              <a:t>Encapsulation</a:t>
            </a:r>
            <a:endParaRPr lang="bg-BG" dirty="0"/>
          </a:p>
        </p:txBody>
      </p:sp>
      <p:sp>
        <p:nvSpPr>
          <p:cNvPr id="3" name="Text Placeholder 2">
            <a:extLst>
              <a:ext uri="{FF2B5EF4-FFF2-40B4-BE49-F238E27FC236}">
                <a16:creationId xmlns:a16="http://schemas.microsoft.com/office/drawing/2014/main" id="{3F5B4871-8E5D-4390-9781-F289B563F7CC}"/>
              </a:ext>
            </a:extLst>
          </p:cNvPr>
          <p:cNvSpPr>
            <a:spLocks noGrp="1"/>
          </p:cNvSpPr>
          <p:nvPr>
            <p:ph type="body" idx="1"/>
          </p:nvPr>
        </p:nvSpPr>
        <p:spPr>
          <a:xfrm>
            <a:off x="1730000" y="1686128"/>
            <a:ext cx="9385200" cy="4285639"/>
          </a:xfrm>
        </p:spPr>
        <p:txBody>
          <a:bodyPr/>
          <a:lstStyle/>
          <a:p>
            <a:r>
              <a:rPr lang="en-US" dirty="0"/>
              <a:t>Encapsulation is one of the main concepts in OOP. It is also called "information hiding". </a:t>
            </a:r>
          </a:p>
          <a:p>
            <a:endParaRPr lang="en-US" dirty="0"/>
          </a:p>
          <a:p>
            <a:r>
              <a:rPr lang="en-US" dirty="0"/>
              <a:t>An object has to provide its users only with the essential information for manipulation, without the internal details. </a:t>
            </a:r>
          </a:p>
          <a:p>
            <a:endParaRPr lang="en-US" dirty="0"/>
          </a:p>
          <a:p>
            <a:r>
              <a:rPr lang="en-US" dirty="0"/>
              <a:t>A Secretary using a Laptop only knows about its screen, keyboard and mouse. Everything else is hidden internally under the cover. She does not know about the inner workings of Laptop, because she doesn’t need to, and if she does, she might make a mess. Therefore parts of the properties and methods remain hidden to her.</a:t>
            </a:r>
          </a:p>
          <a:p>
            <a:endParaRPr lang="en-US" dirty="0"/>
          </a:p>
          <a:p>
            <a:r>
              <a:rPr lang="en-US" dirty="0"/>
              <a:t>The person writing the class has to decide what should be hidden and what not. When we program, we must define as private every method or field which other classes should not be able to access.</a:t>
            </a:r>
            <a:endParaRPr lang="bg-BG" dirty="0"/>
          </a:p>
        </p:txBody>
      </p:sp>
    </p:spTree>
    <p:extLst>
      <p:ext uri="{BB962C8B-B14F-4D97-AF65-F5344CB8AC3E}">
        <p14:creationId xmlns:p14="http://schemas.microsoft.com/office/powerpoint/2010/main" val="3430523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26D8-C202-43F6-9E72-47BA82148498}"/>
              </a:ext>
            </a:extLst>
          </p:cNvPr>
          <p:cNvSpPr>
            <a:spLocks noGrp="1"/>
          </p:cNvSpPr>
          <p:nvPr>
            <p:ph type="title"/>
          </p:nvPr>
        </p:nvSpPr>
        <p:spPr/>
        <p:txBody>
          <a:bodyPr/>
          <a:lstStyle/>
          <a:p>
            <a:r>
              <a:rPr lang="en-US" dirty="0"/>
              <a:t>Encapsulation</a:t>
            </a:r>
            <a:endParaRPr lang="bg-BG" dirty="0"/>
          </a:p>
        </p:txBody>
      </p:sp>
      <p:sp>
        <p:nvSpPr>
          <p:cNvPr id="3" name="Text Placeholder 2">
            <a:extLst>
              <a:ext uri="{FF2B5EF4-FFF2-40B4-BE49-F238E27FC236}">
                <a16:creationId xmlns:a16="http://schemas.microsoft.com/office/drawing/2014/main" id="{42B0B4BB-9B3F-4083-807B-C490DE1DFB7C}"/>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3136399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39F3-7A88-4815-A658-F1D2877333BD}"/>
              </a:ext>
            </a:extLst>
          </p:cNvPr>
          <p:cNvSpPr>
            <a:spLocks noGrp="1"/>
          </p:cNvSpPr>
          <p:nvPr>
            <p:ph type="ctrTitle"/>
          </p:nvPr>
        </p:nvSpPr>
        <p:spPr/>
        <p:txBody>
          <a:bodyPr/>
          <a:lstStyle/>
          <a:p>
            <a:r>
              <a:rPr lang="en-US" dirty="0"/>
              <a:t>Polymorphism</a:t>
            </a:r>
            <a:endParaRPr lang="bg-BG" dirty="0"/>
          </a:p>
        </p:txBody>
      </p:sp>
      <p:sp>
        <p:nvSpPr>
          <p:cNvPr id="5" name="Subtitle 4">
            <a:extLst>
              <a:ext uri="{FF2B5EF4-FFF2-40B4-BE49-F238E27FC236}">
                <a16:creationId xmlns:a16="http://schemas.microsoft.com/office/drawing/2014/main" id="{2589689D-60F5-434E-AB2C-01A51E1AFFCC}"/>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1086538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76EE-441F-4A31-99CA-8F7F17D68189}"/>
              </a:ext>
            </a:extLst>
          </p:cNvPr>
          <p:cNvSpPr>
            <a:spLocks noGrp="1"/>
          </p:cNvSpPr>
          <p:nvPr>
            <p:ph type="title"/>
          </p:nvPr>
        </p:nvSpPr>
        <p:spPr/>
        <p:txBody>
          <a:bodyPr/>
          <a:lstStyle/>
          <a:p>
            <a:r>
              <a:rPr lang="en-US" dirty="0"/>
              <a:t>Polymorphism</a:t>
            </a:r>
            <a:endParaRPr lang="bg-BG" dirty="0"/>
          </a:p>
        </p:txBody>
      </p:sp>
      <p:sp>
        <p:nvSpPr>
          <p:cNvPr id="3" name="Text Placeholder 2">
            <a:extLst>
              <a:ext uri="{FF2B5EF4-FFF2-40B4-BE49-F238E27FC236}">
                <a16:creationId xmlns:a16="http://schemas.microsoft.com/office/drawing/2014/main" id="{3F131DBA-FEFF-47DE-A410-F011E8A54394}"/>
              </a:ext>
            </a:extLst>
          </p:cNvPr>
          <p:cNvSpPr>
            <a:spLocks noGrp="1"/>
          </p:cNvSpPr>
          <p:nvPr>
            <p:ph type="body" idx="1"/>
          </p:nvPr>
        </p:nvSpPr>
        <p:spPr>
          <a:xfrm>
            <a:off x="1730000" y="1679643"/>
            <a:ext cx="9385200" cy="4292124"/>
          </a:xfrm>
        </p:spPr>
        <p:txBody>
          <a:bodyPr/>
          <a:lstStyle/>
          <a:p>
            <a:r>
              <a:rPr lang="en-US" dirty="0"/>
              <a:t>Polymorphism allows treating objects of a derived class as objects of its base class. </a:t>
            </a:r>
          </a:p>
          <a:p>
            <a:endParaRPr lang="en-US" dirty="0"/>
          </a:p>
          <a:p>
            <a:r>
              <a:rPr lang="en-US" dirty="0"/>
              <a:t>For example, big cats (base class) catch their prey (a method) in different ways. A Lion (derived class) sneaks on it, while a Cheetah (another derived class) simply outruns it.</a:t>
            </a:r>
          </a:p>
          <a:p>
            <a:endParaRPr lang="en-US" dirty="0"/>
          </a:p>
          <a:p>
            <a:r>
              <a:rPr lang="en-US" dirty="0"/>
              <a:t>Polymorphism allows us to treat a cat of random size just like a big cat and command it "catch your prey", regardless of its exact size.</a:t>
            </a:r>
          </a:p>
          <a:p>
            <a:endParaRPr lang="en-US" dirty="0"/>
          </a:p>
          <a:p>
            <a:r>
              <a:rPr lang="en-US" dirty="0"/>
              <a:t>Polymorphism can bear strong resemblance to abstraction, but it is mostly related to overriding methods in derived classes, in order to change their original behavior inherited from the base class. </a:t>
            </a:r>
          </a:p>
          <a:p>
            <a:endParaRPr lang="en-US" dirty="0"/>
          </a:p>
          <a:p>
            <a:r>
              <a:rPr lang="en-US" dirty="0"/>
              <a:t>Abstraction is associated with creating an interface of a component or functionality (defining a role). We are going to explain method overriding shortly.</a:t>
            </a:r>
            <a:endParaRPr lang="bg-BG" dirty="0"/>
          </a:p>
        </p:txBody>
      </p:sp>
    </p:spTree>
    <p:extLst>
      <p:ext uri="{BB962C8B-B14F-4D97-AF65-F5344CB8AC3E}">
        <p14:creationId xmlns:p14="http://schemas.microsoft.com/office/powerpoint/2010/main" val="41864496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A8C2-E779-45E1-827F-383E27CE295C}"/>
              </a:ext>
            </a:extLst>
          </p:cNvPr>
          <p:cNvSpPr>
            <a:spLocks noGrp="1"/>
          </p:cNvSpPr>
          <p:nvPr>
            <p:ph type="title"/>
          </p:nvPr>
        </p:nvSpPr>
        <p:spPr/>
        <p:txBody>
          <a:bodyPr/>
          <a:lstStyle/>
          <a:p>
            <a:r>
              <a:rPr lang="en-US" dirty="0"/>
              <a:t>Abstract Classes</a:t>
            </a:r>
            <a:endParaRPr lang="bg-BG" dirty="0"/>
          </a:p>
        </p:txBody>
      </p:sp>
      <p:sp>
        <p:nvSpPr>
          <p:cNvPr id="3" name="Text Placeholder 2">
            <a:extLst>
              <a:ext uri="{FF2B5EF4-FFF2-40B4-BE49-F238E27FC236}">
                <a16:creationId xmlns:a16="http://schemas.microsoft.com/office/drawing/2014/main" id="{06CCB58D-DEB4-476B-9416-484112CCF0CD}"/>
              </a:ext>
            </a:extLst>
          </p:cNvPr>
          <p:cNvSpPr>
            <a:spLocks noGrp="1"/>
          </p:cNvSpPr>
          <p:nvPr>
            <p:ph type="body" idx="1"/>
          </p:nvPr>
        </p:nvSpPr>
        <p:spPr>
          <a:xfrm>
            <a:off x="1729999" y="1368357"/>
            <a:ext cx="10021013" cy="4603410"/>
          </a:xfrm>
        </p:spPr>
        <p:txBody>
          <a:bodyPr/>
          <a:lstStyle/>
          <a:p>
            <a:r>
              <a:rPr lang="en-US" dirty="0"/>
              <a:t>What happens if we want to specify that the class Felidae is incomplete and only its successors can have instances? This is accomplished by putting the keyword abstract before the name of the class and indicates that the class is not ready to be instantiated. We refer to such classes as abstract classes. </a:t>
            </a:r>
          </a:p>
          <a:p>
            <a:r>
              <a:rPr lang="en-US" dirty="0"/>
              <a:t>And how do we indicate which exact part of the class is incomplete? Once again, this is accomplished by putting the keyword abstract before the name of the method to be implemented. This method is called an abstract method and cannot have an implementation, but a declaration only.</a:t>
            </a:r>
          </a:p>
          <a:p>
            <a:r>
              <a:rPr lang="en-US" dirty="0"/>
              <a:t>Each class with at least one abstract method must be abstract. Makes sense, right? However, the opposite is not true. It is possible to define a class as an abstract one, even when there are no abstract methods in it.</a:t>
            </a:r>
          </a:p>
          <a:p>
            <a:r>
              <a:rPr lang="en-US" dirty="0"/>
              <a:t>Abstract classes are something in the middle between classes and interfaces. They can define ordinary methods and abstract methods. Ordinary methods have an implementation, whereas abstract methods are empty (without an implementation) and remain to be implemented later by the derived classes.</a:t>
            </a:r>
            <a:endParaRPr lang="bg-BG" dirty="0"/>
          </a:p>
        </p:txBody>
      </p:sp>
    </p:spTree>
    <p:extLst>
      <p:ext uri="{BB962C8B-B14F-4D97-AF65-F5344CB8AC3E}">
        <p14:creationId xmlns:p14="http://schemas.microsoft.com/office/powerpoint/2010/main" val="10328379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35EB-3AE5-4427-B1A9-45B9B986FBDF}"/>
              </a:ext>
            </a:extLst>
          </p:cNvPr>
          <p:cNvSpPr>
            <a:spLocks noGrp="1"/>
          </p:cNvSpPr>
          <p:nvPr>
            <p:ph type="title"/>
          </p:nvPr>
        </p:nvSpPr>
        <p:spPr/>
        <p:txBody>
          <a:bodyPr/>
          <a:lstStyle/>
          <a:p>
            <a:r>
              <a:rPr lang="en-US" dirty="0"/>
              <a:t>Abstract classes</a:t>
            </a:r>
            <a:endParaRPr lang="bg-BG" dirty="0"/>
          </a:p>
        </p:txBody>
      </p:sp>
      <p:sp>
        <p:nvSpPr>
          <p:cNvPr id="3" name="Text Placeholder 2">
            <a:extLst>
              <a:ext uri="{FF2B5EF4-FFF2-40B4-BE49-F238E27FC236}">
                <a16:creationId xmlns:a16="http://schemas.microsoft.com/office/drawing/2014/main" id="{E0A7EAE7-AACA-431F-9274-8D77B616CE24}"/>
              </a:ext>
            </a:extLst>
          </p:cNvPr>
          <p:cNvSpPr>
            <a:spLocks noGrp="1"/>
          </p:cNvSpPr>
          <p:nvPr>
            <p:ph type="body" idx="1"/>
          </p:nvPr>
        </p:nvSpPr>
        <p:spPr/>
        <p:txBody>
          <a:bodyPr/>
          <a:lstStyle/>
          <a:p>
            <a:r>
              <a:rPr lang="en-US" dirty="0"/>
              <a:t>Live demo …</a:t>
            </a:r>
            <a:endParaRPr lang="bg-BG" dirty="0"/>
          </a:p>
        </p:txBody>
      </p:sp>
    </p:spTree>
    <p:extLst>
      <p:ext uri="{BB962C8B-B14F-4D97-AF65-F5344CB8AC3E}">
        <p14:creationId xmlns:p14="http://schemas.microsoft.com/office/powerpoint/2010/main" val="1413509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A4D2-26A8-4EB0-89EC-C6EC48DF3723}"/>
              </a:ext>
            </a:extLst>
          </p:cNvPr>
          <p:cNvSpPr>
            <a:spLocks noGrp="1"/>
          </p:cNvSpPr>
          <p:nvPr>
            <p:ph type="title"/>
          </p:nvPr>
        </p:nvSpPr>
        <p:spPr/>
        <p:txBody>
          <a:bodyPr/>
          <a:lstStyle/>
          <a:p>
            <a:r>
              <a:rPr lang="en-US" dirty="0"/>
              <a:t>Fundamental Principles of OOP</a:t>
            </a:r>
            <a:endParaRPr lang="bg-BG" dirty="0"/>
          </a:p>
        </p:txBody>
      </p:sp>
      <p:sp>
        <p:nvSpPr>
          <p:cNvPr id="3" name="Text Placeholder 2">
            <a:extLst>
              <a:ext uri="{FF2B5EF4-FFF2-40B4-BE49-F238E27FC236}">
                <a16:creationId xmlns:a16="http://schemas.microsoft.com/office/drawing/2014/main" id="{66DA02E7-E062-43DF-AB06-DE0D0C309150}"/>
              </a:ext>
            </a:extLst>
          </p:cNvPr>
          <p:cNvSpPr>
            <a:spLocks noGrp="1"/>
          </p:cNvSpPr>
          <p:nvPr>
            <p:ph type="body" idx="1"/>
          </p:nvPr>
        </p:nvSpPr>
        <p:spPr/>
        <p:txBody>
          <a:bodyPr/>
          <a:lstStyle/>
          <a:p>
            <a:r>
              <a:rPr lang="en-US" dirty="0"/>
              <a:t>In order for a programming language to be object-oriented, it has to enable working with classes and objects as well as the implementation and use of the fundamental object-oriented principles and concepts: </a:t>
            </a:r>
          </a:p>
          <a:p>
            <a:pPr lvl="1"/>
            <a:r>
              <a:rPr lang="en-US" dirty="0"/>
              <a:t>inheritance,</a:t>
            </a:r>
          </a:p>
          <a:p>
            <a:pPr lvl="1"/>
            <a:r>
              <a:rPr lang="en-US" dirty="0"/>
              <a:t>abstraction, </a:t>
            </a:r>
          </a:p>
          <a:p>
            <a:pPr lvl="1"/>
            <a:r>
              <a:rPr lang="en-US" dirty="0"/>
              <a:t>encapsulation and polymorphism. </a:t>
            </a:r>
            <a:endParaRPr lang="bg-BG" dirty="0"/>
          </a:p>
        </p:txBody>
      </p:sp>
    </p:spTree>
    <p:extLst>
      <p:ext uri="{BB962C8B-B14F-4D97-AF65-F5344CB8AC3E}">
        <p14:creationId xmlns:p14="http://schemas.microsoft.com/office/powerpoint/2010/main" val="10478323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639D-AF26-40E3-BE5C-E5671A4BDA56}"/>
              </a:ext>
            </a:extLst>
          </p:cNvPr>
          <p:cNvSpPr>
            <a:spLocks noGrp="1"/>
          </p:cNvSpPr>
          <p:nvPr>
            <p:ph type="title"/>
          </p:nvPr>
        </p:nvSpPr>
        <p:spPr/>
        <p:txBody>
          <a:bodyPr/>
          <a:lstStyle/>
          <a:p>
            <a:r>
              <a:rPr lang="en-US" dirty="0"/>
              <a:t>Purely Abstract Classes</a:t>
            </a:r>
            <a:endParaRPr lang="bg-BG" dirty="0"/>
          </a:p>
        </p:txBody>
      </p:sp>
      <p:sp>
        <p:nvSpPr>
          <p:cNvPr id="3" name="Text Placeholder 2">
            <a:extLst>
              <a:ext uri="{FF2B5EF4-FFF2-40B4-BE49-F238E27FC236}">
                <a16:creationId xmlns:a16="http://schemas.microsoft.com/office/drawing/2014/main" id="{1210A041-1C5F-4B5C-8AEB-12A46E792B00}"/>
              </a:ext>
            </a:extLst>
          </p:cNvPr>
          <p:cNvSpPr>
            <a:spLocks noGrp="1"/>
          </p:cNvSpPr>
          <p:nvPr>
            <p:ph type="body" idx="1"/>
          </p:nvPr>
        </p:nvSpPr>
        <p:spPr>
          <a:xfrm>
            <a:off x="1730000" y="1511029"/>
            <a:ext cx="9385200" cy="4551529"/>
          </a:xfrm>
        </p:spPr>
        <p:txBody>
          <a:bodyPr/>
          <a:lstStyle/>
          <a:p>
            <a:r>
              <a:rPr lang="en-US" dirty="0"/>
              <a:t>Abstract classes, as well as interfaces, cannot be instantiated. If we try to create an instance of an abstract class, we are going to get an error during compilation.</a:t>
            </a:r>
          </a:p>
          <a:p>
            <a:endParaRPr lang="en-US" dirty="0"/>
          </a:p>
          <a:p>
            <a:r>
              <a:rPr lang="en-US" dirty="0"/>
              <a:t>Sometimes a class can be declared abstract, even if it has no abstract methods, in order to simply prohibit using it directly without creating an instance of a successor.</a:t>
            </a:r>
          </a:p>
          <a:p>
            <a:endParaRPr lang="en-US" dirty="0"/>
          </a:p>
          <a:p>
            <a:r>
              <a:rPr lang="en-US" dirty="0"/>
              <a:t>A pure abstract class is an abstract class, which has no implemented methods and no member variables. It is very similar to an interface. </a:t>
            </a:r>
          </a:p>
          <a:p>
            <a:endParaRPr lang="en-US" dirty="0"/>
          </a:p>
          <a:p>
            <a:r>
              <a:rPr lang="en-US" dirty="0"/>
              <a:t>The fundamental difference is that a class can implement many interfaces and inherit only one class (even if that class is abstract).</a:t>
            </a:r>
          </a:p>
          <a:p>
            <a:endParaRPr lang="en-US" dirty="0"/>
          </a:p>
          <a:p>
            <a:r>
              <a:rPr lang="en-US" dirty="0"/>
              <a:t>Initially, interfaces were not necessary in the presence of "multiple inheritance". They had to be conceived as a means to supersede it in specifying the numerous roles of an object.</a:t>
            </a:r>
            <a:endParaRPr lang="bg-BG" dirty="0"/>
          </a:p>
        </p:txBody>
      </p:sp>
    </p:spTree>
    <p:extLst>
      <p:ext uri="{BB962C8B-B14F-4D97-AF65-F5344CB8AC3E}">
        <p14:creationId xmlns:p14="http://schemas.microsoft.com/office/powerpoint/2010/main" val="1729277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A6F54-0613-4FDF-B65E-D2423C2F67A6}"/>
              </a:ext>
            </a:extLst>
          </p:cNvPr>
          <p:cNvSpPr>
            <a:spLocks noGrp="1"/>
          </p:cNvSpPr>
          <p:nvPr>
            <p:ph type="title"/>
          </p:nvPr>
        </p:nvSpPr>
        <p:spPr/>
        <p:txBody>
          <a:bodyPr/>
          <a:lstStyle/>
          <a:p>
            <a:r>
              <a:rPr lang="en-US" dirty="0"/>
              <a:t>Virtual Methods</a:t>
            </a:r>
            <a:endParaRPr lang="bg-BG" dirty="0"/>
          </a:p>
        </p:txBody>
      </p:sp>
      <p:sp>
        <p:nvSpPr>
          <p:cNvPr id="3" name="Text Placeholder 2">
            <a:extLst>
              <a:ext uri="{FF2B5EF4-FFF2-40B4-BE49-F238E27FC236}">
                <a16:creationId xmlns:a16="http://schemas.microsoft.com/office/drawing/2014/main" id="{BD352471-B69C-4DB3-ACD7-F5C97571223C}"/>
              </a:ext>
            </a:extLst>
          </p:cNvPr>
          <p:cNvSpPr>
            <a:spLocks noGrp="1"/>
          </p:cNvSpPr>
          <p:nvPr>
            <p:ph type="body" idx="1"/>
          </p:nvPr>
        </p:nvSpPr>
        <p:spPr/>
        <p:txBody>
          <a:bodyPr/>
          <a:lstStyle/>
          <a:p>
            <a:r>
              <a:rPr lang="en-US" dirty="0"/>
              <a:t>A method, which can be overridden in a derived class, is called a virtual method. </a:t>
            </a:r>
          </a:p>
          <a:p>
            <a:endParaRPr lang="en-US" dirty="0"/>
          </a:p>
          <a:p>
            <a:r>
              <a:rPr lang="en-US" dirty="0"/>
              <a:t>Methods in .NET by default aren’t virtual. </a:t>
            </a:r>
          </a:p>
          <a:p>
            <a:endParaRPr lang="en-US" dirty="0"/>
          </a:p>
          <a:p>
            <a:r>
              <a:rPr lang="en-US" dirty="0"/>
              <a:t>If we want to make a method virtual, we mark it with the keyword virtual. </a:t>
            </a:r>
          </a:p>
          <a:p>
            <a:endParaRPr lang="en-US" dirty="0"/>
          </a:p>
          <a:p>
            <a:r>
              <a:rPr lang="en-US" dirty="0"/>
              <a:t>Then the derived class can declare and define a method with the same signature.</a:t>
            </a:r>
          </a:p>
          <a:p>
            <a:endParaRPr lang="en-US" dirty="0"/>
          </a:p>
          <a:p>
            <a:r>
              <a:rPr lang="en-US" dirty="0"/>
              <a:t>Virtual methods are important for method overriding, which lies at the heart of polymorphism.</a:t>
            </a:r>
            <a:endParaRPr lang="bg-BG" dirty="0"/>
          </a:p>
        </p:txBody>
      </p:sp>
    </p:spTree>
    <p:extLst>
      <p:ext uri="{BB962C8B-B14F-4D97-AF65-F5344CB8AC3E}">
        <p14:creationId xmlns:p14="http://schemas.microsoft.com/office/powerpoint/2010/main" val="9414534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5081-55C3-4C14-922C-DEC224C989A9}"/>
              </a:ext>
            </a:extLst>
          </p:cNvPr>
          <p:cNvSpPr>
            <a:spLocks noGrp="1"/>
          </p:cNvSpPr>
          <p:nvPr>
            <p:ph type="title"/>
          </p:nvPr>
        </p:nvSpPr>
        <p:spPr/>
        <p:txBody>
          <a:bodyPr/>
          <a:lstStyle/>
          <a:p>
            <a:r>
              <a:rPr lang="en-US" dirty="0"/>
              <a:t>Virtual Methods</a:t>
            </a:r>
            <a:endParaRPr lang="bg-BG" dirty="0"/>
          </a:p>
        </p:txBody>
      </p:sp>
      <p:sp>
        <p:nvSpPr>
          <p:cNvPr id="3" name="Text Placeholder 2">
            <a:extLst>
              <a:ext uri="{FF2B5EF4-FFF2-40B4-BE49-F238E27FC236}">
                <a16:creationId xmlns:a16="http://schemas.microsoft.com/office/drawing/2014/main" id="{3C5B4E76-46F6-4A2B-B3EA-C45495C80006}"/>
              </a:ext>
            </a:extLst>
          </p:cNvPr>
          <p:cNvSpPr>
            <a:spLocks noGrp="1"/>
          </p:cNvSpPr>
          <p:nvPr>
            <p:ph type="body" idx="1"/>
          </p:nvPr>
        </p:nvSpPr>
        <p:spPr/>
        <p:txBody>
          <a:bodyPr/>
          <a:lstStyle/>
          <a:p>
            <a:r>
              <a:rPr lang="en-US" dirty="0"/>
              <a:t>Live Demo – African Lion</a:t>
            </a:r>
            <a:endParaRPr lang="bg-BG" dirty="0"/>
          </a:p>
        </p:txBody>
      </p:sp>
    </p:spTree>
    <p:extLst>
      <p:ext uri="{BB962C8B-B14F-4D97-AF65-F5344CB8AC3E}">
        <p14:creationId xmlns:p14="http://schemas.microsoft.com/office/powerpoint/2010/main" val="15266406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C832-408D-4665-B6E2-F508F5F082A5}"/>
              </a:ext>
            </a:extLst>
          </p:cNvPr>
          <p:cNvSpPr>
            <a:spLocks noGrp="1"/>
          </p:cNvSpPr>
          <p:nvPr>
            <p:ph type="title"/>
          </p:nvPr>
        </p:nvSpPr>
        <p:spPr/>
        <p:txBody>
          <a:bodyPr/>
          <a:lstStyle/>
          <a:p>
            <a:r>
              <a:rPr lang="en-US" dirty="0"/>
              <a:t>The Difference between Virtual and Non-Virtual Methods</a:t>
            </a:r>
            <a:endParaRPr lang="bg-BG" dirty="0"/>
          </a:p>
        </p:txBody>
      </p:sp>
      <p:sp>
        <p:nvSpPr>
          <p:cNvPr id="3" name="Text Placeholder 2">
            <a:extLst>
              <a:ext uri="{FF2B5EF4-FFF2-40B4-BE49-F238E27FC236}">
                <a16:creationId xmlns:a16="http://schemas.microsoft.com/office/drawing/2014/main" id="{88AF8933-2623-4C95-80DC-6FE8772FF659}"/>
              </a:ext>
            </a:extLst>
          </p:cNvPr>
          <p:cNvSpPr>
            <a:spLocks noGrp="1"/>
          </p:cNvSpPr>
          <p:nvPr>
            <p:ph type="body" idx="1"/>
          </p:nvPr>
        </p:nvSpPr>
        <p:spPr/>
        <p:txBody>
          <a:bodyPr/>
          <a:lstStyle/>
          <a:p>
            <a:r>
              <a:rPr lang="en-US" dirty="0"/>
              <a:t>Virtual methods are used when we expect from derived classes to change / complement / alter some of the inherited functionality. For example, the method </a:t>
            </a:r>
            <a:r>
              <a:rPr lang="en-US" dirty="0" err="1"/>
              <a:t>Object.ToString</a:t>
            </a:r>
            <a:r>
              <a:rPr lang="en-US" dirty="0"/>
              <a:t>() allows derived classes to change / replace its implementation in any way they want. Then, even if we work with an object not directly, but rather by upcasting it to Object, we use the overwritten implementation of the virtual methods.</a:t>
            </a:r>
          </a:p>
          <a:p>
            <a:endParaRPr lang="en-US" dirty="0"/>
          </a:p>
          <a:p>
            <a:r>
              <a:rPr lang="en-US" dirty="0"/>
              <a:t>Virtual methods are a key characteristic of objects when we talk about abstraction and working with abstract types.</a:t>
            </a:r>
          </a:p>
          <a:p>
            <a:endParaRPr lang="en-US" dirty="0"/>
          </a:p>
          <a:p>
            <a:r>
              <a:rPr lang="en-US" dirty="0"/>
              <a:t>Sealing of methods is done when we rely on a piece of functionality and we don’t want it to be altered. We already know that methods are sealed by default. But if we want a base </a:t>
            </a:r>
            <a:r>
              <a:rPr lang="en-US" dirty="0" err="1"/>
              <a:t>class’</a:t>
            </a:r>
            <a:r>
              <a:rPr lang="en-US" dirty="0"/>
              <a:t> virtual method to become sealed in a derived class, we use override sealed.</a:t>
            </a:r>
            <a:endParaRPr lang="bg-BG" dirty="0"/>
          </a:p>
        </p:txBody>
      </p:sp>
    </p:spTree>
    <p:extLst>
      <p:ext uri="{BB962C8B-B14F-4D97-AF65-F5344CB8AC3E}">
        <p14:creationId xmlns:p14="http://schemas.microsoft.com/office/powerpoint/2010/main" val="878235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7EE6-74CD-4678-AECF-4FD474F0EAD1}"/>
              </a:ext>
            </a:extLst>
          </p:cNvPr>
          <p:cNvSpPr>
            <a:spLocks noGrp="1"/>
          </p:cNvSpPr>
          <p:nvPr>
            <p:ph type="title"/>
          </p:nvPr>
        </p:nvSpPr>
        <p:spPr/>
        <p:txBody>
          <a:bodyPr/>
          <a:lstStyle/>
          <a:p>
            <a:r>
              <a:rPr lang="en-US" dirty="0"/>
              <a:t>When Should We Use Polymorphism?</a:t>
            </a:r>
            <a:endParaRPr lang="bg-BG" dirty="0"/>
          </a:p>
        </p:txBody>
      </p:sp>
      <p:sp>
        <p:nvSpPr>
          <p:cNvPr id="3" name="Text Placeholder 2">
            <a:extLst>
              <a:ext uri="{FF2B5EF4-FFF2-40B4-BE49-F238E27FC236}">
                <a16:creationId xmlns:a16="http://schemas.microsoft.com/office/drawing/2014/main" id="{0AA38433-659D-4315-893F-95FE930C2F3A}"/>
              </a:ext>
            </a:extLst>
          </p:cNvPr>
          <p:cNvSpPr>
            <a:spLocks noGrp="1"/>
          </p:cNvSpPr>
          <p:nvPr>
            <p:ph type="body" idx="1"/>
          </p:nvPr>
        </p:nvSpPr>
        <p:spPr/>
        <p:txBody>
          <a:bodyPr/>
          <a:lstStyle/>
          <a:p>
            <a:r>
              <a:rPr lang="en-US" dirty="0"/>
              <a:t>The answer to this question is simple: whenever we want to enable changing a method’s implementation in a derived class. </a:t>
            </a:r>
          </a:p>
          <a:p>
            <a:endParaRPr lang="en-US" dirty="0"/>
          </a:p>
          <a:p>
            <a:r>
              <a:rPr lang="en-US" dirty="0"/>
              <a:t>It’s a good rule to work with the most basic class possible or directly with an interface. </a:t>
            </a:r>
          </a:p>
          <a:p>
            <a:endParaRPr lang="en-US" dirty="0"/>
          </a:p>
          <a:p>
            <a:r>
              <a:rPr lang="en-US" dirty="0"/>
              <a:t>That way, changes in used classes reflect to a much lesser extent on classes written by us. </a:t>
            </a:r>
          </a:p>
          <a:p>
            <a:endParaRPr lang="en-US" dirty="0"/>
          </a:p>
          <a:p>
            <a:r>
              <a:rPr lang="en-US" dirty="0"/>
              <a:t>The less a program knows about its surrounding classes, the fewer changes (if any) it would have to undergo.</a:t>
            </a:r>
            <a:endParaRPr lang="bg-BG" dirty="0"/>
          </a:p>
        </p:txBody>
      </p:sp>
    </p:spTree>
    <p:extLst>
      <p:ext uri="{BB962C8B-B14F-4D97-AF65-F5344CB8AC3E}">
        <p14:creationId xmlns:p14="http://schemas.microsoft.com/office/powerpoint/2010/main" val="10411294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4762-4030-4D55-A8BC-DAD14B74B15C}"/>
              </a:ext>
            </a:extLst>
          </p:cNvPr>
          <p:cNvSpPr>
            <a:spLocks noGrp="1"/>
          </p:cNvSpPr>
          <p:nvPr>
            <p:ph type="title"/>
          </p:nvPr>
        </p:nvSpPr>
        <p:spPr/>
        <p:txBody>
          <a:bodyPr/>
          <a:lstStyle/>
          <a:p>
            <a:r>
              <a:rPr lang="en-US" dirty="0"/>
              <a:t>Exercises</a:t>
            </a:r>
            <a:endParaRPr lang="bg-BG" dirty="0"/>
          </a:p>
        </p:txBody>
      </p:sp>
      <p:sp>
        <p:nvSpPr>
          <p:cNvPr id="3" name="Text Placeholder 2">
            <a:extLst>
              <a:ext uri="{FF2B5EF4-FFF2-40B4-BE49-F238E27FC236}">
                <a16:creationId xmlns:a16="http://schemas.microsoft.com/office/drawing/2014/main" id="{13854B25-88F1-448C-8111-33D833C7E122}"/>
              </a:ext>
            </a:extLst>
          </p:cNvPr>
          <p:cNvSpPr>
            <a:spLocks noGrp="1"/>
          </p:cNvSpPr>
          <p:nvPr>
            <p:ph type="body" idx="1"/>
          </p:nvPr>
        </p:nvSpPr>
        <p:spPr>
          <a:xfrm>
            <a:off x="1729999" y="1394298"/>
            <a:ext cx="10254477" cy="4938702"/>
          </a:xfrm>
        </p:spPr>
        <p:txBody>
          <a:bodyPr/>
          <a:lstStyle/>
          <a:p>
            <a:pPr marL="463550" indent="-342900">
              <a:buFont typeface="+mj-lt"/>
              <a:buAutoNum type="arabicPeriod"/>
            </a:pPr>
            <a:r>
              <a:rPr lang="en-US" sz="1600" dirty="0"/>
              <a:t>We are given a school. The school has classes of students. Each class has a set of teachers. Each teacher teaches a set of courses. The students have a name and unique number in the class. Classes have a unique text identifier. Teachers have names. Courses have a name, count of classes and count of exercises. The teachers as well as the students are people. Your task is to model the classes (in terms of OOP) along with their attributes and operations define the class hierarchy and create a class diagram with Visual Studio.</a:t>
            </a:r>
          </a:p>
          <a:p>
            <a:pPr marL="120650" indent="0">
              <a:buNone/>
            </a:pPr>
            <a:endParaRPr lang="en-US" sz="1050" dirty="0">
              <a:hlinkClick r:id="rId2"/>
            </a:endParaRPr>
          </a:p>
          <a:p>
            <a:pPr marL="120650" indent="0">
              <a:buNone/>
            </a:pPr>
            <a:r>
              <a:rPr lang="en-US" sz="1050" dirty="0">
                <a:hlinkClick r:id="rId2"/>
              </a:rPr>
              <a:t>https://docs.microsoft.com/en-us/visualstudio/ide/class-designer/how-to-add-class-diagrams-to-projects?view=vs-2019</a:t>
            </a:r>
            <a:endParaRPr lang="en-US" sz="1050" dirty="0"/>
          </a:p>
          <a:p>
            <a:pPr marL="463550" indent="-342900">
              <a:buFont typeface="+mj-lt"/>
              <a:buAutoNum type="arabicPeriod"/>
            </a:pPr>
            <a:endParaRPr lang="en-US" sz="1600" dirty="0"/>
          </a:p>
          <a:p>
            <a:pPr marL="463550" indent="-342900">
              <a:buFont typeface="+mj-lt"/>
              <a:buAutoNum type="arabicPeriod"/>
            </a:pPr>
            <a:r>
              <a:rPr lang="en-US" sz="1600" dirty="0"/>
              <a:t>Define a class Human with properties "first name" and "last name". Define the class Student inheriting Human, which has the property "mark". Define the class Worker inheriting Human with the property "wage" and "hours worked". Implement a "calculate hourly wage" method, which calculates a worker’s hourly pay rate based on wage and hours worked. Write the corresponding constructors and encapsulate all data in properties.</a:t>
            </a:r>
          </a:p>
          <a:p>
            <a:pPr marL="463550" indent="-342900">
              <a:buFont typeface="+mj-lt"/>
              <a:buAutoNum type="arabicPeriod"/>
            </a:pPr>
            <a:endParaRPr lang="en-US" sz="1600" dirty="0"/>
          </a:p>
          <a:p>
            <a:pPr marL="463550" indent="-342900">
              <a:buFont typeface="+mj-lt"/>
              <a:buAutoNum type="arabicPeriod"/>
            </a:pPr>
            <a:r>
              <a:rPr lang="en-US" sz="1600" dirty="0"/>
              <a:t>Initialize an array of 10 students and sort them by mark in ascending order. Use the interface </a:t>
            </a:r>
            <a:r>
              <a:rPr lang="en-US" sz="1600" dirty="0" err="1"/>
              <a:t>System.IComparable</a:t>
            </a:r>
            <a:r>
              <a:rPr lang="en-US" sz="1600" dirty="0"/>
              <a:t>&lt;T&gt;.</a:t>
            </a:r>
          </a:p>
          <a:p>
            <a:pPr marL="463550" indent="-342900">
              <a:buFont typeface="+mj-lt"/>
              <a:buAutoNum type="arabicPeriod"/>
            </a:pPr>
            <a:endParaRPr lang="en-US" sz="1600" dirty="0"/>
          </a:p>
          <a:p>
            <a:pPr marL="463550" indent="-342900">
              <a:buFont typeface="+mj-lt"/>
              <a:buAutoNum type="arabicPeriod"/>
            </a:pPr>
            <a:r>
              <a:rPr lang="en-US" sz="1600" dirty="0"/>
              <a:t>Initialize an array of 10 workers and sort them by salary in descending order.</a:t>
            </a:r>
          </a:p>
          <a:p>
            <a:pPr marL="463550" indent="-342900">
              <a:buFont typeface="+mj-lt"/>
              <a:buAutoNum type="arabicPeriod"/>
            </a:pPr>
            <a:endParaRPr lang="en-US" sz="1600" dirty="0"/>
          </a:p>
          <a:p>
            <a:pPr marL="463550" indent="-342900">
              <a:buFont typeface="+mj-lt"/>
              <a:buAutoNum type="arabicPeriod"/>
            </a:pPr>
            <a:endParaRPr lang="en-US" sz="1600" dirty="0"/>
          </a:p>
          <a:p>
            <a:pPr marL="120650" indent="0">
              <a:buNone/>
            </a:pPr>
            <a:r>
              <a:rPr lang="en-US" sz="1200" dirty="0"/>
              <a:t> </a:t>
            </a:r>
            <a:endParaRPr lang="bg-BG" sz="1200" dirty="0"/>
          </a:p>
        </p:txBody>
      </p:sp>
    </p:spTree>
    <p:extLst>
      <p:ext uri="{BB962C8B-B14F-4D97-AF65-F5344CB8AC3E}">
        <p14:creationId xmlns:p14="http://schemas.microsoft.com/office/powerpoint/2010/main" val="13248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8207-4F97-4486-B496-EEF7304B2A92}"/>
              </a:ext>
            </a:extLst>
          </p:cNvPr>
          <p:cNvSpPr>
            <a:spLocks noGrp="1"/>
          </p:cNvSpPr>
          <p:nvPr>
            <p:ph type="title"/>
          </p:nvPr>
        </p:nvSpPr>
        <p:spPr/>
        <p:txBody>
          <a:bodyPr/>
          <a:lstStyle/>
          <a:p>
            <a:r>
              <a:rPr lang="en-US" dirty="0"/>
              <a:t>Fundamental Principles of OOP</a:t>
            </a:r>
            <a:endParaRPr lang="bg-BG" dirty="0"/>
          </a:p>
        </p:txBody>
      </p:sp>
      <p:sp>
        <p:nvSpPr>
          <p:cNvPr id="3" name="Text Placeholder 2">
            <a:extLst>
              <a:ext uri="{FF2B5EF4-FFF2-40B4-BE49-F238E27FC236}">
                <a16:creationId xmlns:a16="http://schemas.microsoft.com/office/drawing/2014/main" id="{8CA078C2-75FB-48C0-AD12-38F486B76831}"/>
              </a:ext>
            </a:extLst>
          </p:cNvPr>
          <p:cNvSpPr>
            <a:spLocks noGrp="1"/>
          </p:cNvSpPr>
          <p:nvPr>
            <p:ph type="body" idx="1"/>
          </p:nvPr>
        </p:nvSpPr>
        <p:spPr>
          <a:xfrm>
            <a:off x="1730000" y="1569396"/>
            <a:ext cx="10319328" cy="4402371"/>
          </a:xfrm>
        </p:spPr>
        <p:txBody>
          <a:bodyPr/>
          <a:lstStyle/>
          <a:p>
            <a:r>
              <a:rPr lang="en-US" dirty="0"/>
              <a:t>Encapsulation</a:t>
            </a:r>
          </a:p>
          <a:p>
            <a:pPr lvl="1"/>
            <a:r>
              <a:rPr lang="en-US" dirty="0"/>
              <a:t>To hide unnecessary details in our classes and provide a clear and simple interface for working with them.</a:t>
            </a:r>
          </a:p>
          <a:p>
            <a:endParaRPr lang="en-US" dirty="0"/>
          </a:p>
          <a:p>
            <a:r>
              <a:rPr lang="en-US" dirty="0"/>
              <a:t>Inheritance</a:t>
            </a:r>
          </a:p>
          <a:p>
            <a:pPr lvl="1"/>
            <a:r>
              <a:rPr lang="en-US" dirty="0"/>
              <a:t>Class hierarchies improve code readability and enable the reuse of functionality.</a:t>
            </a:r>
          </a:p>
          <a:p>
            <a:endParaRPr lang="en-US" dirty="0"/>
          </a:p>
          <a:p>
            <a:r>
              <a:rPr lang="en-US" dirty="0"/>
              <a:t>Abstraction</a:t>
            </a:r>
          </a:p>
          <a:p>
            <a:pPr lvl="1"/>
            <a:r>
              <a:rPr lang="en-US" dirty="0"/>
              <a:t>To deal with objects considering their important characteristics and ignore all other details.</a:t>
            </a:r>
          </a:p>
          <a:p>
            <a:endParaRPr lang="en-US" dirty="0"/>
          </a:p>
          <a:p>
            <a:r>
              <a:rPr lang="en-US" dirty="0"/>
              <a:t>Polymorphism</a:t>
            </a:r>
          </a:p>
          <a:p>
            <a:pPr lvl="1"/>
            <a:r>
              <a:rPr lang="en-US" dirty="0"/>
              <a:t>To work in the same manner with different objects, which define a specific implementation of some abstract behavior.</a:t>
            </a:r>
            <a:endParaRPr lang="bg-BG" dirty="0"/>
          </a:p>
        </p:txBody>
      </p:sp>
    </p:spTree>
    <p:extLst>
      <p:ext uri="{BB962C8B-B14F-4D97-AF65-F5344CB8AC3E}">
        <p14:creationId xmlns:p14="http://schemas.microsoft.com/office/powerpoint/2010/main" val="660388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926F-BD52-46F1-A6CF-97C3D30EA410}"/>
              </a:ext>
            </a:extLst>
          </p:cNvPr>
          <p:cNvSpPr>
            <a:spLocks noGrp="1"/>
          </p:cNvSpPr>
          <p:nvPr>
            <p:ph type="title"/>
          </p:nvPr>
        </p:nvSpPr>
        <p:spPr/>
        <p:txBody>
          <a:bodyPr/>
          <a:lstStyle/>
          <a:p>
            <a:r>
              <a:rPr lang="en-US" dirty="0"/>
              <a:t>Fundamental Principles of OOP</a:t>
            </a:r>
            <a:endParaRPr lang="bg-BG" dirty="0"/>
          </a:p>
        </p:txBody>
      </p:sp>
      <p:sp>
        <p:nvSpPr>
          <p:cNvPr id="3" name="Text Placeholder 2">
            <a:extLst>
              <a:ext uri="{FF2B5EF4-FFF2-40B4-BE49-F238E27FC236}">
                <a16:creationId xmlns:a16="http://schemas.microsoft.com/office/drawing/2014/main" id="{FBE94F36-7118-4F4B-9369-1E37934CE4AA}"/>
              </a:ext>
            </a:extLst>
          </p:cNvPr>
          <p:cNvSpPr>
            <a:spLocks noGrp="1"/>
          </p:cNvSpPr>
          <p:nvPr>
            <p:ph type="body" idx="1"/>
          </p:nvPr>
        </p:nvSpPr>
        <p:spPr/>
        <p:txBody>
          <a:bodyPr/>
          <a:lstStyle/>
          <a:p>
            <a:r>
              <a:rPr lang="en-US" dirty="0"/>
              <a:t>Some OOP theorists also put the concept of </a:t>
            </a:r>
            <a:r>
              <a:rPr lang="en-US" b="1" u="sng" dirty="0"/>
              <a:t>exception handling </a:t>
            </a:r>
            <a:r>
              <a:rPr lang="en-US" dirty="0"/>
              <a:t>as additional fifth fundamental principle of OOP. </a:t>
            </a:r>
          </a:p>
          <a:p>
            <a:endParaRPr lang="en-US" dirty="0"/>
          </a:p>
          <a:p>
            <a:r>
              <a:rPr lang="en-US" dirty="0"/>
              <a:t>Exceptions are supported in all modern object-oriented languages and are the primary mechanism of handling errors and unusual situations in object-oriented programming. </a:t>
            </a:r>
          </a:p>
          <a:p>
            <a:endParaRPr lang="en-US" dirty="0"/>
          </a:p>
          <a:p>
            <a:r>
              <a:rPr lang="en-US" dirty="0"/>
              <a:t>Exceptions always come together with OOP and their importance is explained separately.</a:t>
            </a:r>
            <a:endParaRPr lang="bg-BG" dirty="0"/>
          </a:p>
        </p:txBody>
      </p:sp>
    </p:spTree>
    <p:extLst>
      <p:ext uri="{BB962C8B-B14F-4D97-AF65-F5344CB8AC3E}">
        <p14:creationId xmlns:p14="http://schemas.microsoft.com/office/powerpoint/2010/main" val="3909281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068E0D-582F-4EA3-8DCB-912A2A4BBC04}"/>
              </a:ext>
            </a:extLst>
          </p:cNvPr>
          <p:cNvSpPr>
            <a:spLocks noGrp="1"/>
          </p:cNvSpPr>
          <p:nvPr>
            <p:ph type="ctrTitle"/>
          </p:nvPr>
        </p:nvSpPr>
        <p:spPr/>
        <p:txBody>
          <a:bodyPr/>
          <a:lstStyle/>
          <a:p>
            <a:r>
              <a:rPr lang="en-US" dirty="0"/>
              <a:t>Inheritance</a:t>
            </a:r>
            <a:endParaRPr lang="bg-BG" dirty="0"/>
          </a:p>
        </p:txBody>
      </p:sp>
      <p:sp>
        <p:nvSpPr>
          <p:cNvPr id="5" name="Subtitle 4">
            <a:extLst>
              <a:ext uri="{FF2B5EF4-FFF2-40B4-BE49-F238E27FC236}">
                <a16:creationId xmlns:a16="http://schemas.microsoft.com/office/drawing/2014/main" id="{72687693-50C7-447D-A51C-17107F10185F}"/>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3947306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D9DA0-8A7E-45EA-8EA5-77C73B448D3B}"/>
              </a:ext>
            </a:extLst>
          </p:cNvPr>
          <p:cNvSpPr>
            <a:spLocks noGrp="1"/>
          </p:cNvSpPr>
          <p:nvPr>
            <p:ph type="title"/>
          </p:nvPr>
        </p:nvSpPr>
        <p:spPr/>
        <p:txBody>
          <a:bodyPr/>
          <a:lstStyle/>
          <a:p>
            <a:r>
              <a:rPr lang="en-US" dirty="0"/>
              <a:t>Inheritance</a:t>
            </a:r>
            <a:endParaRPr lang="bg-BG" dirty="0"/>
          </a:p>
        </p:txBody>
      </p:sp>
      <p:sp>
        <p:nvSpPr>
          <p:cNvPr id="3" name="Text Placeholder 2">
            <a:extLst>
              <a:ext uri="{FF2B5EF4-FFF2-40B4-BE49-F238E27FC236}">
                <a16:creationId xmlns:a16="http://schemas.microsoft.com/office/drawing/2014/main" id="{3ADCF0B3-A949-419F-97AE-D3022822F126}"/>
              </a:ext>
            </a:extLst>
          </p:cNvPr>
          <p:cNvSpPr>
            <a:spLocks noGrp="1"/>
          </p:cNvSpPr>
          <p:nvPr>
            <p:ph type="body" idx="1"/>
          </p:nvPr>
        </p:nvSpPr>
        <p:spPr/>
        <p:txBody>
          <a:bodyPr/>
          <a:lstStyle/>
          <a:p>
            <a:r>
              <a:rPr lang="en-US" dirty="0"/>
              <a:t>Inheritance is a fundamental principle of object-oriented programming. </a:t>
            </a:r>
          </a:p>
          <a:p>
            <a:endParaRPr lang="en-US" dirty="0"/>
          </a:p>
          <a:p>
            <a:r>
              <a:rPr lang="en-US" dirty="0"/>
              <a:t>It allows a class to "inherit" (behavior or characteristics) of another, more general class. For example, a lion belongs to the biological family of cats (Felidae). All cats that have four paws, are predators and hunt their prey. </a:t>
            </a:r>
          </a:p>
          <a:p>
            <a:endParaRPr lang="en-US" dirty="0"/>
          </a:p>
          <a:p>
            <a:r>
              <a:rPr lang="en-US" dirty="0"/>
              <a:t>This functionality can be coded once in the Felidae class and all its predators can</a:t>
            </a:r>
          </a:p>
          <a:p>
            <a:r>
              <a:rPr lang="en-US" dirty="0"/>
              <a:t>reuse it – Tiger, Puma, Bobcat, etc. </a:t>
            </a:r>
          </a:p>
          <a:p>
            <a:endParaRPr lang="en-US" dirty="0"/>
          </a:p>
          <a:p>
            <a:r>
              <a:rPr lang="en-US" dirty="0"/>
              <a:t>Inheritance is described as </a:t>
            </a:r>
            <a:r>
              <a:rPr lang="en-US" b="1" i="1" u="sng" dirty="0"/>
              <a:t>is-kind-of</a:t>
            </a:r>
            <a:r>
              <a:rPr lang="en-US" dirty="0"/>
              <a:t> relationship, e.g. Tiger is kind of Animal.</a:t>
            </a:r>
            <a:endParaRPr lang="bg-BG" dirty="0"/>
          </a:p>
        </p:txBody>
      </p:sp>
    </p:spTree>
    <p:extLst>
      <p:ext uri="{BB962C8B-B14F-4D97-AF65-F5344CB8AC3E}">
        <p14:creationId xmlns:p14="http://schemas.microsoft.com/office/powerpoint/2010/main" val="2513976559"/>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2251</TotalTime>
  <Words>4405</Words>
  <Application>Microsoft Office PowerPoint</Application>
  <PresentationFormat>Widescreen</PresentationFormat>
  <Paragraphs>338</Paragraphs>
  <Slides>55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Candara</vt:lpstr>
      <vt:lpstr>Arial</vt:lpstr>
      <vt:lpstr>Lato</vt:lpstr>
      <vt:lpstr>Questrial</vt:lpstr>
      <vt:lpstr>Montserrat</vt:lpstr>
      <vt:lpstr>Consolas</vt:lpstr>
      <vt:lpstr>Focus</vt:lpstr>
      <vt:lpstr>Object-Oriented Programming Principles</vt:lpstr>
      <vt:lpstr>Introduction</vt:lpstr>
      <vt:lpstr>Classes and Objects</vt:lpstr>
      <vt:lpstr>Object-Oriented Programming (OOP)</vt:lpstr>
      <vt:lpstr>Fundamental Principles of OOP</vt:lpstr>
      <vt:lpstr>Fundamental Principles of OOP</vt:lpstr>
      <vt:lpstr>Fundamental Principles of OOP</vt:lpstr>
      <vt:lpstr>Inheritance</vt:lpstr>
      <vt:lpstr>Inheritance</vt:lpstr>
      <vt:lpstr>How Does Inheritance Work in .NET?</vt:lpstr>
      <vt:lpstr>Inheritance of Classes – Example</vt:lpstr>
      <vt:lpstr>The "base" Keyword</vt:lpstr>
      <vt:lpstr>The "base" Keyword</vt:lpstr>
      <vt:lpstr>Constructors with Inheritance</vt:lpstr>
      <vt:lpstr>Private constructor</vt:lpstr>
      <vt:lpstr>Constructors with Inheritance</vt:lpstr>
      <vt:lpstr>Access Modifiers of Class Members and Inheritance</vt:lpstr>
      <vt:lpstr>Access Modifiers of Class Members and Inheritance</vt:lpstr>
      <vt:lpstr>The System.Object Class</vt:lpstr>
      <vt:lpstr>The Base Type Object Upcasting and Downcasting</vt:lpstr>
      <vt:lpstr>The Base Type Object Upcasting and Downcasting</vt:lpstr>
      <vt:lpstr>The Object.ToString() Method</vt:lpstr>
      <vt:lpstr>Overriding ToString()</vt:lpstr>
      <vt:lpstr>Virtual Methods: the "override" and "new" Keywords</vt:lpstr>
      <vt:lpstr>Transitive Properties of Inheritance</vt:lpstr>
      <vt:lpstr>Inheritance Hierarchy</vt:lpstr>
      <vt:lpstr>Class Diagrams</vt:lpstr>
      <vt:lpstr>Class Diagram – Generalization</vt:lpstr>
      <vt:lpstr>Class diagram - Associations</vt:lpstr>
      <vt:lpstr>Class diagram - Associations</vt:lpstr>
      <vt:lpstr>Class diagram – Aggregation</vt:lpstr>
      <vt:lpstr>Class diagram - Composition</vt:lpstr>
      <vt:lpstr>Abstraction</vt:lpstr>
      <vt:lpstr>Abstraction</vt:lpstr>
      <vt:lpstr>Abstraction</vt:lpstr>
      <vt:lpstr>Abstraction – Abstract Data Example</vt:lpstr>
      <vt:lpstr>Interfaces</vt:lpstr>
      <vt:lpstr>Interfaces – Key Concepts</vt:lpstr>
      <vt:lpstr>Interfaces</vt:lpstr>
      <vt:lpstr>Abstraction and Interfaces</vt:lpstr>
      <vt:lpstr>When Should We Use Abstraction and Interfaces?</vt:lpstr>
      <vt:lpstr>When Should We Write Interfaces?</vt:lpstr>
      <vt:lpstr>Encapsulation</vt:lpstr>
      <vt:lpstr>Encapsulation</vt:lpstr>
      <vt:lpstr>Encapsulation</vt:lpstr>
      <vt:lpstr>Polymorphism</vt:lpstr>
      <vt:lpstr>Polymorphism</vt:lpstr>
      <vt:lpstr>Abstract Classes</vt:lpstr>
      <vt:lpstr>Abstract classes</vt:lpstr>
      <vt:lpstr>Purely Abstract Classes</vt:lpstr>
      <vt:lpstr>Virtual Methods</vt:lpstr>
      <vt:lpstr>Virtual Methods</vt:lpstr>
      <vt:lpstr>The Difference between Virtual and Non-Virtual Methods</vt:lpstr>
      <vt:lpstr>When Should We Use Polymorphism?</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dc:title>
  <cp:lastModifiedBy>Pravoslav Milenkov</cp:lastModifiedBy>
  <cp:revision>199</cp:revision>
  <dcterms:modified xsi:type="dcterms:W3CDTF">2022-03-21T14:55:48Z</dcterms:modified>
</cp:coreProperties>
</file>