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69" r:id="rId3"/>
    <p:sldId id="272" r:id="rId4"/>
    <p:sldId id="270" r:id="rId5"/>
    <p:sldId id="281" r:id="rId6"/>
    <p:sldId id="273" r:id="rId7"/>
    <p:sldId id="274" r:id="rId8"/>
    <p:sldId id="275" r:id="rId9"/>
    <p:sldId id="276" r:id="rId10"/>
    <p:sldId id="279" r:id="rId11"/>
    <p:sldId id="284" r:id="rId12"/>
    <p:sldId id="285" r:id="rId13"/>
    <p:sldId id="280" r:id="rId14"/>
    <p:sldId id="282" r:id="rId15"/>
    <p:sldId id="283" r:id="rId16"/>
    <p:sldId id="278" r:id="rId17"/>
    <p:sldId id="286" r:id="rId18"/>
    <p:sldId id="287" r:id="rId19"/>
    <p:sldId id="277" r:id="rId20"/>
    <p:sldId id="288" r:id="rId21"/>
    <p:sldId id="271" r:id="rId22"/>
  </p:sldIdLst>
  <p:sldSz cx="12192000" cy="6858000"/>
  <p:notesSz cx="6858000" cy="9144000"/>
  <p:embeddedFontLst>
    <p:embeddedFont>
      <p:font typeface="Candara" panose="020E050203030302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0000500000000000000" pitchFamily="2" charset="-52"/>
      <p:regular r:id="rId36"/>
      <p:bold r:id="rId37"/>
      <p:italic r:id="rId38"/>
      <p:boldItalic r:id="rId39"/>
    </p:embeddedFont>
    <p:embeddedFont>
      <p:font typeface="Questrial"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standard/serialization/xml-and-soap-serializatio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Web/XML/XML_introductio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standard/serialization/controlling-xml-serialization-using-attributes" TargetMode="External"/><Relationship Id="rId2" Type="http://schemas.openxmlformats.org/officeDocument/2006/relationships/hyperlink" Target="https://docs.microsoft.com/en-us/dotnet/standard/serialization/examples-of-xml-serialization"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json.org/json-en.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standard/serialization/system-text-json-how-to"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joshclose.github.io/CsvHelper/getting-starte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oshclose.github.io/CsvHelper/exampl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Storing information in files</a:t>
            </a:r>
            <a:endParaRPr lang="en-US"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2DC8F-48A0-4003-82F0-C5C965BCEBF2}"/>
              </a:ext>
            </a:extLst>
          </p:cNvPr>
          <p:cNvSpPr>
            <a:spLocks noGrp="1"/>
          </p:cNvSpPr>
          <p:nvPr>
            <p:ph type="ctrTitle"/>
          </p:nvPr>
        </p:nvSpPr>
        <p:spPr/>
        <p:txBody>
          <a:bodyPr/>
          <a:lstStyle/>
          <a:p>
            <a:r>
              <a:rPr lang="en-US" sz="5400" dirty="0"/>
              <a:t>XML Serialization</a:t>
            </a:r>
            <a:endParaRPr lang="bg-BG" dirty="0"/>
          </a:p>
        </p:txBody>
      </p:sp>
      <p:sp>
        <p:nvSpPr>
          <p:cNvPr id="5" name="Subtitle 4">
            <a:extLst>
              <a:ext uri="{FF2B5EF4-FFF2-40B4-BE49-F238E27FC236}">
                <a16:creationId xmlns:a16="http://schemas.microsoft.com/office/drawing/2014/main" id="{B518E9ED-C506-4280-AD4B-1D6EAD9AE383}"/>
              </a:ext>
            </a:extLst>
          </p:cNvPr>
          <p:cNvSpPr>
            <a:spLocks noGrp="1"/>
          </p:cNvSpPr>
          <p:nvPr>
            <p:ph type="subTitle" idx="1"/>
          </p:nvPr>
        </p:nvSpPr>
        <p:spPr>
          <a:xfrm>
            <a:off x="2775626" y="6183300"/>
            <a:ext cx="9416374" cy="674700"/>
          </a:xfrm>
        </p:spPr>
        <p:txBody>
          <a:bodyPr/>
          <a:lstStyle/>
          <a:p>
            <a:r>
              <a:rPr lang="en-US" dirty="0">
                <a:hlinkClick r:id="rId2"/>
              </a:rPr>
              <a:t>https://docs.microsoft.com/en-us/dotnet/standard/serialization/xml-and-soap-serialization</a:t>
            </a:r>
            <a:r>
              <a:rPr lang="en-US" dirty="0"/>
              <a:t> </a:t>
            </a:r>
            <a:endParaRPr lang="bg-BG" dirty="0"/>
          </a:p>
        </p:txBody>
      </p:sp>
    </p:spTree>
    <p:extLst>
      <p:ext uri="{BB962C8B-B14F-4D97-AF65-F5344CB8AC3E}">
        <p14:creationId xmlns:p14="http://schemas.microsoft.com/office/powerpoint/2010/main" val="9842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F9BE6-5E99-421A-8C79-969C4A0A65FD}"/>
              </a:ext>
            </a:extLst>
          </p:cNvPr>
          <p:cNvSpPr>
            <a:spLocks noGrp="1"/>
          </p:cNvSpPr>
          <p:nvPr>
            <p:ph type="title"/>
          </p:nvPr>
        </p:nvSpPr>
        <p:spPr/>
        <p:txBody>
          <a:bodyPr/>
          <a:lstStyle/>
          <a:p>
            <a:r>
              <a:rPr lang="en-US" dirty="0"/>
              <a:t>XML introduction</a:t>
            </a:r>
            <a:endParaRPr lang="bg-BG" dirty="0"/>
          </a:p>
        </p:txBody>
      </p:sp>
      <p:sp>
        <p:nvSpPr>
          <p:cNvPr id="4" name="Text Placeholder 3">
            <a:extLst>
              <a:ext uri="{FF2B5EF4-FFF2-40B4-BE49-F238E27FC236}">
                <a16:creationId xmlns:a16="http://schemas.microsoft.com/office/drawing/2014/main" id="{43A7F829-C38C-44C4-A3DE-9AFEE8465B08}"/>
              </a:ext>
            </a:extLst>
          </p:cNvPr>
          <p:cNvSpPr>
            <a:spLocks noGrp="1"/>
          </p:cNvSpPr>
          <p:nvPr>
            <p:ph type="body" idx="1"/>
          </p:nvPr>
        </p:nvSpPr>
        <p:spPr/>
        <p:txBody>
          <a:bodyPr/>
          <a:lstStyle/>
          <a:p>
            <a:r>
              <a:rPr lang="en-US" dirty="0"/>
              <a:t>XML (Extensible Markup Language) is a markup language similar to HTML, but without predefined tags to use. Instead, you define your own tags designed specifically for your needs. </a:t>
            </a:r>
          </a:p>
          <a:p>
            <a:endParaRPr lang="en-US" dirty="0"/>
          </a:p>
          <a:p>
            <a:r>
              <a:rPr lang="en-US" dirty="0"/>
              <a:t>This is a powerful way to store data in a format that can be stored, searched, and shared. </a:t>
            </a:r>
          </a:p>
          <a:p>
            <a:endParaRPr lang="en-US" dirty="0"/>
          </a:p>
          <a:p>
            <a:r>
              <a:rPr lang="en-US" dirty="0"/>
              <a:t>Most importantly, since the fundamental format of XML is standardized, if you share or transmit XML across systems or platforms, either locally or over the internet, the recipient can still parse the data due to the standardized XML syntax.</a:t>
            </a:r>
            <a:endParaRPr lang="bg-BG" dirty="0"/>
          </a:p>
        </p:txBody>
      </p:sp>
    </p:spTree>
    <p:extLst>
      <p:ext uri="{BB962C8B-B14F-4D97-AF65-F5344CB8AC3E}">
        <p14:creationId xmlns:p14="http://schemas.microsoft.com/office/powerpoint/2010/main" val="263362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1A12-E7A3-46D8-BA9D-553F0F1EE4BA}"/>
              </a:ext>
            </a:extLst>
          </p:cNvPr>
          <p:cNvSpPr>
            <a:spLocks noGrp="1"/>
          </p:cNvSpPr>
          <p:nvPr>
            <p:ph type="title"/>
          </p:nvPr>
        </p:nvSpPr>
        <p:spPr/>
        <p:txBody>
          <a:bodyPr/>
          <a:lstStyle/>
          <a:p>
            <a:r>
              <a:rPr lang="en-US" dirty="0"/>
              <a:t>XML introduction</a:t>
            </a:r>
            <a:endParaRPr lang="bg-BG" dirty="0"/>
          </a:p>
        </p:txBody>
      </p:sp>
      <p:sp>
        <p:nvSpPr>
          <p:cNvPr id="3" name="Text Placeholder 2">
            <a:extLst>
              <a:ext uri="{FF2B5EF4-FFF2-40B4-BE49-F238E27FC236}">
                <a16:creationId xmlns:a16="http://schemas.microsoft.com/office/drawing/2014/main" id="{B72B45DB-E9DE-4088-81C2-AB9B1E2CFB28}"/>
              </a:ext>
            </a:extLst>
          </p:cNvPr>
          <p:cNvSpPr>
            <a:spLocks noGrp="1"/>
          </p:cNvSpPr>
          <p:nvPr>
            <p:ph type="body" idx="1"/>
          </p:nvPr>
        </p:nvSpPr>
        <p:spPr/>
        <p:txBody>
          <a:bodyPr/>
          <a:lstStyle/>
          <a:p>
            <a:pPr marL="120650" indent="0">
              <a:buNone/>
            </a:pPr>
            <a:r>
              <a:rPr lang="en-US" dirty="0"/>
              <a:t>"Correct" XML (valid and well-formed)</a:t>
            </a:r>
          </a:p>
          <a:p>
            <a:pPr marL="120650" indent="0">
              <a:buNone/>
            </a:pPr>
            <a:r>
              <a:rPr lang="en-US" dirty="0"/>
              <a:t>Correct design rules</a:t>
            </a:r>
          </a:p>
          <a:p>
            <a:pPr marL="120650" indent="0">
              <a:buNone/>
            </a:pPr>
            <a:r>
              <a:rPr lang="en-US" dirty="0"/>
              <a:t>For an XML document to be correct, the following conditions must be fulfilled:</a:t>
            </a:r>
          </a:p>
          <a:p>
            <a:endParaRPr lang="en-US" dirty="0"/>
          </a:p>
          <a:p>
            <a:pPr marL="463550" indent="-342900">
              <a:buFont typeface="+mj-lt"/>
              <a:buAutoNum type="arabicPeriod"/>
            </a:pPr>
            <a:r>
              <a:rPr lang="en-US" dirty="0"/>
              <a:t>Document must be well-formed.</a:t>
            </a:r>
          </a:p>
          <a:p>
            <a:pPr marL="463550" indent="-342900">
              <a:buFont typeface="+mj-lt"/>
              <a:buAutoNum type="arabicPeriod"/>
            </a:pPr>
            <a:r>
              <a:rPr lang="en-US" dirty="0"/>
              <a:t>Document must conform to all XML syntax rules.</a:t>
            </a:r>
          </a:p>
          <a:p>
            <a:pPr marL="463550" indent="-342900">
              <a:buFont typeface="+mj-lt"/>
              <a:buAutoNum type="arabicPeriod"/>
            </a:pPr>
            <a:r>
              <a:rPr lang="en-US" dirty="0"/>
              <a:t>Document must conform to semantic rules, which are usually set in an XML schema or a DTD (Document Type Definition).</a:t>
            </a:r>
          </a:p>
          <a:p>
            <a:pPr marL="463550" indent="-342900">
              <a:buFont typeface="+mj-lt"/>
              <a:buAutoNum type="arabicPeriod"/>
            </a:pPr>
            <a:endParaRPr lang="en-US" dirty="0"/>
          </a:p>
          <a:p>
            <a:pPr marL="463550" indent="-342900">
              <a:buFont typeface="+mj-lt"/>
              <a:buAutoNum type="arabicPeriod"/>
            </a:pPr>
            <a:endParaRPr lang="en-US" dirty="0"/>
          </a:p>
          <a:p>
            <a:pPr marL="120650" indent="0">
              <a:buNone/>
            </a:pPr>
            <a:r>
              <a:rPr lang="en-US" dirty="0">
                <a:hlinkClick r:id="rId2"/>
              </a:rPr>
              <a:t>https://developer.mozilla.org/en-US/docs/Web/XML/XML_introduction</a:t>
            </a:r>
            <a:r>
              <a:rPr lang="en-US" dirty="0"/>
              <a:t> </a:t>
            </a:r>
            <a:endParaRPr lang="bg-BG" dirty="0"/>
          </a:p>
        </p:txBody>
      </p:sp>
    </p:spTree>
    <p:extLst>
      <p:ext uri="{BB962C8B-B14F-4D97-AF65-F5344CB8AC3E}">
        <p14:creationId xmlns:p14="http://schemas.microsoft.com/office/powerpoint/2010/main" val="121784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560C-67E0-4857-BB66-C6EF7148CF71}"/>
              </a:ext>
            </a:extLst>
          </p:cNvPr>
          <p:cNvSpPr>
            <a:spLocks noGrp="1"/>
          </p:cNvSpPr>
          <p:nvPr>
            <p:ph type="title"/>
          </p:nvPr>
        </p:nvSpPr>
        <p:spPr/>
        <p:txBody>
          <a:bodyPr/>
          <a:lstStyle/>
          <a:p>
            <a:r>
              <a:rPr lang="en-US" sz="3200" dirty="0"/>
              <a:t>XML Serialization</a:t>
            </a:r>
            <a:endParaRPr lang="bg-BG" dirty="0"/>
          </a:p>
        </p:txBody>
      </p:sp>
      <p:sp>
        <p:nvSpPr>
          <p:cNvPr id="3" name="Text Placeholder 2">
            <a:extLst>
              <a:ext uri="{FF2B5EF4-FFF2-40B4-BE49-F238E27FC236}">
                <a16:creationId xmlns:a16="http://schemas.microsoft.com/office/drawing/2014/main" id="{BFB83E80-4955-4848-B6FD-EF391B150B2B}"/>
              </a:ext>
            </a:extLst>
          </p:cNvPr>
          <p:cNvSpPr>
            <a:spLocks noGrp="1"/>
          </p:cNvSpPr>
          <p:nvPr>
            <p:ph type="body" idx="1"/>
          </p:nvPr>
        </p:nvSpPr>
        <p:spPr/>
        <p:txBody>
          <a:bodyPr/>
          <a:lstStyle/>
          <a:p>
            <a:r>
              <a:rPr lang="en-US" dirty="0"/>
              <a:t>XML serialization converts (serializes) the public fields and properties of an object, and the parameters and return values of methods, into an XML stream that conforms to a specific XML Schema definition language (XSD) document. XML serialization results in strongly typed classes with public properties and fields that are converted to a serial format (in this case, XML) for storage or transport.</a:t>
            </a:r>
          </a:p>
          <a:p>
            <a:endParaRPr lang="en-US" dirty="0"/>
          </a:p>
          <a:p>
            <a:r>
              <a:rPr lang="en-US" dirty="0"/>
              <a:t>Because XML is an open standard, the XML stream can be processed by any application, as needed, regardless of platform. For example, XML Web services created using ASP.NET use the </a:t>
            </a:r>
            <a:r>
              <a:rPr lang="en-US" dirty="0" err="1"/>
              <a:t>XmlSerializer</a:t>
            </a:r>
            <a:r>
              <a:rPr lang="en-US" dirty="0"/>
              <a:t> class to create XML streams that pass data between XML Web service applications throughout the Internet or on intranets. Conversely, deserialization takes such an XML stream and reconstructs the object.</a:t>
            </a:r>
            <a:endParaRPr lang="bg-BG" dirty="0"/>
          </a:p>
        </p:txBody>
      </p:sp>
    </p:spTree>
    <p:extLst>
      <p:ext uri="{BB962C8B-B14F-4D97-AF65-F5344CB8AC3E}">
        <p14:creationId xmlns:p14="http://schemas.microsoft.com/office/powerpoint/2010/main" val="36302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D0F95-ACAD-4352-8CC4-AAB9398C9652}"/>
              </a:ext>
            </a:extLst>
          </p:cNvPr>
          <p:cNvSpPr>
            <a:spLocks noGrp="1"/>
          </p:cNvSpPr>
          <p:nvPr>
            <p:ph type="title"/>
          </p:nvPr>
        </p:nvSpPr>
        <p:spPr/>
        <p:txBody>
          <a:bodyPr/>
          <a:lstStyle/>
          <a:p>
            <a:r>
              <a:rPr lang="en-US" sz="3200" dirty="0"/>
              <a:t>XML Serialization</a:t>
            </a:r>
            <a:endParaRPr lang="bg-BG" dirty="0"/>
          </a:p>
        </p:txBody>
      </p:sp>
      <p:sp>
        <p:nvSpPr>
          <p:cNvPr id="4" name="Text Placeholder 3">
            <a:extLst>
              <a:ext uri="{FF2B5EF4-FFF2-40B4-BE49-F238E27FC236}">
                <a16:creationId xmlns:a16="http://schemas.microsoft.com/office/drawing/2014/main" id="{84FF42BC-B9EA-4F43-8899-DA15F809DCD5}"/>
              </a:ext>
            </a:extLst>
          </p:cNvPr>
          <p:cNvSpPr>
            <a:spLocks noGrp="1"/>
          </p:cNvSpPr>
          <p:nvPr>
            <p:ph type="body" idx="1"/>
          </p:nvPr>
        </p:nvSpPr>
        <p:spPr/>
        <p:txBody>
          <a:bodyPr/>
          <a:lstStyle/>
          <a:p>
            <a:r>
              <a:rPr lang="en-US" dirty="0"/>
              <a:t>XML serialization can also be used to serialize objects into XML streams that conform to the SOAP specification. SOAP is a protocol based on XML, designed specifically to transport procedure calls using XML.</a:t>
            </a:r>
          </a:p>
          <a:p>
            <a:endParaRPr lang="en-US" dirty="0"/>
          </a:p>
          <a:p>
            <a:r>
              <a:rPr lang="en-US" dirty="0"/>
              <a:t>To serialize or deserialize objects, use the </a:t>
            </a:r>
            <a:r>
              <a:rPr lang="en-US" dirty="0" err="1"/>
              <a:t>XmlSerializer</a:t>
            </a:r>
            <a:r>
              <a:rPr lang="en-US" dirty="0"/>
              <a:t> class. To create the classes to be serialized, use the XML Schema Definition tool.</a:t>
            </a:r>
            <a:endParaRPr lang="bg-BG" dirty="0"/>
          </a:p>
        </p:txBody>
      </p:sp>
    </p:spTree>
    <p:extLst>
      <p:ext uri="{BB962C8B-B14F-4D97-AF65-F5344CB8AC3E}">
        <p14:creationId xmlns:p14="http://schemas.microsoft.com/office/powerpoint/2010/main" val="190684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91F9-1AE9-4740-B588-FC85B54A107E}"/>
              </a:ext>
            </a:extLst>
          </p:cNvPr>
          <p:cNvSpPr>
            <a:spLocks noGrp="1"/>
          </p:cNvSpPr>
          <p:nvPr>
            <p:ph type="title"/>
          </p:nvPr>
        </p:nvSpPr>
        <p:spPr/>
        <p:txBody>
          <a:bodyPr/>
          <a:lstStyle/>
          <a:p>
            <a:r>
              <a:rPr lang="en-US" dirty="0"/>
              <a:t>XML Serialization</a:t>
            </a:r>
            <a:endParaRPr lang="bg-BG" dirty="0"/>
          </a:p>
        </p:txBody>
      </p:sp>
      <p:sp>
        <p:nvSpPr>
          <p:cNvPr id="3" name="Text Placeholder 2">
            <a:extLst>
              <a:ext uri="{FF2B5EF4-FFF2-40B4-BE49-F238E27FC236}">
                <a16:creationId xmlns:a16="http://schemas.microsoft.com/office/drawing/2014/main" id="{03853E75-5749-404A-B6A3-07EA52F013DC}"/>
              </a:ext>
            </a:extLst>
          </p:cNvPr>
          <p:cNvSpPr>
            <a:spLocks noGrp="1"/>
          </p:cNvSpPr>
          <p:nvPr>
            <p:ph type="body" idx="1"/>
          </p:nvPr>
        </p:nvSpPr>
        <p:spPr>
          <a:xfrm>
            <a:off x="1730000" y="2090067"/>
            <a:ext cx="10111804" cy="3881700"/>
          </a:xfrm>
        </p:spPr>
        <p:txBody>
          <a:bodyPr/>
          <a:lstStyle/>
          <a:p>
            <a:pPr marL="120650" indent="0">
              <a:buNone/>
            </a:pPr>
            <a:r>
              <a:rPr lang="en-US" dirty="0"/>
              <a:t>Demo</a:t>
            </a:r>
          </a:p>
          <a:p>
            <a:pPr marL="120650" indent="0">
              <a:buNone/>
            </a:pPr>
            <a:r>
              <a:rPr lang="en-US" dirty="0">
                <a:hlinkClick r:id="rId2"/>
              </a:rPr>
              <a:t>https://docs.microsoft.com/en-us/dotnet/standard/serialization/examples-of-xml-serialization</a:t>
            </a:r>
            <a:r>
              <a:rPr lang="en-US" dirty="0"/>
              <a:t> </a:t>
            </a:r>
          </a:p>
          <a:p>
            <a:pPr marL="120650" indent="0">
              <a:buNone/>
            </a:pPr>
            <a:endParaRPr lang="en-US" dirty="0"/>
          </a:p>
          <a:p>
            <a:pPr marL="120650" indent="0">
              <a:buNone/>
            </a:pPr>
            <a:r>
              <a:rPr lang="en-US" dirty="0"/>
              <a:t>Using </a:t>
            </a:r>
            <a:r>
              <a:rPr lang="en-US" dirty="0" err="1"/>
              <a:t>attribures</a:t>
            </a:r>
            <a:endParaRPr lang="en-US" dirty="0"/>
          </a:p>
          <a:p>
            <a:pPr marL="120650" indent="0">
              <a:buNone/>
            </a:pPr>
            <a:r>
              <a:rPr lang="en-US" dirty="0">
                <a:hlinkClick r:id="rId3"/>
              </a:rPr>
              <a:t>https://docs.microsoft.com/en-us/dotnet/standard/serialization/controlling-xml-serialization-using-attributes</a:t>
            </a:r>
            <a:r>
              <a:rPr lang="en-US" dirty="0"/>
              <a:t> </a:t>
            </a:r>
            <a:endParaRPr lang="bg-BG" dirty="0"/>
          </a:p>
        </p:txBody>
      </p:sp>
    </p:spTree>
    <p:extLst>
      <p:ext uri="{BB962C8B-B14F-4D97-AF65-F5344CB8AC3E}">
        <p14:creationId xmlns:p14="http://schemas.microsoft.com/office/powerpoint/2010/main" val="421006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28F6-512F-4315-ACB4-60A3F83C57CB}"/>
              </a:ext>
            </a:extLst>
          </p:cNvPr>
          <p:cNvSpPr>
            <a:spLocks noGrp="1"/>
          </p:cNvSpPr>
          <p:nvPr>
            <p:ph type="ctrTitle"/>
          </p:nvPr>
        </p:nvSpPr>
        <p:spPr/>
        <p:txBody>
          <a:bodyPr/>
          <a:lstStyle/>
          <a:p>
            <a:r>
              <a:rPr lang="en-US" sz="5400" dirty="0" err="1"/>
              <a:t>Json</a:t>
            </a:r>
            <a:r>
              <a:rPr lang="en-US" sz="5400" dirty="0"/>
              <a:t> Serialization</a:t>
            </a:r>
            <a:endParaRPr lang="bg-BG" dirty="0"/>
          </a:p>
        </p:txBody>
      </p:sp>
      <p:sp>
        <p:nvSpPr>
          <p:cNvPr id="5" name="Subtitle 4">
            <a:extLst>
              <a:ext uri="{FF2B5EF4-FFF2-40B4-BE49-F238E27FC236}">
                <a16:creationId xmlns:a16="http://schemas.microsoft.com/office/drawing/2014/main" id="{8182E249-B289-451C-9D34-52CC1D717057}"/>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58537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9C3D-4445-407E-946C-4E822AD54BD2}"/>
              </a:ext>
            </a:extLst>
          </p:cNvPr>
          <p:cNvSpPr>
            <a:spLocks noGrp="1"/>
          </p:cNvSpPr>
          <p:nvPr>
            <p:ph type="title"/>
          </p:nvPr>
        </p:nvSpPr>
        <p:spPr/>
        <p:txBody>
          <a:bodyPr/>
          <a:lstStyle/>
          <a:p>
            <a:r>
              <a:rPr lang="en-US" dirty="0" err="1"/>
              <a:t>Json</a:t>
            </a:r>
            <a:r>
              <a:rPr lang="en-US" dirty="0"/>
              <a:t> Introduction </a:t>
            </a:r>
            <a:endParaRPr lang="bg-BG" dirty="0"/>
          </a:p>
        </p:txBody>
      </p:sp>
      <p:sp>
        <p:nvSpPr>
          <p:cNvPr id="3" name="Text Placeholder 2">
            <a:extLst>
              <a:ext uri="{FF2B5EF4-FFF2-40B4-BE49-F238E27FC236}">
                <a16:creationId xmlns:a16="http://schemas.microsoft.com/office/drawing/2014/main" id="{796F047D-8E01-4862-B2F0-200E67C4DF97}"/>
              </a:ext>
            </a:extLst>
          </p:cNvPr>
          <p:cNvSpPr>
            <a:spLocks noGrp="1"/>
          </p:cNvSpPr>
          <p:nvPr>
            <p:ph type="body" idx="1"/>
          </p:nvPr>
        </p:nvSpPr>
        <p:spPr>
          <a:xfrm>
            <a:off x="1730000" y="1439694"/>
            <a:ext cx="9969132" cy="5136204"/>
          </a:xfrm>
        </p:spPr>
        <p:txBody>
          <a:bodyPr/>
          <a:lstStyle/>
          <a:p>
            <a:pPr marL="120650" indent="0">
              <a:buNone/>
            </a:pPr>
            <a:r>
              <a:rPr lang="en-US" dirty="0"/>
              <a:t>JSON (JavaScript Object Notation) is a lightweight data-interchange format. It is easy for humans to read and write. It is easy for machines to parse and generate. It is based on a subset of the JavaScript Programming Language Standard ECMA-262 3rd Edition - December 1999. JSON is a text format that is completely language independent but uses conventions that are familiar to programmers of the C-family of languages, including C, C++, C#, Java, JavaScript, Perl, Python, and many others. These properties make JSON an ideal data-interchange language.</a:t>
            </a:r>
          </a:p>
          <a:p>
            <a:endParaRPr lang="en-US" dirty="0"/>
          </a:p>
          <a:p>
            <a:pPr marL="120650" indent="0">
              <a:buNone/>
            </a:pPr>
            <a:r>
              <a:rPr lang="en-US" dirty="0"/>
              <a:t>JSON is built on two structures:</a:t>
            </a:r>
          </a:p>
          <a:p>
            <a:endParaRPr lang="en-US" dirty="0"/>
          </a:p>
          <a:p>
            <a:r>
              <a:rPr lang="en-US" dirty="0"/>
              <a:t>A collection of name/value pairs. In various languages, this is realized as an object, record, struct, dictionary, hash table, keyed list, or associative array.</a:t>
            </a:r>
          </a:p>
          <a:p>
            <a:r>
              <a:rPr lang="en-US" dirty="0"/>
              <a:t>An ordered list of values. In most languages, this is realized as an array, vector, list, or sequence.</a:t>
            </a:r>
          </a:p>
          <a:p>
            <a:pPr marL="120650" indent="0">
              <a:buNone/>
            </a:pPr>
            <a:endParaRPr lang="en-US" dirty="0"/>
          </a:p>
          <a:p>
            <a:pPr marL="120650" indent="0">
              <a:buNone/>
            </a:pPr>
            <a:r>
              <a:rPr lang="en-US" dirty="0"/>
              <a:t>These are universal data structures. Virtually all modern programming languages support them in one form or another. It makes sense that a data format that is interchangeable with programming languages also be based on these structures.</a:t>
            </a:r>
            <a:endParaRPr lang="bg-BG" dirty="0"/>
          </a:p>
        </p:txBody>
      </p:sp>
    </p:spTree>
    <p:extLst>
      <p:ext uri="{BB962C8B-B14F-4D97-AF65-F5344CB8AC3E}">
        <p14:creationId xmlns:p14="http://schemas.microsoft.com/office/powerpoint/2010/main" val="163995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D58D-5191-4352-823D-998361DE4CBB}"/>
              </a:ext>
            </a:extLst>
          </p:cNvPr>
          <p:cNvSpPr>
            <a:spLocks noGrp="1"/>
          </p:cNvSpPr>
          <p:nvPr>
            <p:ph type="title"/>
          </p:nvPr>
        </p:nvSpPr>
        <p:spPr/>
        <p:txBody>
          <a:bodyPr/>
          <a:lstStyle/>
          <a:p>
            <a:r>
              <a:rPr lang="en-US" dirty="0" err="1"/>
              <a:t>Json</a:t>
            </a:r>
            <a:r>
              <a:rPr lang="en-US" dirty="0"/>
              <a:t> Introduction </a:t>
            </a:r>
            <a:endParaRPr lang="bg-BG" dirty="0"/>
          </a:p>
        </p:txBody>
      </p:sp>
      <p:sp>
        <p:nvSpPr>
          <p:cNvPr id="3" name="Text Placeholder 2">
            <a:extLst>
              <a:ext uri="{FF2B5EF4-FFF2-40B4-BE49-F238E27FC236}">
                <a16:creationId xmlns:a16="http://schemas.microsoft.com/office/drawing/2014/main" id="{543463E3-BC1F-493A-8074-57336D1D4B6E}"/>
              </a:ext>
            </a:extLst>
          </p:cNvPr>
          <p:cNvSpPr>
            <a:spLocks noGrp="1"/>
          </p:cNvSpPr>
          <p:nvPr>
            <p:ph type="body" idx="1"/>
          </p:nvPr>
        </p:nvSpPr>
        <p:spPr/>
        <p:txBody>
          <a:bodyPr/>
          <a:lstStyle/>
          <a:p>
            <a:r>
              <a:rPr lang="en-US" dirty="0">
                <a:hlinkClick r:id="rId2"/>
              </a:rPr>
              <a:t>https://www.json.org/json-en.html</a:t>
            </a:r>
            <a:r>
              <a:rPr lang="en-US" dirty="0"/>
              <a:t> </a:t>
            </a:r>
            <a:endParaRPr lang="bg-BG" dirty="0"/>
          </a:p>
        </p:txBody>
      </p:sp>
    </p:spTree>
    <p:extLst>
      <p:ext uri="{BB962C8B-B14F-4D97-AF65-F5344CB8AC3E}">
        <p14:creationId xmlns:p14="http://schemas.microsoft.com/office/powerpoint/2010/main" val="280141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08CA-EF44-4077-80C9-B29E54091CCC}"/>
              </a:ext>
            </a:extLst>
          </p:cNvPr>
          <p:cNvSpPr>
            <a:spLocks noGrp="1"/>
          </p:cNvSpPr>
          <p:nvPr>
            <p:ph type="title"/>
          </p:nvPr>
        </p:nvSpPr>
        <p:spPr/>
        <p:txBody>
          <a:bodyPr/>
          <a:lstStyle/>
          <a:p>
            <a:r>
              <a:rPr lang="en-US" sz="3200" dirty="0" err="1"/>
              <a:t>Json</a:t>
            </a:r>
            <a:r>
              <a:rPr lang="en-US" sz="3200" dirty="0"/>
              <a:t> Serialization</a:t>
            </a:r>
            <a:endParaRPr lang="bg-BG" dirty="0"/>
          </a:p>
        </p:txBody>
      </p:sp>
      <p:sp>
        <p:nvSpPr>
          <p:cNvPr id="3" name="Text Placeholder 2">
            <a:extLst>
              <a:ext uri="{FF2B5EF4-FFF2-40B4-BE49-F238E27FC236}">
                <a16:creationId xmlns:a16="http://schemas.microsoft.com/office/drawing/2014/main" id="{F5292453-D1AE-4D63-B5BF-3F3BA3878310}"/>
              </a:ext>
            </a:extLst>
          </p:cNvPr>
          <p:cNvSpPr>
            <a:spLocks noGrp="1"/>
          </p:cNvSpPr>
          <p:nvPr>
            <p:ph type="body" idx="1"/>
          </p:nvPr>
        </p:nvSpPr>
        <p:spPr/>
        <p:txBody>
          <a:bodyPr/>
          <a:lstStyle/>
          <a:p>
            <a:r>
              <a:rPr lang="en-US" dirty="0"/>
              <a:t>The </a:t>
            </a:r>
            <a:r>
              <a:rPr lang="en-US" dirty="0" err="1"/>
              <a:t>System.Text.Json</a:t>
            </a:r>
            <a:r>
              <a:rPr lang="en-US" dirty="0"/>
              <a:t> namespace provides functionality for serializing to and deserializing from JavaScript Object Notation (JSON).</a:t>
            </a:r>
          </a:p>
          <a:p>
            <a:endParaRPr lang="en-US" dirty="0"/>
          </a:p>
          <a:p>
            <a:r>
              <a:rPr lang="en-US" dirty="0"/>
              <a:t>The library design emphasizes high performance and low memory allocation over an extensive feature set. Built-in UTF-8 support optimizes the process of reading and writing JSON text encoded as UTF-8, which is the most prevalent encoding for data on the web and files on disk.</a:t>
            </a:r>
          </a:p>
          <a:p>
            <a:endParaRPr lang="en-US" dirty="0"/>
          </a:p>
          <a:p>
            <a:r>
              <a:rPr lang="en-US" dirty="0"/>
              <a:t>The library also provides classes for working with an in-memory document object model (DOM). This feature enables random access to the elements in a JSON file or string.</a:t>
            </a:r>
            <a:endParaRPr lang="bg-BG" dirty="0"/>
          </a:p>
        </p:txBody>
      </p:sp>
    </p:spTree>
    <p:extLst>
      <p:ext uri="{BB962C8B-B14F-4D97-AF65-F5344CB8AC3E}">
        <p14:creationId xmlns:p14="http://schemas.microsoft.com/office/powerpoint/2010/main" val="219003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Table of Contents</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a:xfrm>
            <a:off x="1730000" y="1634248"/>
            <a:ext cx="9385200" cy="4591454"/>
          </a:xfrm>
        </p:spPr>
        <p:txBody>
          <a:bodyPr/>
          <a:lstStyle/>
          <a:p>
            <a:pPr marL="577850" indent="-457200">
              <a:buFont typeface="+mj-lt"/>
              <a:buAutoNum type="arabicPeriod"/>
            </a:pPr>
            <a:r>
              <a:rPr lang="en-US" sz="2800" dirty="0"/>
              <a:t>Read and Write Text Files</a:t>
            </a:r>
          </a:p>
          <a:p>
            <a:pPr marL="577850" indent="-457200">
              <a:buFont typeface="+mj-lt"/>
              <a:buAutoNum type="arabicPeriod"/>
            </a:pPr>
            <a:r>
              <a:rPr lang="en-US" sz="2800" dirty="0"/>
              <a:t>CSV Files</a:t>
            </a:r>
          </a:p>
          <a:p>
            <a:pPr marL="577850" indent="-457200">
              <a:buFont typeface="+mj-lt"/>
              <a:buAutoNum type="arabicPeriod"/>
            </a:pPr>
            <a:r>
              <a:rPr lang="en-US" sz="2800" dirty="0"/>
              <a:t>Serialization and Deserialization</a:t>
            </a:r>
          </a:p>
          <a:p>
            <a:pPr marL="577850" indent="-457200">
              <a:buFont typeface="+mj-lt"/>
              <a:buAutoNum type="arabicPeriod"/>
            </a:pPr>
            <a:r>
              <a:rPr lang="en-US" sz="2800" dirty="0" err="1"/>
              <a:t>Json</a:t>
            </a:r>
            <a:r>
              <a:rPr lang="en-US" sz="2800" dirty="0"/>
              <a:t> Serialization</a:t>
            </a:r>
          </a:p>
          <a:p>
            <a:pPr marL="577850" indent="-457200">
              <a:buFont typeface="+mj-lt"/>
              <a:buAutoNum type="arabicPeriod"/>
            </a:pPr>
            <a:r>
              <a:rPr lang="en-US" sz="2800" dirty="0"/>
              <a:t>XML Serialization</a:t>
            </a:r>
          </a:p>
          <a:p>
            <a:pPr marL="577850" indent="-457200">
              <a:buFont typeface="+mj-lt"/>
              <a:buAutoNum type="arabicPeriod"/>
            </a:pPr>
            <a:endParaRPr lang="en-US" sz="2800"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4877-207A-443F-9C9F-04A00A43989C}"/>
              </a:ext>
            </a:extLst>
          </p:cNvPr>
          <p:cNvSpPr>
            <a:spLocks noGrp="1"/>
          </p:cNvSpPr>
          <p:nvPr>
            <p:ph type="title"/>
          </p:nvPr>
        </p:nvSpPr>
        <p:spPr/>
        <p:txBody>
          <a:bodyPr/>
          <a:lstStyle/>
          <a:p>
            <a:r>
              <a:rPr lang="en-US" sz="3200" dirty="0" err="1"/>
              <a:t>Json</a:t>
            </a:r>
            <a:r>
              <a:rPr lang="en-US" sz="3200" dirty="0"/>
              <a:t> Serialization</a:t>
            </a:r>
            <a:endParaRPr lang="bg-BG" dirty="0"/>
          </a:p>
        </p:txBody>
      </p:sp>
      <p:sp>
        <p:nvSpPr>
          <p:cNvPr id="3" name="Text Placeholder 2">
            <a:extLst>
              <a:ext uri="{FF2B5EF4-FFF2-40B4-BE49-F238E27FC236}">
                <a16:creationId xmlns:a16="http://schemas.microsoft.com/office/drawing/2014/main" id="{D0D01B03-27F7-4C46-AF36-AC3C934B1994}"/>
              </a:ext>
            </a:extLst>
          </p:cNvPr>
          <p:cNvSpPr>
            <a:spLocks noGrp="1"/>
          </p:cNvSpPr>
          <p:nvPr>
            <p:ph type="body" idx="1"/>
          </p:nvPr>
        </p:nvSpPr>
        <p:spPr/>
        <p:txBody>
          <a:bodyPr/>
          <a:lstStyle/>
          <a:p>
            <a:pPr marL="120650" indent="0">
              <a:buNone/>
            </a:pPr>
            <a:r>
              <a:rPr lang="en-US" dirty="0"/>
              <a:t>Live Demo…</a:t>
            </a:r>
          </a:p>
          <a:p>
            <a:pPr marL="120650" indent="0">
              <a:buNone/>
            </a:pPr>
            <a:r>
              <a:rPr lang="en-US" dirty="0">
                <a:hlinkClick r:id="rId2"/>
              </a:rPr>
              <a:t>https://docs.microsoft.com/en-us/dotnet/standard/serialization/system-text-json-how-to</a:t>
            </a:r>
            <a:r>
              <a:rPr lang="en-US" dirty="0"/>
              <a:t> </a:t>
            </a:r>
            <a:endParaRPr lang="bg-BG" dirty="0"/>
          </a:p>
        </p:txBody>
      </p:sp>
    </p:spTree>
    <p:extLst>
      <p:ext uri="{BB962C8B-B14F-4D97-AF65-F5344CB8AC3E}">
        <p14:creationId xmlns:p14="http://schemas.microsoft.com/office/powerpoint/2010/main" val="55096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6FD5-4C25-4EBE-97F9-54714CEF79B7}"/>
              </a:ext>
            </a:extLst>
          </p:cNvPr>
          <p:cNvSpPr>
            <a:spLocks noGrp="1"/>
          </p:cNvSpPr>
          <p:nvPr>
            <p:ph type="title"/>
          </p:nvPr>
        </p:nvSpPr>
        <p:spPr/>
        <p:txBody>
          <a:bodyPr/>
          <a:lstStyle/>
          <a:p>
            <a:r>
              <a:rPr lang="en-US" dirty="0"/>
              <a:t>Exercise</a:t>
            </a:r>
            <a:endParaRPr lang="bg-BG" dirty="0"/>
          </a:p>
        </p:txBody>
      </p:sp>
      <p:sp>
        <p:nvSpPr>
          <p:cNvPr id="3" name="Text Placeholder 2">
            <a:extLst>
              <a:ext uri="{FF2B5EF4-FFF2-40B4-BE49-F238E27FC236}">
                <a16:creationId xmlns:a16="http://schemas.microsoft.com/office/drawing/2014/main" id="{E3F14EBC-FF3B-4906-9E3B-75BAC439B5C6}"/>
              </a:ext>
            </a:extLst>
          </p:cNvPr>
          <p:cNvSpPr>
            <a:spLocks noGrp="1"/>
          </p:cNvSpPr>
          <p:nvPr>
            <p:ph type="body" idx="1"/>
          </p:nvPr>
        </p:nvSpPr>
        <p:spPr>
          <a:xfrm>
            <a:off x="1730000" y="1225685"/>
            <a:ext cx="10040468" cy="5460460"/>
          </a:xfrm>
        </p:spPr>
        <p:txBody>
          <a:bodyPr/>
          <a:lstStyle/>
          <a:p>
            <a:pPr marL="463550" indent="-342900">
              <a:buFont typeface="+mj-lt"/>
              <a:buAutoNum type="arabicPeriod"/>
            </a:pPr>
            <a:r>
              <a:rPr lang="en-US" sz="1800" dirty="0"/>
              <a:t>Create class Person – FirstName, </a:t>
            </a:r>
            <a:r>
              <a:rPr lang="en-US" sz="1800" dirty="0" err="1"/>
              <a:t>LastName</a:t>
            </a:r>
            <a:r>
              <a:rPr lang="en-US" sz="1800" dirty="0"/>
              <a:t>, Email, Phone</a:t>
            </a:r>
          </a:p>
          <a:p>
            <a:pPr marL="463550" indent="-342900">
              <a:buFont typeface="+mj-lt"/>
              <a:buAutoNum type="arabicPeriod"/>
            </a:pPr>
            <a:endParaRPr lang="en-US" sz="1800" dirty="0"/>
          </a:p>
          <a:p>
            <a:pPr marL="463550" indent="-342900">
              <a:buFont typeface="+mj-lt"/>
              <a:buAutoNum type="arabicPeriod"/>
            </a:pPr>
            <a:r>
              <a:rPr lang="en-US" sz="1800" dirty="0"/>
              <a:t>Generate 10-20 records of students and add them in a </a:t>
            </a:r>
            <a:r>
              <a:rPr lang="en-US" sz="1800"/>
              <a:t>List&lt;Person&gt;</a:t>
            </a:r>
            <a:endParaRPr lang="en-US" sz="1800" dirty="0"/>
          </a:p>
          <a:p>
            <a:pPr marL="463550" indent="-342900">
              <a:buFont typeface="+mj-lt"/>
              <a:buAutoNum type="arabicPeriod"/>
            </a:pPr>
            <a:endParaRPr lang="en-US" sz="1800" dirty="0"/>
          </a:p>
          <a:p>
            <a:pPr marL="463550" indent="-342900">
              <a:buFont typeface="+mj-lt"/>
              <a:buAutoNum type="arabicPeriod"/>
            </a:pPr>
            <a:r>
              <a:rPr lang="en-US" sz="1800" dirty="0"/>
              <a:t>Implement function to read and write data in a CSV file, manually (1/all in file/s)</a:t>
            </a:r>
          </a:p>
          <a:p>
            <a:pPr marL="463550" indent="-342900">
              <a:buFont typeface="+mj-lt"/>
              <a:buAutoNum type="arabicPeriod"/>
            </a:pPr>
            <a:endParaRPr lang="en-US" sz="1800" dirty="0"/>
          </a:p>
          <a:p>
            <a:pPr marL="463550" indent="-342900">
              <a:buFont typeface="+mj-lt"/>
              <a:buAutoNum type="arabicPeriod"/>
            </a:pPr>
            <a:r>
              <a:rPr lang="en-US" sz="1800" dirty="0"/>
              <a:t>Implement function to read and write data in a CSV file, use </a:t>
            </a:r>
            <a:r>
              <a:rPr lang="en-US" sz="1800" dirty="0" err="1"/>
              <a:t>CsvHelper</a:t>
            </a:r>
            <a:endParaRPr lang="en-US" sz="1800" dirty="0"/>
          </a:p>
          <a:p>
            <a:pPr marL="463550" indent="-342900">
              <a:buFont typeface="+mj-lt"/>
              <a:buAutoNum type="arabicPeriod"/>
            </a:pPr>
            <a:endParaRPr lang="en-US" sz="1800" dirty="0"/>
          </a:p>
          <a:p>
            <a:pPr marL="463550" indent="-342900">
              <a:buFont typeface="+mj-lt"/>
              <a:buAutoNum type="arabicPeriod"/>
            </a:pPr>
            <a:r>
              <a:rPr lang="en-US" sz="1800" dirty="0"/>
              <a:t>Implement function to read and write data in a </a:t>
            </a:r>
            <a:r>
              <a:rPr lang="en-US" sz="1800" dirty="0" err="1"/>
              <a:t>Json</a:t>
            </a:r>
            <a:r>
              <a:rPr lang="en-US" sz="1800" dirty="0"/>
              <a:t> file</a:t>
            </a:r>
          </a:p>
          <a:p>
            <a:pPr marL="463550" indent="-342900">
              <a:buFont typeface="+mj-lt"/>
              <a:buAutoNum type="arabicPeriod"/>
            </a:pPr>
            <a:endParaRPr lang="en-US" sz="1800" dirty="0"/>
          </a:p>
          <a:p>
            <a:pPr marL="463550" indent="-342900">
              <a:buFont typeface="+mj-lt"/>
              <a:buAutoNum type="arabicPeriod"/>
            </a:pPr>
            <a:r>
              <a:rPr lang="en-US" sz="1800" dirty="0"/>
              <a:t>Implement function to read and write data in a XML file</a:t>
            </a:r>
          </a:p>
          <a:p>
            <a:pPr marL="463550" indent="-342900">
              <a:buFont typeface="+mj-lt"/>
              <a:buAutoNum type="arabicPeriod"/>
            </a:pPr>
            <a:endParaRPr lang="en-US" sz="1800" dirty="0"/>
          </a:p>
          <a:p>
            <a:pPr marL="463550" indent="-342900">
              <a:buFont typeface="+mj-lt"/>
              <a:buAutoNum type="arabicPeriod"/>
            </a:pPr>
            <a:r>
              <a:rPr lang="en-US" sz="1800" dirty="0"/>
              <a:t>Create class Pet – Name, Age, Type (</a:t>
            </a:r>
            <a:r>
              <a:rPr lang="en-US" sz="1800" dirty="0" err="1"/>
              <a:t>enum</a:t>
            </a:r>
            <a:r>
              <a:rPr lang="en-US" sz="1800" dirty="0"/>
              <a:t> of Cat, Dog, Snake, etc.)</a:t>
            </a:r>
          </a:p>
          <a:p>
            <a:pPr marL="463550" indent="-342900">
              <a:buFont typeface="+mj-lt"/>
              <a:buAutoNum type="arabicPeriod"/>
            </a:pPr>
            <a:endParaRPr lang="en-US" sz="1800" dirty="0"/>
          </a:p>
          <a:p>
            <a:pPr marL="463550" indent="-342900">
              <a:buFont typeface="+mj-lt"/>
              <a:buAutoNum type="arabicPeriod"/>
            </a:pPr>
            <a:r>
              <a:rPr lang="en-US" sz="1800" dirty="0"/>
              <a:t>Add property Pets (collection of pets) to person class and modify 2 to 6 to work with modified class</a:t>
            </a:r>
          </a:p>
        </p:txBody>
      </p:sp>
    </p:spTree>
    <p:extLst>
      <p:ext uri="{BB962C8B-B14F-4D97-AF65-F5344CB8AC3E}">
        <p14:creationId xmlns:p14="http://schemas.microsoft.com/office/powerpoint/2010/main" val="140813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B1CD1-9C46-4C0C-8515-28FEC4F49B2F}"/>
              </a:ext>
            </a:extLst>
          </p:cNvPr>
          <p:cNvSpPr>
            <a:spLocks noGrp="1"/>
          </p:cNvSpPr>
          <p:nvPr>
            <p:ph type="ctrTitle"/>
          </p:nvPr>
        </p:nvSpPr>
        <p:spPr/>
        <p:txBody>
          <a:bodyPr/>
          <a:lstStyle/>
          <a:p>
            <a:r>
              <a:rPr lang="en-US" sz="5400" dirty="0"/>
              <a:t>Read and Write Text Files</a:t>
            </a:r>
            <a:br>
              <a:rPr lang="en-US" sz="5400" dirty="0"/>
            </a:br>
            <a:endParaRPr lang="bg-BG" dirty="0"/>
          </a:p>
        </p:txBody>
      </p:sp>
      <p:sp>
        <p:nvSpPr>
          <p:cNvPr id="5" name="Subtitle 4">
            <a:extLst>
              <a:ext uri="{FF2B5EF4-FFF2-40B4-BE49-F238E27FC236}">
                <a16:creationId xmlns:a16="http://schemas.microsoft.com/office/drawing/2014/main" id="{07AFF956-788F-4A29-8567-0199E4806D6A}"/>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94938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9497-F6A5-4166-855B-3707458E1B01}"/>
              </a:ext>
            </a:extLst>
          </p:cNvPr>
          <p:cNvSpPr>
            <a:spLocks noGrp="1"/>
          </p:cNvSpPr>
          <p:nvPr>
            <p:ph type="title"/>
          </p:nvPr>
        </p:nvSpPr>
        <p:spPr/>
        <p:txBody>
          <a:bodyPr/>
          <a:lstStyle/>
          <a:p>
            <a:pPr marL="120650"/>
            <a:r>
              <a:rPr lang="en-US" sz="3200" dirty="0"/>
              <a:t>Read Text Files</a:t>
            </a:r>
          </a:p>
        </p:txBody>
      </p:sp>
      <p:sp>
        <p:nvSpPr>
          <p:cNvPr id="3" name="Text Placeholder 2">
            <a:extLst>
              <a:ext uri="{FF2B5EF4-FFF2-40B4-BE49-F238E27FC236}">
                <a16:creationId xmlns:a16="http://schemas.microsoft.com/office/drawing/2014/main" id="{E19E394D-F8B2-49E8-974F-E6CC28520626}"/>
              </a:ext>
            </a:extLst>
          </p:cNvPr>
          <p:cNvSpPr>
            <a:spLocks noGrp="1"/>
          </p:cNvSpPr>
          <p:nvPr>
            <p:ph type="body" idx="1"/>
          </p:nvPr>
        </p:nvSpPr>
        <p:spPr>
          <a:xfrm>
            <a:off x="1730000" y="1238655"/>
            <a:ext cx="9781064" cy="5415064"/>
          </a:xfrm>
        </p:spPr>
        <p:txBody>
          <a:bodyPr/>
          <a:lstStyle/>
          <a:p>
            <a:pPr marL="120650" indent="0">
              <a:buNone/>
            </a:pPr>
            <a:r>
              <a:rPr lang="en-US" sz="1400" dirty="0"/>
              <a:t>class </a:t>
            </a:r>
            <a:r>
              <a:rPr lang="en-US" sz="1400" dirty="0" err="1"/>
              <a:t>FileReader</a:t>
            </a:r>
            <a:endParaRPr lang="en-US" sz="1400" dirty="0"/>
          </a:p>
          <a:p>
            <a:pPr marL="120650" indent="0">
              <a:buNone/>
            </a:pPr>
            <a:r>
              <a:rPr lang="en-US" sz="1400" dirty="0"/>
              <a:t>{</a:t>
            </a:r>
          </a:p>
          <a:p>
            <a:pPr marL="120650" indent="0">
              <a:buNone/>
            </a:pPr>
            <a:r>
              <a:rPr lang="en-US" sz="1400" dirty="0"/>
              <a:t>	static void Main()</a:t>
            </a:r>
          </a:p>
          <a:p>
            <a:pPr marL="120650" indent="0">
              <a:buNone/>
            </a:pPr>
            <a:r>
              <a:rPr lang="en-US" sz="1400" dirty="0"/>
              <a:t>	{</a:t>
            </a:r>
          </a:p>
          <a:p>
            <a:pPr marL="120650" indent="0">
              <a:buNone/>
            </a:pPr>
            <a:r>
              <a:rPr lang="en-US" sz="1400" dirty="0"/>
              <a:t>		// Create an instance of </a:t>
            </a:r>
            <a:r>
              <a:rPr lang="en-US" sz="1400" dirty="0" err="1"/>
              <a:t>StreamReader</a:t>
            </a:r>
            <a:r>
              <a:rPr lang="en-US" sz="1400" dirty="0"/>
              <a:t> to read from a file</a:t>
            </a:r>
          </a:p>
          <a:p>
            <a:pPr marL="120650" indent="0">
              <a:buNone/>
            </a:pPr>
            <a:r>
              <a:rPr lang="en-US" sz="1400" dirty="0"/>
              <a:t>		</a:t>
            </a:r>
            <a:r>
              <a:rPr lang="en-US" sz="1400" dirty="0" err="1"/>
              <a:t>StreamReader</a:t>
            </a:r>
            <a:r>
              <a:rPr lang="en-US" sz="1400" dirty="0"/>
              <a:t> reader = new </a:t>
            </a:r>
            <a:r>
              <a:rPr lang="en-US" sz="1400" dirty="0" err="1"/>
              <a:t>StreamReader</a:t>
            </a:r>
            <a:r>
              <a:rPr lang="en-US" sz="1400" dirty="0"/>
              <a:t>("Sample.txt");</a:t>
            </a:r>
          </a:p>
          <a:p>
            <a:pPr marL="120650" indent="0">
              <a:buNone/>
            </a:pPr>
            <a:r>
              <a:rPr lang="en-US" sz="1400" dirty="0"/>
              <a:t>		using (reader)</a:t>
            </a:r>
          </a:p>
          <a:p>
            <a:pPr marL="120650" indent="0">
              <a:buNone/>
            </a:pPr>
            <a:r>
              <a:rPr lang="en-US" sz="1400" dirty="0"/>
              <a:t>		{</a:t>
            </a:r>
          </a:p>
          <a:p>
            <a:pPr marL="120650" indent="0">
              <a:buNone/>
            </a:pPr>
            <a:r>
              <a:rPr lang="en-US" sz="1400" dirty="0"/>
              <a:t>			int </a:t>
            </a:r>
            <a:r>
              <a:rPr lang="en-US" sz="1400" dirty="0" err="1"/>
              <a:t>lineNumber</a:t>
            </a:r>
            <a:r>
              <a:rPr lang="en-US" sz="1400" dirty="0"/>
              <a:t> = 0;</a:t>
            </a:r>
          </a:p>
          <a:p>
            <a:pPr marL="120650" indent="0">
              <a:buNone/>
            </a:pPr>
            <a:r>
              <a:rPr lang="en-US" sz="1400" dirty="0"/>
              <a:t>			// Read first line from the text file</a:t>
            </a:r>
          </a:p>
          <a:p>
            <a:pPr marL="120650" indent="0">
              <a:buNone/>
            </a:pPr>
            <a:r>
              <a:rPr lang="en-US" sz="1400" dirty="0"/>
              <a:t>			string line = </a:t>
            </a:r>
            <a:r>
              <a:rPr lang="en-US" sz="1400" dirty="0" err="1"/>
              <a:t>reader.ReadLine</a:t>
            </a:r>
            <a:r>
              <a:rPr lang="en-US" sz="1400" dirty="0"/>
              <a:t>();</a:t>
            </a:r>
          </a:p>
          <a:p>
            <a:pPr marL="120650" indent="0">
              <a:buNone/>
            </a:pPr>
            <a:r>
              <a:rPr lang="en-US" sz="1400" dirty="0"/>
              <a:t>			// Read the other lines from the text file</a:t>
            </a:r>
          </a:p>
          <a:p>
            <a:pPr marL="120650" indent="0">
              <a:buNone/>
            </a:pPr>
            <a:r>
              <a:rPr lang="en-US" sz="1400" dirty="0"/>
              <a:t>			while (line != null)</a:t>
            </a:r>
          </a:p>
          <a:p>
            <a:pPr marL="120650" indent="0">
              <a:buNone/>
            </a:pPr>
            <a:r>
              <a:rPr lang="en-US" sz="1400" dirty="0"/>
              <a:t>			{</a:t>
            </a:r>
          </a:p>
          <a:p>
            <a:pPr marL="120650" indent="0">
              <a:buNone/>
            </a:pPr>
            <a:r>
              <a:rPr lang="en-US" sz="1400" dirty="0"/>
              <a:t>				</a:t>
            </a:r>
            <a:r>
              <a:rPr lang="en-US" sz="1400" dirty="0" err="1"/>
              <a:t>lineNumber</a:t>
            </a:r>
            <a:r>
              <a:rPr lang="en-US" sz="1400" dirty="0"/>
              <a:t>++;</a:t>
            </a:r>
          </a:p>
          <a:p>
            <a:pPr marL="120650" indent="0">
              <a:buNone/>
            </a:pPr>
            <a:r>
              <a:rPr lang="en-US" sz="1400" dirty="0"/>
              <a:t>				</a:t>
            </a:r>
            <a:r>
              <a:rPr lang="en-US" sz="1400" dirty="0" err="1"/>
              <a:t>Console.WriteLine</a:t>
            </a:r>
            <a:r>
              <a:rPr lang="en-US" sz="1400" dirty="0"/>
              <a:t>("Line {0}: {1}", </a:t>
            </a:r>
            <a:r>
              <a:rPr lang="en-US" sz="1400" dirty="0" err="1"/>
              <a:t>lineNumber</a:t>
            </a:r>
            <a:r>
              <a:rPr lang="en-US" sz="1400" dirty="0"/>
              <a:t>, line);</a:t>
            </a:r>
          </a:p>
          <a:p>
            <a:pPr marL="120650" indent="0">
              <a:buNone/>
            </a:pPr>
            <a:r>
              <a:rPr lang="en-US" sz="1400" dirty="0"/>
              <a:t>				line = </a:t>
            </a:r>
            <a:r>
              <a:rPr lang="en-US" sz="1400" dirty="0" err="1"/>
              <a:t>reader.ReadLine</a:t>
            </a:r>
            <a:r>
              <a:rPr lang="en-US" sz="1400" dirty="0"/>
              <a:t>();</a:t>
            </a:r>
          </a:p>
          <a:p>
            <a:pPr marL="120650" indent="0">
              <a:buNone/>
            </a:pPr>
            <a:r>
              <a:rPr lang="en-US" sz="1400" dirty="0"/>
              <a:t>			}</a:t>
            </a:r>
          </a:p>
          <a:p>
            <a:pPr marL="120650" indent="0">
              <a:buNone/>
            </a:pPr>
            <a:r>
              <a:rPr lang="en-US" sz="1400" dirty="0"/>
              <a:t>		}</a:t>
            </a:r>
          </a:p>
          <a:p>
            <a:pPr marL="120650" indent="0">
              <a:buNone/>
            </a:pPr>
            <a:r>
              <a:rPr lang="en-US" sz="1400" dirty="0"/>
              <a:t>	}</a:t>
            </a:r>
          </a:p>
          <a:p>
            <a:pPr marL="120650" indent="0">
              <a:buNone/>
            </a:pPr>
            <a:r>
              <a:rPr lang="en-US" sz="1400" dirty="0"/>
              <a:t>}</a:t>
            </a:r>
            <a:endParaRPr lang="bg-BG" sz="1400" dirty="0"/>
          </a:p>
        </p:txBody>
      </p:sp>
    </p:spTree>
    <p:extLst>
      <p:ext uri="{BB962C8B-B14F-4D97-AF65-F5344CB8AC3E}">
        <p14:creationId xmlns:p14="http://schemas.microsoft.com/office/powerpoint/2010/main" val="187959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B784-067A-4315-870E-F43250187190}"/>
              </a:ext>
            </a:extLst>
          </p:cNvPr>
          <p:cNvSpPr>
            <a:spLocks noGrp="1"/>
          </p:cNvSpPr>
          <p:nvPr>
            <p:ph type="title"/>
          </p:nvPr>
        </p:nvSpPr>
        <p:spPr/>
        <p:txBody>
          <a:bodyPr/>
          <a:lstStyle/>
          <a:p>
            <a:r>
              <a:rPr lang="en-US" sz="3200" dirty="0"/>
              <a:t>Write Text Files</a:t>
            </a:r>
            <a:endParaRPr lang="bg-BG" dirty="0"/>
          </a:p>
        </p:txBody>
      </p:sp>
      <p:sp>
        <p:nvSpPr>
          <p:cNvPr id="3" name="Text Placeholder 2">
            <a:extLst>
              <a:ext uri="{FF2B5EF4-FFF2-40B4-BE49-F238E27FC236}">
                <a16:creationId xmlns:a16="http://schemas.microsoft.com/office/drawing/2014/main" id="{90B8EFD9-6D71-47DC-A5D7-DDB18980AA7B}"/>
              </a:ext>
            </a:extLst>
          </p:cNvPr>
          <p:cNvSpPr>
            <a:spLocks noGrp="1"/>
          </p:cNvSpPr>
          <p:nvPr>
            <p:ph type="body" idx="1"/>
          </p:nvPr>
        </p:nvSpPr>
        <p:spPr>
          <a:xfrm>
            <a:off x="1730000" y="2090066"/>
            <a:ext cx="9385200" cy="4485831"/>
          </a:xfrm>
        </p:spPr>
        <p:txBody>
          <a:bodyPr/>
          <a:lstStyle/>
          <a:p>
            <a:pPr marL="120650" indent="0">
              <a:buNone/>
            </a:pPr>
            <a:r>
              <a:rPr lang="en-US" sz="1400" dirty="0"/>
              <a:t>class </a:t>
            </a:r>
            <a:r>
              <a:rPr lang="en-US" sz="1400" dirty="0" err="1"/>
              <a:t>FileWriter</a:t>
            </a:r>
            <a:endParaRPr lang="en-US" sz="1400" dirty="0"/>
          </a:p>
          <a:p>
            <a:pPr marL="120650" indent="0">
              <a:buNone/>
            </a:pPr>
            <a:r>
              <a:rPr lang="en-US" sz="1400" dirty="0"/>
              <a:t>{</a:t>
            </a:r>
          </a:p>
          <a:p>
            <a:pPr marL="120650" indent="0">
              <a:buNone/>
            </a:pPr>
            <a:r>
              <a:rPr lang="en-US" sz="1400" dirty="0"/>
              <a:t>	static void Main()</a:t>
            </a:r>
          </a:p>
          <a:p>
            <a:pPr marL="120650" indent="0">
              <a:buNone/>
            </a:pPr>
            <a:r>
              <a:rPr lang="en-US" sz="1400" dirty="0"/>
              <a:t>	{</a:t>
            </a:r>
          </a:p>
          <a:p>
            <a:pPr marL="120650" indent="0">
              <a:buNone/>
            </a:pPr>
            <a:r>
              <a:rPr lang="en-US" sz="1400" dirty="0"/>
              <a:t>		// Create a </a:t>
            </a:r>
            <a:r>
              <a:rPr lang="en-US" sz="1400" dirty="0" err="1"/>
              <a:t>StreamWriter</a:t>
            </a:r>
            <a:r>
              <a:rPr lang="en-US" sz="1400" dirty="0"/>
              <a:t> instance</a:t>
            </a:r>
          </a:p>
          <a:p>
            <a:pPr marL="120650" indent="0">
              <a:buNone/>
            </a:pPr>
            <a:r>
              <a:rPr lang="en-US" sz="1400" dirty="0"/>
              <a:t>		</a:t>
            </a:r>
            <a:r>
              <a:rPr lang="en-US" sz="1400" dirty="0" err="1"/>
              <a:t>StreamWriter</a:t>
            </a:r>
            <a:r>
              <a:rPr lang="en-US" sz="1400" dirty="0"/>
              <a:t> writer = new </a:t>
            </a:r>
            <a:r>
              <a:rPr lang="en-US" sz="1400" dirty="0" err="1"/>
              <a:t>StreamWriter</a:t>
            </a:r>
            <a:r>
              <a:rPr lang="en-US" sz="1400" dirty="0"/>
              <a:t>("numbers.txt");</a:t>
            </a:r>
          </a:p>
          <a:p>
            <a:pPr marL="120650" indent="0">
              <a:buNone/>
            </a:pPr>
            <a:r>
              <a:rPr lang="en-US" sz="1400" dirty="0"/>
              <a:t>		// Ensure the writer will be closed when no longer used</a:t>
            </a:r>
          </a:p>
          <a:p>
            <a:pPr marL="120650" indent="0">
              <a:buNone/>
            </a:pPr>
            <a:r>
              <a:rPr lang="en-US" sz="1400" dirty="0"/>
              <a:t>		using(writer)</a:t>
            </a:r>
          </a:p>
          <a:p>
            <a:pPr marL="120650" indent="0">
              <a:buNone/>
            </a:pPr>
            <a:r>
              <a:rPr lang="en-US" sz="1400" dirty="0"/>
              <a:t>		{</a:t>
            </a:r>
          </a:p>
          <a:p>
            <a:pPr marL="120650" indent="0">
              <a:buNone/>
            </a:pPr>
            <a:r>
              <a:rPr lang="en-US" sz="1400" dirty="0"/>
              <a:t>			// Loop through the numbers from 1 to 20 and write them</a:t>
            </a:r>
          </a:p>
          <a:p>
            <a:pPr marL="120650" indent="0">
              <a:buNone/>
            </a:pPr>
            <a:r>
              <a:rPr lang="en-US" sz="1400" dirty="0"/>
              <a:t>			for (int </a:t>
            </a:r>
            <a:r>
              <a:rPr lang="en-US" sz="1400" dirty="0" err="1"/>
              <a:t>i</a:t>
            </a:r>
            <a:r>
              <a:rPr lang="en-US" sz="1400" dirty="0"/>
              <a:t> = 1; </a:t>
            </a:r>
            <a:r>
              <a:rPr lang="en-US" sz="1400" dirty="0" err="1"/>
              <a:t>i</a:t>
            </a:r>
            <a:r>
              <a:rPr lang="en-US" sz="1400" dirty="0"/>
              <a:t> &lt;= 20; </a:t>
            </a:r>
            <a:r>
              <a:rPr lang="en-US" sz="1400" dirty="0" err="1"/>
              <a:t>i</a:t>
            </a:r>
            <a:r>
              <a:rPr lang="en-US" sz="1400" dirty="0"/>
              <a:t>++)</a:t>
            </a:r>
          </a:p>
          <a:p>
            <a:pPr marL="120650" indent="0">
              <a:buNone/>
            </a:pPr>
            <a:r>
              <a:rPr lang="en-US" sz="1400" dirty="0"/>
              <a:t>			{</a:t>
            </a:r>
          </a:p>
          <a:p>
            <a:pPr marL="120650" indent="0">
              <a:buNone/>
            </a:pPr>
            <a:r>
              <a:rPr lang="en-US" sz="1400" dirty="0"/>
              <a:t>				</a:t>
            </a:r>
            <a:r>
              <a:rPr lang="en-US" sz="1400" dirty="0" err="1"/>
              <a:t>writer.WriteLine</a:t>
            </a:r>
            <a:r>
              <a:rPr lang="en-US" sz="1400" dirty="0"/>
              <a:t>(</a:t>
            </a:r>
            <a:r>
              <a:rPr lang="en-US" sz="1400" dirty="0" err="1"/>
              <a:t>i</a:t>
            </a:r>
            <a:r>
              <a:rPr lang="en-US" sz="1400" dirty="0"/>
              <a:t>);</a:t>
            </a:r>
          </a:p>
          <a:p>
            <a:pPr marL="120650" indent="0">
              <a:buNone/>
            </a:pPr>
            <a:r>
              <a:rPr lang="en-US" sz="1400" dirty="0"/>
              <a:t>			}</a:t>
            </a:r>
          </a:p>
          <a:p>
            <a:pPr marL="120650" indent="0">
              <a:buNone/>
            </a:pPr>
            <a:r>
              <a:rPr lang="en-US" sz="1400" dirty="0"/>
              <a:t>		}</a:t>
            </a:r>
          </a:p>
          <a:p>
            <a:pPr marL="120650" indent="0">
              <a:buNone/>
            </a:pPr>
            <a:r>
              <a:rPr lang="en-US" sz="1400" dirty="0"/>
              <a:t>	}</a:t>
            </a:r>
          </a:p>
          <a:p>
            <a:pPr marL="120650" indent="0">
              <a:buNone/>
            </a:pPr>
            <a:r>
              <a:rPr lang="en-US" sz="1400" dirty="0"/>
              <a:t>}</a:t>
            </a:r>
            <a:endParaRPr lang="bg-BG" sz="1400" dirty="0"/>
          </a:p>
        </p:txBody>
      </p:sp>
    </p:spTree>
    <p:extLst>
      <p:ext uri="{BB962C8B-B14F-4D97-AF65-F5344CB8AC3E}">
        <p14:creationId xmlns:p14="http://schemas.microsoft.com/office/powerpoint/2010/main" val="82984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4ED1F7-35AF-4016-B496-EFBC26B6E0CE}"/>
              </a:ext>
            </a:extLst>
          </p:cNvPr>
          <p:cNvSpPr>
            <a:spLocks noGrp="1"/>
          </p:cNvSpPr>
          <p:nvPr>
            <p:ph type="ctrTitle"/>
          </p:nvPr>
        </p:nvSpPr>
        <p:spPr/>
        <p:txBody>
          <a:bodyPr/>
          <a:lstStyle/>
          <a:p>
            <a:r>
              <a:rPr lang="en-US" sz="5400" dirty="0"/>
              <a:t>CSV Files</a:t>
            </a:r>
            <a:endParaRPr lang="bg-BG" dirty="0"/>
          </a:p>
        </p:txBody>
      </p:sp>
      <p:sp>
        <p:nvSpPr>
          <p:cNvPr id="5" name="Subtitle 4">
            <a:extLst>
              <a:ext uri="{FF2B5EF4-FFF2-40B4-BE49-F238E27FC236}">
                <a16:creationId xmlns:a16="http://schemas.microsoft.com/office/drawing/2014/main" id="{77930225-1BD3-4405-9161-C758D673DF2F}"/>
              </a:ext>
            </a:extLst>
          </p:cNvPr>
          <p:cNvSpPr>
            <a:spLocks noGrp="1"/>
          </p:cNvSpPr>
          <p:nvPr>
            <p:ph type="subTitle" idx="1"/>
          </p:nvPr>
        </p:nvSpPr>
        <p:spPr>
          <a:xfrm>
            <a:off x="6037634" y="5233233"/>
            <a:ext cx="5849566" cy="674700"/>
          </a:xfrm>
        </p:spPr>
        <p:txBody>
          <a:bodyPr/>
          <a:lstStyle/>
          <a:p>
            <a:r>
              <a:rPr lang="en-US" dirty="0">
                <a:hlinkClick r:id="rId2"/>
              </a:rPr>
              <a:t>https://joshclose.github.io/CsvHelper/getting-started/</a:t>
            </a:r>
            <a:r>
              <a:rPr lang="en-US" dirty="0"/>
              <a:t> </a:t>
            </a:r>
            <a:endParaRPr lang="bg-BG" dirty="0"/>
          </a:p>
        </p:txBody>
      </p:sp>
    </p:spTree>
    <p:extLst>
      <p:ext uri="{BB962C8B-B14F-4D97-AF65-F5344CB8AC3E}">
        <p14:creationId xmlns:p14="http://schemas.microsoft.com/office/powerpoint/2010/main" val="328236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B7782A-D739-4131-8C02-7E97FDBADA7C}"/>
              </a:ext>
            </a:extLst>
          </p:cNvPr>
          <p:cNvSpPr>
            <a:spLocks noGrp="1"/>
          </p:cNvSpPr>
          <p:nvPr>
            <p:ph type="title"/>
          </p:nvPr>
        </p:nvSpPr>
        <p:spPr/>
        <p:txBody>
          <a:bodyPr/>
          <a:lstStyle/>
          <a:p>
            <a:r>
              <a:rPr lang="en-US" sz="3200" dirty="0"/>
              <a:t>CSV Files</a:t>
            </a:r>
            <a:endParaRPr lang="bg-BG" dirty="0"/>
          </a:p>
        </p:txBody>
      </p:sp>
      <p:sp>
        <p:nvSpPr>
          <p:cNvPr id="4" name="Text Placeholder 3">
            <a:extLst>
              <a:ext uri="{FF2B5EF4-FFF2-40B4-BE49-F238E27FC236}">
                <a16:creationId xmlns:a16="http://schemas.microsoft.com/office/drawing/2014/main" id="{98301773-2A73-4F5B-82A1-17E20B1262E3}"/>
              </a:ext>
            </a:extLst>
          </p:cNvPr>
          <p:cNvSpPr>
            <a:spLocks noGrp="1"/>
          </p:cNvSpPr>
          <p:nvPr>
            <p:ph type="body" idx="1"/>
          </p:nvPr>
        </p:nvSpPr>
        <p:spPr/>
        <p:txBody>
          <a:bodyPr/>
          <a:lstStyle/>
          <a:p>
            <a:pPr marL="120650" indent="0">
              <a:buNone/>
            </a:pPr>
            <a:r>
              <a:rPr lang="en-US" dirty="0"/>
              <a:t>Live Demo…</a:t>
            </a:r>
          </a:p>
          <a:p>
            <a:pPr marL="120650" indent="0">
              <a:buNone/>
            </a:pPr>
            <a:r>
              <a:rPr lang="en-US" dirty="0">
                <a:hlinkClick r:id="rId2"/>
              </a:rPr>
              <a:t>https://joshclose.github.io/CsvHelper/examples/</a:t>
            </a:r>
            <a:r>
              <a:rPr lang="en-US" dirty="0"/>
              <a:t> </a:t>
            </a:r>
            <a:endParaRPr lang="bg-BG" dirty="0"/>
          </a:p>
        </p:txBody>
      </p:sp>
    </p:spTree>
    <p:extLst>
      <p:ext uri="{BB962C8B-B14F-4D97-AF65-F5344CB8AC3E}">
        <p14:creationId xmlns:p14="http://schemas.microsoft.com/office/powerpoint/2010/main" val="214370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A00019-F535-46AC-8154-F377BCDDFBF5}"/>
              </a:ext>
            </a:extLst>
          </p:cNvPr>
          <p:cNvSpPr>
            <a:spLocks noGrp="1"/>
          </p:cNvSpPr>
          <p:nvPr>
            <p:ph type="ctrTitle"/>
          </p:nvPr>
        </p:nvSpPr>
        <p:spPr/>
        <p:txBody>
          <a:bodyPr/>
          <a:lstStyle/>
          <a:p>
            <a:r>
              <a:rPr lang="en-US" sz="5400" dirty="0"/>
              <a:t>Serialization and Deserialization</a:t>
            </a:r>
            <a:endParaRPr lang="bg-BG" dirty="0"/>
          </a:p>
        </p:txBody>
      </p:sp>
      <p:sp>
        <p:nvSpPr>
          <p:cNvPr id="5" name="Subtitle 4">
            <a:extLst>
              <a:ext uri="{FF2B5EF4-FFF2-40B4-BE49-F238E27FC236}">
                <a16:creationId xmlns:a16="http://schemas.microsoft.com/office/drawing/2014/main" id="{916DC135-B829-485F-A9A9-1F3A96BB89D7}"/>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414831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F98F-5C8A-4998-AA61-1040D73614C9}"/>
              </a:ext>
            </a:extLst>
          </p:cNvPr>
          <p:cNvSpPr>
            <a:spLocks noGrp="1"/>
          </p:cNvSpPr>
          <p:nvPr>
            <p:ph type="title"/>
          </p:nvPr>
        </p:nvSpPr>
        <p:spPr/>
        <p:txBody>
          <a:bodyPr/>
          <a:lstStyle/>
          <a:p>
            <a:r>
              <a:rPr lang="en-US" sz="3200" dirty="0"/>
              <a:t>Serialization and Deserialization</a:t>
            </a:r>
            <a:endParaRPr lang="bg-BG" dirty="0"/>
          </a:p>
        </p:txBody>
      </p:sp>
      <p:sp>
        <p:nvSpPr>
          <p:cNvPr id="3" name="Text Placeholder 2">
            <a:extLst>
              <a:ext uri="{FF2B5EF4-FFF2-40B4-BE49-F238E27FC236}">
                <a16:creationId xmlns:a16="http://schemas.microsoft.com/office/drawing/2014/main" id="{7A4BD3D7-BD0E-4726-AD22-2F0177B34521}"/>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200353359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2616</TotalTime>
  <Words>1250</Words>
  <Application>Microsoft Office PowerPoint</Application>
  <PresentationFormat>Widescreen</PresentationFormat>
  <Paragraphs>126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Lato</vt:lpstr>
      <vt:lpstr>Candara</vt:lpstr>
      <vt:lpstr>Questrial</vt:lpstr>
      <vt:lpstr>Montserrat</vt:lpstr>
      <vt:lpstr>Consolas</vt:lpstr>
      <vt:lpstr>Arial</vt:lpstr>
      <vt:lpstr>Focus</vt:lpstr>
      <vt:lpstr>Storing information in files</vt:lpstr>
      <vt:lpstr>Table of Contents</vt:lpstr>
      <vt:lpstr>Read and Write Text Files </vt:lpstr>
      <vt:lpstr>Read Text Files</vt:lpstr>
      <vt:lpstr>Write Text Files</vt:lpstr>
      <vt:lpstr>CSV Files</vt:lpstr>
      <vt:lpstr>CSV Files</vt:lpstr>
      <vt:lpstr>Serialization and Deserialization</vt:lpstr>
      <vt:lpstr>Serialization and Deserialization</vt:lpstr>
      <vt:lpstr>XML Serialization</vt:lpstr>
      <vt:lpstr>XML introduction</vt:lpstr>
      <vt:lpstr>XML introduction</vt:lpstr>
      <vt:lpstr>XML Serialization</vt:lpstr>
      <vt:lpstr>XML Serialization</vt:lpstr>
      <vt:lpstr>XML Serialization</vt:lpstr>
      <vt:lpstr>Json Serialization</vt:lpstr>
      <vt:lpstr>Json Introduction </vt:lpstr>
      <vt:lpstr>Json Introduction </vt:lpstr>
      <vt:lpstr>Json Serialization</vt:lpstr>
      <vt:lpstr>Json Serialization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225</cp:revision>
  <dcterms:modified xsi:type="dcterms:W3CDTF">2022-04-11T17:31:29Z</dcterms:modified>
</cp:coreProperties>
</file>