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ndara" panose="020E0502030303020204" pitchFamily="3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Montserrat" panose="00000500000000000000" pitchFamily="2" charset="-52"/>
      <p:regular r:id="rId31"/>
      <p:bold r:id="rId32"/>
      <p:italic r:id="rId33"/>
      <p:boldItalic r:id="rId34"/>
    </p:embeddedFont>
    <p:embeddedFont>
      <p:font typeface="Questrial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7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/cshar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estrial"/>
              <a:buNone/>
            </a:pPr>
            <a:r>
              <a:rPr lang="en-US" sz="5400" b="0" i="0" u="none" strike="noStrike" cap="none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Principles of programming</a:t>
            </a:r>
            <a:endParaRPr sz="5400" b="0" i="0" u="none" strike="noStrike" cap="none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Introduction to the true world of programming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Recommended Software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Visual Studio Community (latest version)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Visual Studio Code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Eclipse (for Java)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Notepad++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Etc.</a:t>
            </a:r>
            <a:endParaRPr sz="36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Additional resources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25"/>
          <p:cNvSpPr txBox="1">
            <a:spLocks noGrp="1"/>
          </p:cNvSpPr>
          <p:nvPr>
            <p:ph type="body" idx="1"/>
          </p:nvPr>
        </p:nvSpPr>
        <p:spPr>
          <a:xfrm>
            <a:off x="1523999" y="1828800"/>
            <a:ext cx="9972583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https://docs.microsoft.com/en-us/dotnet/csharp/programming-guide/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https://www.knowledgehut.com/tutorials/csharp/csharp-serialization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https://enlabsoftware.com/development/how-to-apply-solid-principles-with-practical-examples-in-c-sharp.html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https://www.c-sharpcorner.com/UploadFile/damubetha/solid-principles-in-C-Sharp/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https://refactoring.guru/design-patterns/csharp</a:t>
            </a:r>
            <a:r>
              <a:rPr lang="en-US" sz="20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Google …</a:t>
            </a:r>
            <a:endParaRPr dirty="0"/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Questions …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p26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Table of contents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15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Trainer introduction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Learning outcome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Course program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Examination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Trainer introduction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16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6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Name - Pravoslav Milenkov </a:t>
            </a:r>
            <a:endParaRPr/>
          </a:p>
          <a:p>
            <a:pPr marL="594360" marR="0" lvl="1" indent="-2387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Skype: bulhard </a:t>
            </a:r>
            <a:endParaRPr/>
          </a:p>
          <a:p>
            <a:pPr marL="594360" marR="0" lvl="1" indent="-2387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Email: pravoslav.milenkov@gmail.com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Work Experience</a:t>
            </a:r>
            <a:endParaRPr/>
          </a:p>
          <a:p>
            <a:pPr marL="594360" marR="0" lvl="1" indent="-2387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Developer</a:t>
            </a:r>
            <a:endParaRPr/>
          </a:p>
          <a:p>
            <a:pPr marL="594360" marR="0" lvl="1" indent="-2387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Development team leader</a:t>
            </a:r>
            <a:endParaRPr/>
          </a:p>
          <a:p>
            <a:pPr marL="594360" marR="0" lvl="1" indent="-2387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Technical project manager</a:t>
            </a:r>
            <a:endParaRPr/>
          </a:p>
          <a:p>
            <a:pPr marL="594360" marR="0" lvl="1" indent="-2387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CTO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Teaching Experience</a:t>
            </a:r>
            <a:endParaRPr/>
          </a:p>
          <a:p>
            <a:pPr marL="594360" marR="0" lvl="1" indent="-2387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Varna Free University</a:t>
            </a:r>
            <a:endParaRPr/>
          </a:p>
          <a:p>
            <a:pPr marL="594360" marR="0" lvl="1" indent="-2387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Software University</a:t>
            </a:r>
            <a:endParaRPr/>
          </a:p>
          <a:p>
            <a:pPr marL="594360" marR="0" lvl="1" indent="-2387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VUM</a:t>
            </a:r>
            <a:endParaRPr/>
          </a:p>
          <a:p>
            <a:pPr marL="228600" marR="0" lvl="0" indent="-1143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Questrial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Learning Outcomes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45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D8D8D8"/>
                </a:solidFill>
                <a:latin typeface="Questrial"/>
                <a:ea typeface="Questrial"/>
                <a:cs typeface="Questrial"/>
                <a:sym typeface="Questrial"/>
              </a:rPr>
              <a:t>After completing this module the student should be able to:</a:t>
            </a:r>
            <a:endParaRPr dirty="0"/>
          </a:p>
          <a:p>
            <a:pPr marL="594360" marR="0" lvl="1" indent="-238759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D8D8D8"/>
                </a:solidFill>
                <a:latin typeface="Questrial"/>
                <a:ea typeface="Questrial"/>
                <a:cs typeface="Questrial"/>
                <a:sym typeface="Questrial"/>
              </a:rPr>
              <a:t>Read and write information in text, xml, json files</a:t>
            </a:r>
          </a:p>
          <a:p>
            <a:pPr marL="594360" marR="0" lvl="1" indent="-238759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dirty="0">
                <a:latin typeface="Questrial"/>
                <a:sym typeface="Questrial"/>
              </a:rPr>
              <a:t>Serialize and deserialize information and store it in files</a:t>
            </a:r>
          </a:p>
          <a:p>
            <a:pPr marL="594360" marR="0" lvl="1" indent="-238759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D8D8D8"/>
                </a:solidFill>
                <a:latin typeface="Questrial"/>
                <a:ea typeface="Candara"/>
                <a:cs typeface="Candara"/>
                <a:sym typeface="Questrial"/>
              </a:rPr>
              <a:t>Working with Streams</a:t>
            </a:r>
          </a:p>
          <a:p>
            <a:pPr marL="594360" marR="0" lvl="1" indent="-238759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D8D8D8"/>
                </a:solidFill>
                <a:latin typeface="Questrial"/>
                <a:ea typeface="Candara"/>
                <a:cs typeface="Candara"/>
                <a:sym typeface="Questrial"/>
              </a:rPr>
              <a:t>Create and use classes and objects using best principles of object oriented programming</a:t>
            </a:r>
          </a:p>
          <a:p>
            <a:pPr marL="594360" marR="0" lvl="1" indent="-238759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dirty="0">
                <a:latin typeface="Questrial"/>
                <a:sym typeface="Questrial"/>
              </a:rPr>
              <a:t>Understand and use SOLID principles</a:t>
            </a:r>
          </a:p>
          <a:p>
            <a:pPr marL="594360" marR="0" lvl="1" indent="-238759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dirty="0">
                <a:latin typeface="Questrial"/>
                <a:sym typeface="Questrial"/>
              </a:rPr>
              <a:t>Understand and use most famous design patterns</a:t>
            </a:r>
            <a:endParaRPr sz="28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5400" algn="l" rtl="0">
              <a:lnSpc>
                <a:spcPct val="8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Part 1: </a:t>
            </a:r>
            <a:r>
              <a:rPr lang="en-US" dirty="0"/>
              <a:t>Object Oriented Programming</a:t>
            </a:r>
            <a:endParaRPr sz="3400" b="0" i="0" u="none" strike="noStrike" cap="none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onsolas"/>
              <a:buAutoNum type="arabicPeriod"/>
            </a:pPr>
            <a:r>
              <a:rPr lang="en-US" sz="3200" b="0" i="0" u="none" strike="noStrike" cap="none" dirty="0">
                <a:solidFill>
                  <a:srgbClr val="D8D8D8"/>
                </a:solidFill>
                <a:latin typeface="Questrial"/>
                <a:ea typeface="Questrial"/>
                <a:cs typeface="Questrial"/>
                <a:sym typeface="Questrial"/>
              </a:rPr>
              <a:t>Course Overview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onsolas"/>
              <a:buAutoNum type="arabicPeriod"/>
            </a:pPr>
            <a:r>
              <a:rPr lang="en-US" sz="3200" b="0" i="0" u="none" strike="noStrike" cap="none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Working with strings and texts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onsolas"/>
              <a:buAutoNum type="arabicPeriod"/>
            </a:pPr>
            <a:r>
              <a:rPr lang="en-US" sz="3200" b="0" i="0" u="none" strike="noStrike" cap="none" dirty="0">
                <a:solidFill>
                  <a:srgbClr val="D8D8D8"/>
                </a:solidFill>
                <a:latin typeface="Questrial"/>
                <a:ea typeface="Questrial"/>
                <a:cs typeface="Questrial"/>
                <a:sym typeface="Questrial"/>
              </a:rPr>
              <a:t>Defining classes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onsolas"/>
              <a:buAutoNum type="arabicPeriod"/>
            </a:pPr>
            <a:r>
              <a:rPr lang="en-US" sz="3200" dirty="0">
                <a:latin typeface="Questrial"/>
                <a:ea typeface="Questrial"/>
                <a:cs typeface="Questrial"/>
                <a:sym typeface="Questrial"/>
              </a:rPr>
              <a:t>Text files and streams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onsolas"/>
              <a:buAutoNum type="arabicPeriod"/>
            </a:pPr>
            <a:r>
              <a:rPr lang="en-US" sz="3200" b="0" i="0" u="none" strike="noStrike" cap="none" dirty="0">
                <a:solidFill>
                  <a:srgbClr val="D8D8D8"/>
                </a:solidFill>
                <a:latin typeface="Questrial"/>
                <a:ea typeface="Questrial"/>
                <a:cs typeface="Questrial"/>
                <a:sym typeface="Questrial"/>
              </a:rPr>
              <a:t>Serialization, deserialization, json and xml files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onsolas"/>
              <a:buAutoNum type="arabicPeriod"/>
            </a:pP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onsolas"/>
              <a:buAutoNum type="arabicPeriod"/>
            </a:pP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onsolas"/>
              <a:buAutoNum type="arabicPeriod"/>
            </a:pPr>
            <a:endParaRPr dirty="0"/>
          </a:p>
          <a:p>
            <a:pPr marL="228600" marR="0" lvl="0" indent="-254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Part 2: Programming principles and design patterns</a:t>
            </a:r>
            <a:endParaRPr sz="3400" b="0" i="0" u="none" strike="noStrike" cap="none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0"/>
          <p:cNvSpPr txBox="1">
            <a:spLocks noGrp="1"/>
          </p:cNvSpPr>
          <p:nvPr>
            <p:ph type="body" idx="1"/>
          </p:nvPr>
        </p:nvSpPr>
        <p:spPr>
          <a:xfrm>
            <a:off x="1524000" y="1828799"/>
            <a:ext cx="9144000" cy="4643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nsolas"/>
              <a:buAutoNum type="arabicPeriod"/>
            </a:pPr>
            <a:r>
              <a:rPr lang="en-US" sz="2400" dirty="0">
                <a:latin typeface="Calibri"/>
                <a:cs typeface="Calibri"/>
                <a:sym typeface="Calibri"/>
              </a:rPr>
              <a:t>SOLID principles</a:t>
            </a:r>
          </a:p>
          <a:p>
            <a:pPr lvl="1" indent="-457200">
              <a:spcBef>
                <a:spcPts val="0"/>
              </a:spcBef>
              <a:buSzPts val="2800"/>
              <a:buFont typeface="Consolas"/>
              <a:buAutoNum type="arabicPeriod"/>
            </a:pPr>
            <a:r>
              <a:rPr lang="en-US" sz="2400" dirty="0">
                <a:latin typeface="Calibri"/>
                <a:cs typeface="Calibri"/>
                <a:sym typeface="Calibri"/>
              </a:rPr>
              <a:t>Single responsibility principle</a:t>
            </a:r>
          </a:p>
          <a:p>
            <a:pPr lvl="1" indent="-457200">
              <a:spcBef>
                <a:spcPts val="0"/>
              </a:spcBef>
              <a:buSzPts val="2800"/>
              <a:buFont typeface="Consolas"/>
              <a:buAutoNum type="arabicPeriod"/>
            </a:pPr>
            <a:r>
              <a:rPr lang="en-US" sz="2400" dirty="0">
                <a:latin typeface="Calibri"/>
                <a:cs typeface="Calibri"/>
                <a:sym typeface="Calibri"/>
              </a:rPr>
              <a:t>Open-closed principle</a:t>
            </a:r>
          </a:p>
          <a:p>
            <a:pPr lvl="1" indent="-457200">
              <a:spcBef>
                <a:spcPts val="0"/>
              </a:spcBef>
              <a:buSzPts val="2800"/>
              <a:buFont typeface="Consolas"/>
              <a:buAutoNum type="arabicPeriod"/>
            </a:pPr>
            <a:r>
              <a:rPr lang="en-US" sz="2400" dirty="0" err="1">
                <a:latin typeface="Calibri"/>
                <a:cs typeface="Calibri"/>
                <a:sym typeface="Calibri"/>
              </a:rPr>
              <a:t>Liskov</a:t>
            </a:r>
            <a:r>
              <a:rPr lang="en-US" sz="2400" dirty="0">
                <a:latin typeface="Calibri"/>
                <a:cs typeface="Calibri"/>
                <a:sym typeface="Calibri"/>
              </a:rPr>
              <a:t> substitution principle</a:t>
            </a:r>
          </a:p>
          <a:p>
            <a:pPr lvl="1" indent="-457200">
              <a:spcBef>
                <a:spcPts val="0"/>
              </a:spcBef>
              <a:buSzPts val="2800"/>
              <a:buFont typeface="Consolas"/>
              <a:buAutoNum type="arabicPeriod"/>
            </a:pPr>
            <a:r>
              <a:rPr lang="en-US" sz="2400" dirty="0">
                <a:latin typeface="Calibri"/>
                <a:cs typeface="Calibri"/>
                <a:sym typeface="Calibri"/>
              </a:rPr>
              <a:t>Interface segregation principle</a:t>
            </a:r>
          </a:p>
          <a:p>
            <a:pPr lvl="1" indent="-457200">
              <a:spcBef>
                <a:spcPts val="0"/>
              </a:spcBef>
              <a:buSzPts val="2800"/>
              <a:buFont typeface="Consolas"/>
              <a:buAutoNum type="arabicPeriod"/>
            </a:pPr>
            <a:r>
              <a:rPr lang="en-US" sz="2400" dirty="0">
                <a:latin typeface="Calibri"/>
                <a:cs typeface="Calibri"/>
                <a:sym typeface="Calibri"/>
              </a:rPr>
              <a:t>Dependency inversion principle </a:t>
            </a:r>
            <a:endParaRPr sz="2400" dirty="0">
              <a:latin typeface="Calibri"/>
              <a:cs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nsolas"/>
              <a:buAutoNum type="arabicPeriod"/>
            </a:pPr>
            <a:r>
              <a:rPr lang="en-US" sz="2400" dirty="0">
                <a:latin typeface="Calibri"/>
                <a:cs typeface="Calibri"/>
                <a:sym typeface="Calibri"/>
              </a:rPr>
              <a:t>Design patterns</a:t>
            </a:r>
          </a:p>
          <a:p>
            <a:pPr lvl="1" indent="-457200">
              <a:spcBef>
                <a:spcPts val="0"/>
              </a:spcBef>
              <a:buSzPts val="2800"/>
              <a:buFont typeface="Consolas"/>
              <a:buAutoNum type="arabicPeriod"/>
            </a:pPr>
            <a:r>
              <a:rPr lang="en-US" sz="2400" dirty="0">
                <a:latin typeface="Calibri"/>
                <a:cs typeface="Calibri"/>
              </a:rPr>
              <a:t>Singleton </a:t>
            </a:r>
          </a:p>
          <a:p>
            <a:pPr lvl="1" indent="-457200">
              <a:spcBef>
                <a:spcPts val="0"/>
              </a:spcBef>
              <a:buSzPts val="2800"/>
              <a:buFont typeface="Consolas"/>
              <a:buAutoNum type="arabicPeriod"/>
            </a:pPr>
            <a:r>
              <a:rPr lang="en-US" sz="2400" dirty="0">
                <a:latin typeface="Calibri"/>
                <a:cs typeface="Calibri"/>
              </a:rPr>
              <a:t>Prototype </a:t>
            </a:r>
          </a:p>
          <a:p>
            <a:pPr lvl="1" indent="-457200">
              <a:spcBef>
                <a:spcPts val="0"/>
              </a:spcBef>
              <a:buSzPts val="2800"/>
              <a:buFont typeface="Consolas"/>
              <a:buAutoNum type="arabicPeriod"/>
            </a:pPr>
            <a:r>
              <a:rPr lang="en-US" sz="2400" dirty="0">
                <a:latin typeface="Calibri"/>
                <a:cs typeface="Calibri"/>
              </a:rPr>
              <a:t>Factory </a:t>
            </a:r>
          </a:p>
          <a:p>
            <a:pPr lvl="1" indent="-457200">
              <a:spcBef>
                <a:spcPts val="0"/>
              </a:spcBef>
              <a:buSzPts val="2800"/>
              <a:buFont typeface="Consolas"/>
              <a:buAutoNum type="arabicPeriod"/>
            </a:pPr>
            <a:r>
              <a:rPr lang="en-US" sz="2400" dirty="0">
                <a:latin typeface="Calibri"/>
                <a:cs typeface="Calibri"/>
              </a:rPr>
              <a:t>Proxy </a:t>
            </a:r>
          </a:p>
          <a:p>
            <a:pPr lvl="1" indent="-457200">
              <a:spcBef>
                <a:spcPts val="0"/>
              </a:spcBef>
              <a:buSzPts val="2800"/>
              <a:buFont typeface="Consolas"/>
              <a:buAutoNum type="arabicPeriod"/>
            </a:pPr>
            <a:r>
              <a:rPr lang="en-US" sz="2400" dirty="0">
                <a:latin typeface="Calibri"/>
                <a:cs typeface="Calibri"/>
              </a:rPr>
              <a:t>Command </a:t>
            </a:r>
          </a:p>
          <a:p>
            <a:pPr lvl="1" indent="-457200">
              <a:spcBef>
                <a:spcPts val="0"/>
              </a:spcBef>
              <a:buSzPts val="2800"/>
              <a:buFont typeface="Consolas"/>
              <a:buAutoNum type="arabicPeriod"/>
            </a:pPr>
            <a:r>
              <a:rPr lang="en-US" sz="2400" dirty="0">
                <a:latin typeface="Calibri"/>
                <a:cs typeface="Calibri"/>
              </a:rPr>
              <a:t>Etc.</a:t>
            </a:r>
            <a:endParaRPr lang="bg-BG" sz="2400" dirty="0">
              <a:latin typeface="Calibri"/>
              <a:cs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Training duration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1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Course duration ~ 10 lectures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Lectures and class work - 20-30 h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Student homework and assignments – 30-40 h</a:t>
            </a:r>
            <a:endParaRPr dirty="0"/>
          </a:p>
          <a:p>
            <a:pPr marL="228600" marR="0" lvl="0" indent="-254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Scoring system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22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Work in class - 20%</a:t>
            </a:r>
            <a:endParaRPr dirty="0"/>
          </a:p>
          <a:p>
            <a:pPr marL="594360" marR="0" lvl="1" indent="-2387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10-12 lectures</a:t>
            </a:r>
            <a:endParaRPr dirty="0"/>
          </a:p>
          <a:p>
            <a:pPr marL="594360" marR="0" lvl="1" indent="-2387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1-2 tasks per lecture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Assignment 1 - 40%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Assignment 2 - 40%</a:t>
            </a:r>
            <a:endParaRPr dirty="0"/>
          </a:p>
          <a:p>
            <a:pPr marL="228600" marR="0" lvl="0" indent="-254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Programming language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5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recommended language for this course is </a:t>
            </a:r>
            <a:r>
              <a:rPr lang="en-US" sz="2800" b="0" i="0" u="none" strike="noStrike" cap="none" dirty="0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Exercises in class assume you will write in </a:t>
            </a:r>
            <a:r>
              <a:rPr lang="en-US" sz="2800" b="0" i="0" u="none" strike="noStrike" cap="none" dirty="0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2800" b="0" i="0" u="none" strike="noStrike" cap="none" dirty="0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Visual Studio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Labs and examples will also focus mostly on </a:t>
            </a:r>
            <a:r>
              <a:rPr lang="en-US" sz="2800" b="0" i="0" u="none" strike="noStrike" cap="none" dirty="0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C# 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800" b="0" i="0" u="none" strike="noStrike" cap="none" dirty="0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Visual Studio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the assignments students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can use: </a:t>
            </a:r>
            <a:endParaRPr dirty="0"/>
          </a:p>
          <a:p>
            <a:pPr marL="594360" marR="0" lvl="1" indent="-2387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358</Words>
  <Application>Microsoft Office PowerPoint</Application>
  <PresentationFormat>Widescreen</PresentationFormat>
  <Paragraphs>80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Consolas</vt:lpstr>
      <vt:lpstr>Lato</vt:lpstr>
      <vt:lpstr>Candara</vt:lpstr>
      <vt:lpstr>Questrial</vt:lpstr>
      <vt:lpstr>Montserrat</vt:lpstr>
      <vt:lpstr>Arial</vt:lpstr>
      <vt:lpstr>Calibri</vt:lpstr>
      <vt:lpstr>Focus</vt:lpstr>
      <vt:lpstr>Principles of programming</vt:lpstr>
      <vt:lpstr>Table of contents</vt:lpstr>
      <vt:lpstr>Trainer introduction</vt:lpstr>
      <vt:lpstr>Learning Outcomes</vt:lpstr>
      <vt:lpstr>Part 1: Object Oriented Programming</vt:lpstr>
      <vt:lpstr>Part 2: Programming principles and design patterns</vt:lpstr>
      <vt:lpstr>Training duration</vt:lpstr>
      <vt:lpstr>Scoring system</vt:lpstr>
      <vt:lpstr>Programming language</vt:lpstr>
      <vt:lpstr>Recommended Software</vt:lpstr>
      <vt:lpstr>Additional resources</vt:lpstr>
      <vt:lpstr>Questions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</dc:title>
  <cp:lastModifiedBy>Pravoslav Milenkov</cp:lastModifiedBy>
  <cp:revision>10</cp:revision>
  <dcterms:modified xsi:type="dcterms:W3CDTF">2022-01-27T14:22:17Z</dcterms:modified>
</cp:coreProperties>
</file>