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282" r:id="rId29"/>
    <p:sldId id="283" r:id="rId30"/>
    <p:sldId id="284" r:id="rId31"/>
    <p:sldId id="285" r:id="rId32"/>
    <p:sldId id="286" r:id="rId33"/>
    <p:sldId id="268" r:id="rId34"/>
  </p:sldIdLst>
  <p:sldSz cx="12192000" cy="6858000"/>
  <p:notesSz cx="6858000" cy="9144000"/>
  <p:embeddedFontLst>
    <p:embeddedFont>
      <p:font typeface="Candara" panose="020E050203030302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Lato" panose="020F0502020204030203" pitchFamily="34" charset="0"/>
      <p:regular r:id="rId44"/>
      <p:bold r:id="rId45"/>
      <p:italic r:id="rId46"/>
      <p:boldItalic r:id="rId47"/>
    </p:embeddedFont>
    <p:embeddedFont>
      <p:font typeface="Montserrat" panose="00000500000000000000" pitchFamily="2" charset="-52"/>
      <p:regular r:id="rId48"/>
      <p:bold r:id="rId49"/>
      <p:italic r:id="rId50"/>
      <p:boldItalic r:id="rId51"/>
    </p:embeddedFont>
    <p:embeddedFont>
      <p:font typeface="Questrial"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Working with strings and texts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6F78-B96F-45B3-B41E-78FF69EB805D}"/>
              </a:ext>
            </a:extLst>
          </p:cNvPr>
          <p:cNvSpPr>
            <a:spLocks noGrp="1"/>
          </p:cNvSpPr>
          <p:nvPr>
            <p:ph type="title"/>
          </p:nvPr>
        </p:nvSpPr>
        <p:spPr/>
        <p:txBody>
          <a:bodyPr/>
          <a:lstStyle/>
          <a:p>
            <a:r>
              <a:rPr lang="en-US" dirty="0"/>
              <a:t>Strings and Char Arrays</a:t>
            </a:r>
            <a:endParaRPr lang="bg-BG" dirty="0"/>
          </a:p>
        </p:txBody>
      </p:sp>
      <p:sp>
        <p:nvSpPr>
          <p:cNvPr id="3" name="Text Placeholder 2">
            <a:extLst>
              <a:ext uri="{FF2B5EF4-FFF2-40B4-BE49-F238E27FC236}">
                <a16:creationId xmlns:a16="http://schemas.microsoft.com/office/drawing/2014/main" id="{531E5649-1517-442E-AABE-B5B5FF54396D}"/>
              </a:ext>
            </a:extLst>
          </p:cNvPr>
          <p:cNvSpPr>
            <a:spLocks noGrp="1"/>
          </p:cNvSpPr>
          <p:nvPr>
            <p:ph type="body" idx="1"/>
          </p:nvPr>
        </p:nvSpPr>
        <p:spPr>
          <a:xfrm>
            <a:off x="1524000" y="1549940"/>
            <a:ext cx="10175132" cy="2308698"/>
          </a:xfrm>
        </p:spPr>
        <p:txBody>
          <a:bodyPr/>
          <a:lstStyle/>
          <a:p>
            <a:r>
              <a:rPr lang="en-US" sz="1800" dirty="0"/>
              <a:t>Strings are very similar to the char arrays (char[]), but unlike them, they cannot be modified. </a:t>
            </a:r>
          </a:p>
          <a:p>
            <a:r>
              <a:rPr lang="en-US" sz="1800" dirty="0"/>
              <a:t>Like the arrays, they have properties such as Length, which returns the length of the string and allows access by index. Indexing, as it is used in arrays, takes indices from 0 to Length-1. </a:t>
            </a:r>
          </a:p>
          <a:p>
            <a:r>
              <a:rPr lang="en-US" sz="1800" dirty="0"/>
              <a:t>Access to the character of a certain position in a string is done with the operator [] (indexer), but it is allowed only to read characters (and not to write to them):</a:t>
            </a:r>
            <a:endParaRPr lang="bg-BG" sz="1800" dirty="0"/>
          </a:p>
        </p:txBody>
      </p:sp>
      <p:pic>
        <p:nvPicPr>
          <p:cNvPr id="5" name="Picture 4">
            <a:extLst>
              <a:ext uri="{FF2B5EF4-FFF2-40B4-BE49-F238E27FC236}">
                <a16:creationId xmlns:a16="http://schemas.microsoft.com/office/drawing/2014/main" id="{567A6736-BA0B-4417-8C74-80F192881596}"/>
              </a:ext>
            </a:extLst>
          </p:cNvPr>
          <p:cNvPicPr>
            <a:picLocks noChangeAspect="1"/>
          </p:cNvPicPr>
          <p:nvPr/>
        </p:nvPicPr>
        <p:blipFill>
          <a:blip r:embed="rId2"/>
          <a:stretch>
            <a:fillRect/>
          </a:stretch>
        </p:blipFill>
        <p:spPr>
          <a:xfrm>
            <a:off x="2125088" y="4060284"/>
            <a:ext cx="6515100" cy="1123950"/>
          </a:xfrm>
          <a:prstGeom prst="rect">
            <a:avLst/>
          </a:prstGeom>
        </p:spPr>
      </p:pic>
    </p:spTree>
    <p:extLst>
      <p:ext uri="{BB962C8B-B14F-4D97-AF65-F5344CB8AC3E}">
        <p14:creationId xmlns:p14="http://schemas.microsoft.com/office/powerpoint/2010/main" val="6631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862-7CC8-4508-9CC5-B4F2B3EFB985}"/>
              </a:ext>
            </a:extLst>
          </p:cNvPr>
          <p:cNvSpPr>
            <a:spLocks noGrp="1"/>
          </p:cNvSpPr>
          <p:nvPr>
            <p:ph type="title"/>
          </p:nvPr>
        </p:nvSpPr>
        <p:spPr/>
        <p:txBody>
          <a:bodyPr/>
          <a:lstStyle/>
          <a:p>
            <a:r>
              <a:rPr lang="en-US" dirty="0"/>
              <a:t>Strings Escaping</a:t>
            </a:r>
            <a:endParaRPr lang="bg-BG" dirty="0"/>
          </a:p>
        </p:txBody>
      </p:sp>
      <p:sp>
        <p:nvSpPr>
          <p:cNvPr id="3" name="Text Placeholder 2">
            <a:extLst>
              <a:ext uri="{FF2B5EF4-FFF2-40B4-BE49-F238E27FC236}">
                <a16:creationId xmlns:a16="http://schemas.microsoft.com/office/drawing/2014/main" id="{0BE6CD93-F31B-40DC-9EE9-7BD3DE17069D}"/>
              </a:ext>
            </a:extLst>
          </p:cNvPr>
          <p:cNvSpPr>
            <a:spLocks noGrp="1"/>
          </p:cNvSpPr>
          <p:nvPr>
            <p:ph type="body" idx="1"/>
          </p:nvPr>
        </p:nvSpPr>
        <p:spPr/>
        <p:txBody>
          <a:bodyPr/>
          <a:lstStyle/>
          <a:p>
            <a:r>
              <a:rPr lang="en-US" dirty="0"/>
              <a:t>If we want to use quotes into the string content, we must put a slash before them to identify that we consider the quotes character itself and not using the quotation marks for ending the string:</a:t>
            </a:r>
          </a:p>
          <a:p>
            <a:r>
              <a:rPr lang="en-US" dirty="0"/>
              <a:t>The quotes in the example are part of the text. They are added in the variable by placing them after the escaping character backslash (\). In this way the compiler recognizes that the quotes are not used to start or end a string, but are a part of the data. </a:t>
            </a:r>
          </a:p>
          <a:p>
            <a:r>
              <a:rPr lang="en-US" dirty="0"/>
              <a:t>Displaying special characters in the source code is called </a:t>
            </a:r>
            <a:r>
              <a:rPr lang="en-US" b="1" u="sng" dirty="0"/>
              <a:t>escaping</a:t>
            </a:r>
            <a:r>
              <a:rPr lang="en-US" dirty="0"/>
              <a:t>.</a:t>
            </a:r>
            <a:endParaRPr lang="bg-BG" dirty="0"/>
          </a:p>
        </p:txBody>
      </p:sp>
      <p:pic>
        <p:nvPicPr>
          <p:cNvPr id="5" name="Picture 4">
            <a:extLst>
              <a:ext uri="{FF2B5EF4-FFF2-40B4-BE49-F238E27FC236}">
                <a16:creationId xmlns:a16="http://schemas.microsoft.com/office/drawing/2014/main" id="{E435A02D-6822-49A6-8995-172B461B039D}"/>
              </a:ext>
            </a:extLst>
          </p:cNvPr>
          <p:cNvPicPr>
            <a:picLocks noChangeAspect="1"/>
          </p:cNvPicPr>
          <p:nvPr/>
        </p:nvPicPr>
        <p:blipFill>
          <a:blip r:embed="rId2"/>
          <a:stretch>
            <a:fillRect/>
          </a:stretch>
        </p:blipFill>
        <p:spPr>
          <a:xfrm>
            <a:off x="2144543" y="5207135"/>
            <a:ext cx="6515100" cy="723900"/>
          </a:xfrm>
          <a:prstGeom prst="rect">
            <a:avLst/>
          </a:prstGeom>
        </p:spPr>
      </p:pic>
    </p:spTree>
    <p:extLst>
      <p:ext uri="{BB962C8B-B14F-4D97-AF65-F5344CB8AC3E}">
        <p14:creationId xmlns:p14="http://schemas.microsoft.com/office/powerpoint/2010/main" val="24679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3865-1C6C-416D-87E5-BA43CD657DAE}"/>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ED0F1099-4A9D-4A45-A719-47DF05EA0703}"/>
              </a:ext>
            </a:extLst>
          </p:cNvPr>
          <p:cNvSpPr>
            <a:spLocks noGrp="1"/>
          </p:cNvSpPr>
          <p:nvPr>
            <p:ph type="body" idx="1"/>
          </p:nvPr>
        </p:nvSpPr>
        <p:spPr>
          <a:xfrm>
            <a:off x="1524000" y="4524376"/>
            <a:ext cx="9144000" cy="1811573"/>
          </a:xfrm>
        </p:spPr>
        <p:txBody>
          <a:bodyPr/>
          <a:lstStyle/>
          <a:p>
            <a:pPr marL="101600" indent="0">
              <a:buNone/>
            </a:pPr>
            <a:r>
              <a:rPr lang="en-US" dirty="0"/>
              <a:t>First, we declare and initialize the variable source. Then the variable assigned takes the value of source. Since the string class is a reference type, the text "Some source" is stored in the dynamic memory (heap) on an address defined by the first variable.</a:t>
            </a:r>
            <a:endParaRPr lang="bg-BG" dirty="0"/>
          </a:p>
        </p:txBody>
      </p:sp>
      <p:pic>
        <p:nvPicPr>
          <p:cNvPr id="5" name="Picture 4">
            <a:extLst>
              <a:ext uri="{FF2B5EF4-FFF2-40B4-BE49-F238E27FC236}">
                <a16:creationId xmlns:a16="http://schemas.microsoft.com/office/drawing/2014/main" id="{48D216FC-CB82-4270-9C92-D3FEFAEE0E72}"/>
              </a:ext>
            </a:extLst>
          </p:cNvPr>
          <p:cNvPicPr>
            <a:picLocks noChangeAspect="1"/>
          </p:cNvPicPr>
          <p:nvPr/>
        </p:nvPicPr>
        <p:blipFill>
          <a:blip r:embed="rId2"/>
          <a:stretch>
            <a:fillRect/>
          </a:stretch>
        </p:blipFill>
        <p:spPr>
          <a:xfrm>
            <a:off x="1524000" y="1600200"/>
            <a:ext cx="6562725" cy="733425"/>
          </a:xfrm>
          <a:prstGeom prst="rect">
            <a:avLst/>
          </a:prstGeom>
        </p:spPr>
      </p:pic>
      <p:pic>
        <p:nvPicPr>
          <p:cNvPr id="7" name="Picture 6">
            <a:extLst>
              <a:ext uri="{FF2B5EF4-FFF2-40B4-BE49-F238E27FC236}">
                <a16:creationId xmlns:a16="http://schemas.microsoft.com/office/drawing/2014/main" id="{245BD9A4-CD83-4B36-B008-F9762DC99EEC}"/>
              </a:ext>
            </a:extLst>
          </p:cNvPr>
          <p:cNvPicPr>
            <a:picLocks noChangeAspect="1"/>
          </p:cNvPicPr>
          <p:nvPr/>
        </p:nvPicPr>
        <p:blipFill>
          <a:blip r:embed="rId3"/>
          <a:stretch>
            <a:fillRect/>
          </a:stretch>
        </p:blipFill>
        <p:spPr>
          <a:xfrm>
            <a:off x="2652712" y="2410838"/>
            <a:ext cx="4305300" cy="1924050"/>
          </a:xfrm>
          <a:prstGeom prst="rect">
            <a:avLst/>
          </a:prstGeom>
        </p:spPr>
      </p:pic>
    </p:spTree>
    <p:extLst>
      <p:ext uri="{BB962C8B-B14F-4D97-AF65-F5344CB8AC3E}">
        <p14:creationId xmlns:p14="http://schemas.microsoft.com/office/powerpoint/2010/main" val="38153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CC3-A67E-4FF4-90AD-97BD05CEAF9A}"/>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5F8B34BB-915D-42EE-BEDF-8F3048584D20}"/>
              </a:ext>
            </a:extLst>
          </p:cNvPr>
          <p:cNvSpPr>
            <a:spLocks noGrp="1"/>
          </p:cNvSpPr>
          <p:nvPr>
            <p:ph type="body" idx="1"/>
          </p:nvPr>
        </p:nvSpPr>
        <p:spPr>
          <a:xfrm>
            <a:off x="1524000" y="1692613"/>
            <a:ext cx="9144000" cy="4403387"/>
          </a:xfrm>
        </p:spPr>
        <p:txBody>
          <a:bodyPr/>
          <a:lstStyle/>
          <a:p>
            <a:r>
              <a:rPr lang="en-US" dirty="0"/>
              <a:t>In the second line we redirect the variable assigned to the same place, which the other variable points to. </a:t>
            </a:r>
          </a:p>
          <a:p>
            <a:r>
              <a:rPr lang="en-US" dirty="0"/>
              <a:t>In this way the two objects receive the same address in dynamic memory and hence the same value.</a:t>
            </a:r>
          </a:p>
          <a:p>
            <a:r>
              <a:rPr lang="en-US" dirty="0"/>
              <a:t>The change of either variable will affect </a:t>
            </a:r>
            <a:r>
              <a:rPr lang="en-US" b="1" u="sng" dirty="0"/>
              <a:t>only itself</a:t>
            </a:r>
            <a:r>
              <a:rPr lang="en-US" dirty="0"/>
              <a:t> because of the immutability of the type string, as when a change occurs, a copy of the changed string will be created. </a:t>
            </a:r>
          </a:p>
          <a:p>
            <a:r>
              <a:rPr lang="en-US" dirty="0"/>
              <a:t>This is not true for the rest of the reference types (the normal, mutable types) because with them the changes are made directly in the address in memory and all references point to this changed address</a:t>
            </a:r>
            <a:endParaRPr lang="bg-BG" dirty="0"/>
          </a:p>
        </p:txBody>
      </p:sp>
    </p:spTree>
    <p:extLst>
      <p:ext uri="{BB962C8B-B14F-4D97-AF65-F5344CB8AC3E}">
        <p14:creationId xmlns:p14="http://schemas.microsoft.com/office/powerpoint/2010/main" val="2587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C65-5F96-4F3D-B6E6-0C0646D81687}"/>
              </a:ext>
            </a:extLst>
          </p:cNvPr>
          <p:cNvSpPr>
            <a:spLocks noGrp="1"/>
          </p:cNvSpPr>
          <p:nvPr>
            <p:ph type="title"/>
          </p:nvPr>
        </p:nvSpPr>
        <p:spPr/>
        <p:txBody>
          <a:bodyPr/>
          <a:lstStyle/>
          <a:p>
            <a:r>
              <a:rPr lang="en-US" dirty="0"/>
              <a:t>Reading and Printing to the Console</a:t>
            </a:r>
            <a:endParaRPr lang="bg-BG" dirty="0"/>
          </a:p>
        </p:txBody>
      </p:sp>
      <p:pic>
        <p:nvPicPr>
          <p:cNvPr id="5" name="Picture 4">
            <a:extLst>
              <a:ext uri="{FF2B5EF4-FFF2-40B4-BE49-F238E27FC236}">
                <a16:creationId xmlns:a16="http://schemas.microsoft.com/office/drawing/2014/main" id="{9F568B96-AB2E-423B-945B-EA9EC925E71B}"/>
              </a:ext>
            </a:extLst>
          </p:cNvPr>
          <p:cNvPicPr>
            <a:picLocks noChangeAspect="1"/>
          </p:cNvPicPr>
          <p:nvPr/>
        </p:nvPicPr>
        <p:blipFill>
          <a:blip r:embed="rId2"/>
          <a:stretch>
            <a:fillRect/>
          </a:stretch>
        </p:blipFill>
        <p:spPr>
          <a:xfrm>
            <a:off x="1528762" y="2678957"/>
            <a:ext cx="6524625" cy="514350"/>
          </a:xfrm>
          <a:prstGeom prst="rect">
            <a:avLst/>
          </a:prstGeom>
        </p:spPr>
      </p:pic>
      <p:pic>
        <p:nvPicPr>
          <p:cNvPr id="7" name="Picture 6">
            <a:extLst>
              <a:ext uri="{FF2B5EF4-FFF2-40B4-BE49-F238E27FC236}">
                <a16:creationId xmlns:a16="http://schemas.microsoft.com/office/drawing/2014/main" id="{B9A76CE7-05EF-4B50-8DFB-1241E4F76E63}"/>
              </a:ext>
            </a:extLst>
          </p:cNvPr>
          <p:cNvPicPr>
            <a:picLocks noChangeAspect="1"/>
          </p:cNvPicPr>
          <p:nvPr/>
        </p:nvPicPr>
        <p:blipFill>
          <a:blip r:embed="rId3"/>
          <a:stretch>
            <a:fillRect/>
          </a:stretch>
        </p:blipFill>
        <p:spPr>
          <a:xfrm>
            <a:off x="1524000" y="4895546"/>
            <a:ext cx="6534150" cy="542925"/>
          </a:xfrm>
          <a:prstGeom prst="rect">
            <a:avLst/>
          </a:prstGeom>
        </p:spPr>
      </p:pic>
    </p:spTree>
    <p:extLst>
      <p:ext uri="{BB962C8B-B14F-4D97-AF65-F5344CB8AC3E}">
        <p14:creationId xmlns:p14="http://schemas.microsoft.com/office/powerpoint/2010/main" val="33875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A6B-B31F-4D2E-954F-BA5D0FB7928E}"/>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8AEAEBEB-0570-49BF-969B-9FD4C97DE135}"/>
              </a:ext>
            </a:extLst>
          </p:cNvPr>
          <p:cNvSpPr>
            <a:spLocks noGrp="1"/>
          </p:cNvSpPr>
          <p:nvPr>
            <p:ph type="body" idx="1"/>
          </p:nvPr>
        </p:nvSpPr>
        <p:spPr/>
        <p:txBody>
          <a:bodyPr/>
          <a:lstStyle/>
          <a:p>
            <a:r>
              <a:rPr lang="en-US" dirty="0"/>
              <a:t>If the requirements are to compare the two strings in order to determine</a:t>
            </a:r>
            <a:r>
              <a:rPr lang="bg-BG" dirty="0"/>
              <a:t> </a:t>
            </a:r>
            <a:r>
              <a:rPr lang="en-US" dirty="0"/>
              <a:t>whether their values are equal or not, the most convenient method is the</a:t>
            </a:r>
            <a:r>
              <a:rPr lang="bg-BG" dirty="0"/>
              <a:t> </a:t>
            </a:r>
            <a:r>
              <a:rPr lang="en-US" dirty="0"/>
              <a:t>Equals(…), which works equivalently to the operator ==. </a:t>
            </a:r>
            <a:endParaRPr lang="bg-BG" dirty="0"/>
          </a:p>
          <a:p>
            <a:r>
              <a:rPr lang="en-US" dirty="0"/>
              <a:t>It returns a</a:t>
            </a:r>
            <a:r>
              <a:rPr lang="bg-BG" dirty="0"/>
              <a:t> </a:t>
            </a:r>
            <a:r>
              <a:rPr lang="en-US" dirty="0"/>
              <a:t>Boolean result with either true value, if the strings have the same values, or</a:t>
            </a:r>
            <a:r>
              <a:rPr lang="bg-BG" dirty="0"/>
              <a:t> </a:t>
            </a:r>
            <a:r>
              <a:rPr lang="en-US" dirty="0"/>
              <a:t>false value, if they are different. </a:t>
            </a:r>
            <a:endParaRPr lang="bg-BG" dirty="0"/>
          </a:p>
          <a:p>
            <a:r>
              <a:rPr lang="en-US" dirty="0"/>
              <a:t>The method Equals(…) checks letter by</a:t>
            </a:r>
            <a:r>
              <a:rPr lang="bg-BG" dirty="0"/>
              <a:t> </a:t>
            </a:r>
            <a:r>
              <a:rPr lang="en-US" dirty="0"/>
              <a:t>letter for equality of string values, as it makes distinction between small and</a:t>
            </a:r>
            <a:r>
              <a:rPr lang="bg-BG" dirty="0"/>
              <a:t> </a:t>
            </a:r>
            <a:r>
              <a:rPr lang="en-US" dirty="0"/>
              <a:t>capital letters, i.e. comparing the "c#" and "C#" with the Equals(…) method</a:t>
            </a:r>
            <a:r>
              <a:rPr lang="bg-BG" dirty="0"/>
              <a:t> </a:t>
            </a:r>
            <a:r>
              <a:rPr lang="en-US" dirty="0"/>
              <a:t>will return the value false. Consider the following example:</a:t>
            </a:r>
            <a:endParaRPr lang="bg-BG" dirty="0"/>
          </a:p>
          <a:p>
            <a:endParaRPr lang="bg-BG" dirty="0"/>
          </a:p>
        </p:txBody>
      </p:sp>
    </p:spTree>
    <p:extLst>
      <p:ext uri="{BB962C8B-B14F-4D97-AF65-F5344CB8AC3E}">
        <p14:creationId xmlns:p14="http://schemas.microsoft.com/office/powerpoint/2010/main" val="280095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9D5B-34B1-4E73-9E5C-B0B4CDC86B64}"/>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E2EC129D-A3F8-41C7-9ECA-75BC6F52E3F7}"/>
              </a:ext>
            </a:extLst>
          </p:cNvPr>
          <p:cNvSpPr>
            <a:spLocks noGrp="1"/>
          </p:cNvSpPr>
          <p:nvPr>
            <p:ph type="body" idx="1"/>
          </p:nvPr>
        </p:nvSpPr>
        <p:spPr/>
        <p:txBody>
          <a:bodyPr/>
          <a:lstStyle/>
          <a:p>
            <a:endParaRPr lang="bg-BG" dirty="0"/>
          </a:p>
        </p:txBody>
      </p:sp>
      <p:pic>
        <p:nvPicPr>
          <p:cNvPr id="5" name="Picture 4">
            <a:extLst>
              <a:ext uri="{FF2B5EF4-FFF2-40B4-BE49-F238E27FC236}">
                <a16:creationId xmlns:a16="http://schemas.microsoft.com/office/drawing/2014/main" id="{5A4F0AF0-A0A6-4243-9C40-D738DF2FB300}"/>
              </a:ext>
            </a:extLst>
          </p:cNvPr>
          <p:cNvPicPr>
            <a:picLocks noChangeAspect="1"/>
          </p:cNvPicPr>
          <p:nvPr/>
        </p:nvPicPr>
        <p:blipFill>
          <a:blip r:embed="rId2"/>
          <a:stretch>
            <a:fillRect/>
          </a:stretch>
        </p:blipFill>
        <p:spPr>
          <a:xfrm>
            <a:off x="1524000" y="1828800"/>
            <a:ext cx="6562725" cy="2828925"/>
          </a:xfrm>
          <a:prstGeom prst="rect">
            <a:avLst/>
          </a:prstGeom>
        </p:spPr>
      </p:pic>
      <p:pic>
        <p:nvPicPr>
          <p:cNvPr id="7" name="Picture 6">
            <a:extLst>
              <a:ext uri="{FF2B5EF4-FFF2-40B4-BE49-F238E27FC236}">
                <a16:creationId xmlns:a16="http://schemas.microsoft.com/office/drawing/2014/main" id="{90D225D4-E009-4682-98F3-E984E7081B7E}"/>
              </a:ext>
            </a:extLst>
          </p:cNvPr>
          <p:cNvPicPr>
            <a:picLocks noChangeAspect="1"/>
          </p:cNvPicPr>
          <p:nvPr/>
        </p:nvPicPr>
        <p:blipFill>
          <a:blip r:embed="rId3"/>
          <a:stretch>
            <a:fillRect/>
          </a:stretch>
        </p:blipFill>
        <p:spPr>
          <a:xfrm>
            <a:off x="1524000" y="5201358"/>
            <a:ext cx="6515100" cy="942975"/>
          </a:xfrm>
          <a:prstGeom prst="rect">
            <a:avLst/>
          </a:prstGeom>
        </p:spPr>
      </p:pic>
    </p:spTree>
    <p:extLst>
      <p:ext uri="{BB962C8B-B14F-4D97-AF65-F5344CB8AC3E}">
        <p14:creationId xmlns:p14="http://schemas.microsoft.com/office/powerpoint/2010/main" val="167470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F72A-08E2-49EB-A62B-8AFEDFE193B9}"/>
              </a:ext>
            </a:extLst>
          </p:cNvPr>
          <p:cNvSpPr>
            <a:spLocks noGrp="1"/>
          </p:cNvSpPr>
          <p:nvPr>
            <p:ph type="title"/>
          </p:nvPr>
        </p:nvSpPr>
        <p:spPr>
          <a:xfrm>
            <a:off x="1523999" y="457200"/>
            <a:ext cx="967577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CEA2B6FD-1A94-4449-9611-6FA6DC2AEE23}"/>
              </a:ext>
            </a:extLst>
          </p:cNvPr>
          <p:cNvSpPr>
            <a:spLocks noGrp="1"/>
          </p:cNvSpPr>
          <p:nvPr>
            <p:ph type="body" idx="1"/>
          </p:nvPr>
        </p:nvSpPr>
        <p:spPr>
          <a:xfrm>
            <a:off x="1524000" y="1600200"/>
            <a:ext cx="9144000" cy="4495800"/>
          </a:xfrm>
        </p:spPr>
        <p:txBody>
          <a:bodyPr/>
          <a:lstStyle/>
          <a:p>
            <a:r>
              <a:rPr lang="en-US" dirty="0"/>
              <a:t>It has become clear how we compare strings for equality, but how we are going to establish the lexicographical order of several strings? If we try to use the operators &lt; and &gt; which work great for comparing numbers, we find out that they cannot be used for strings.</a:t>
            </a:r>
          </a:p>
          <a:p>
            <a:r>
              <a:rPr lang="en-US" dirty="0"/>
              <a:t>If you want to compare two words and get information which one of them is before the other according to their alphabetical order of letters, here comes the method </a:t>
            </a:r>
            <a:r>
              <a:rPr lang="en-US" dirty="0" err="1"/>
              <a:t>CompareTo</a:t>
            </a:r>
            <a:r>
              <a:rPr lang="en-US" dirty="0"/>
              <a:t>(…). It allows us to compare the values of two strings in order to determine their lexicographical order. </a:t>
            </a:r>
          </a:p>
          <a:p>
            <a:r>
              <a:rPr lang="en-US" dirty="0"/>
              <a:t>In order two strings to have the same values, they must have the same length (number of characters) and the all their characters should match accordingly. For example, the strings "give" and "given" are different because they differ in their lengths, and "near" and "fear" differ in their first character.</a:t>
            </a:r>
            <a:endParaRPr lang="bg-BG" dirty="0"/>
          </a:p>
        </p:txBody>
      </p:sp>
    </p:spTree>
    <p:extLst>
      <p:ext uri="{BB962C8B-B14F-4D97-AF65-F5344CB8AC3E}">
        <p14:creationId xmlns:p14="http://schemas.microsoft.com/office/powerpoint/2010/main" val="8992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2A7-7242-40D8-9646-E5E1D4831507}"/>
              </a:ext>
            </a:extLst>
          </p:cNvPr>
          <p:cNvSpPr>
            <a:spLocks noGrp="1"/>
          </p:cNvSpPr>
          <p:nvPr>
            <p:ph type="title"/>
          </p:nvPr>
        </p:nvSpPr>
        <p:spPr>
          <a:xfrm>
            <a:off x="1523999" y="457200"/>
            <a:ext cx="1001948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4482FBD5-A18E-4874-91C4-9B963E2B6F33}"/>
              </a:ext>
            </a:extLst>
          </p:cNvPr>
          <p:cNvSpPr>
            <a:spLocks noGrp="1"/>
          </p:cNvSpPr>
          <p:nvPr>
            <p:ph type="body" idx="1"/>
          </p:nvPr>
        </p:nvSpPr>
        <p:spPr>
          <a:xfrm>
            <a:off x="1524000" y="1600200"/>
            <a:ext cx="9144000" cy="4495800"/>
          </a:xfrm>
        </p:spPr>
        <p:txBody>
          <a:bodyPr/>
          <a:lstStyle/>
          <a:p>
            <a:r>
              <a:rPr lang="en-US" dirty="0"/>
              <a:t>The method </a:t>
            </a:r>
            <a:r>
              <a:rPr lang="en-US" dirty="0" err="1"/>
              <a:t>CompareTo</a:t>
            </a:r>
            <a:r>
              <a:rPr lang="en-US" dirty="0"/>
              <a:t>(…) from the String class returns a negative value, 0 or positive value depending on the lexical order of the two compared strings.</a:t>
            </a:r>
          </a:p>
          <a:p>
            <a:r>
              <a:rPr lang="en-US" dirty="0"/>
              <a:t>A negative value means that the first string is lexicographically before the second, zero means that the two strings are equal and positive value means that the second string is lexicographically before the first.</a:t>
            </a:r>
            <a:endParaRPr lang="bg-BG" dirty="0"/>
          </a:p>
        </p:txBody>
      </p:sp>
      <p:pic>
        <p:nvPicPr>
          <p:cNvPr id="5" name="Picture 4">
            <a:extLst>
              <a:ext uri="{FF2B5EF4-FFF2-40B4-BE49-F238E27FC236}">
                <a16:creationId xmlns:a16="http://schemas.microsoft.com/office/drawing/2014/main" id="{8142A657-FA2F-427F-B9EF-9A32330A8B7B}"/>
              </a:ext>
            </a:extLst>
          </p:cNvPr>
          <p:cNvPicPr>
            <a:picLocks noChangeAspect="1"/>
          </p:cNvPicPr>
          <p:nvPr/>
        </p:nvPicPr>
        <p:blipFill>
          <a:blip r:embed="rId2"/>
          <a:stretch>
            <a:fillRect/>
          </a:stretch>
        </p:blipFill>
        <p:spPr>
          <a:xfrm>
            <a:off x="2697804" y="3801083"/>
            <a:ext cx="6696075" cy="2667000"/>
          </a:xfrm>
          <a:prstGeom prst="rect">
            <a:avLst/>
          </a:prstGeom>
        </p:spPr>
      </p:pic>
    </p:spTree>
    <p:extLst>
      <p:ext uri="{BB962C8B-B14F-4D97-AF65-F5344CB8AC3E}">
        <p14:creationId xmlns:p14="http://schemas.microsoft.com/office/powerpoint/2010/main" val="203024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70D-EB2D-4CF6-8A2F-9111E01BF361}"/>
              </a:ext>
            </a:extLst>
          </p:cNvPr>
          <p:cNvSpPr>
            <a:spLocks noGrp="1"/>
          </p:cNvSpPr>
          <p:nvPr>
            <p:ph type="title"/>
          </p:nvPr>
        </p:nvSpPr>
        <p:spPr/>
        <p:txBody>
          <a:bodyPr/>
          <a:lstStyle/>
          <a:p>
            <a:r>
              <a:rPr lang="en-US" dirty="0"/>
              <a:t>The == and != Operators</a:t>
            </a:r>
            <a:endParaRPr lang="bg-BG" dirty="0"/>
          </a:p>
        </p:txBody>
      </p:sp>
      <p:sp>
        <p:nvSpPr>
          <p:cNvPr id="3" name="Text Placeholder 2">
            <a:extLst>
              <a:ext uri="{FF2B5EF4-FFF2-40B4-BE49-F238E27FC236}">
                <a16:creationId xmlns:a16="http://schemas.microsoft.com/office/drawing/2014/main" id="{E6539E97-7E9D-4DDF-BB0C-130D34CB41F2}"/>
              </a:ext>
            </a:extLst>
          </p:cNvPr>
          <p:cNvSpPr>
            <a:spLocks noGrp="1"/>
          </p:cNvSpPr>
          <p:nvPr>
            <p:ph type="body" idx="1"/>
          </p:nvPr>
        </p:nvSpPr>
        <p:spPr>
          <a:xfrm>
            <a:off x="1524000" y="1828800"/>
            <a:ext cx="9144000" cy="1387813"/>
          </a:xfrm>
        </p:spPr>
        <p:txBody>
          <a:bodyPr/>
          <a:lstStyle/>
          <a:p>
            <a:r>
              <a:rPr lang="en-US" dirty="0"/>
              <a:t>In the C# language the operators == and =! work for strings through an internal calling of Equals(…). We will go through some examples for using those two operators with variables from the string type:</a:t>
            </a:r>
            <a:endParaRPr lang="bg-BG" dirty="0"/>
          </a:p>
        </p:txBody>
      </p:sp>
      <p:pic>
        <p:nvPicPr>
          <p:cNvPr id="7" name="Picture 6">
            <a:extLst>
              <a:ext uri="{FF2B5EF4-FFF2-40B4-BE49-F238E27FC236}">
                <a16:creationId xmlns:a16="http://schemas.microsoft.com/office/drawing/2014/main" id="{8E776865-4451-4A5F-9FFF-087FB59E513C}"/>
              </a:ext>
            </a:extLst>
          </p:cNvPr>
          <p:cNvPicPr>
            <a:picLocks noChangeAspect="1"/>
          </p:cNvPicPr>
          <p:nvPr/>
        </p:nvPicPr>
        <p:blipFill>
          <a:blip r:embed="rId2"/>
          <a:stretch>
            <a:fillRect/>
          </a:stretch>
        </p:blipFill>
        <p:spPr>
          <a:xfrm>
            <a:off x="2608431" y="3354827"/>
            <a:ext cx="6534150" cy="1562100"/>
          </a:xfrm>
          <a:prstGeom prst="rect">
            <a:avLst/>
          </a:prstGeom>
        </p:spPr>
      </p:pic>
    </p:spTree>
    <p:extLst>
      <p:ext uri="{BB962C8B-B14F-4D97-AF65-F5344CB8AC3E}">
        <p14:creationId xmlns:p14="http://schemas.microsoft.com/office/powerpoint/2010/main" val="157349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lecture we will explore strings. </a:t>
            </a:r>
          </a:p>
          <a:p>
            <a:r>
              <a:rPr lang="en-US" dirty="0"/>
              <a:t>We are going to explain how they are implemented in C# and in what way we can process text content.</a:t>
            </a:r>
          </a:p>
          <a:p>
            <a:r>
              <a:rPr lang="en-US" dirty="0"/>
              <a:t>Additionally, we will go through different methods for manipulating a text:</a:t>
            </a:r>
          </a:p>
          <a:p>
            <a:pPr lvl="1"/>
            <a:r>
              <a:rPr lang="en-US" dirty="0"/>
              <a:t>how to compare strings</a:t>
            </a:r>
          </a:p>
          <a:p>
            <a:pPr lvl="1"/>
            <a:r>
              <a:rPr lang="en-US" dirty="0"/>
              <a:t>how to search for substrings</a:t>
            </a:r>
          </a:p>
          <a:p>
            <a:pPr lvl="1"/>
            <a:r>
              <a:rPr lang="en-US" dirty="0"/>
              <a:t>how to extract substrings upon previously settled parameters</a:t>
            </a:r>
          </a:p>
          <a:p>
            <a:pPr lvl="1"/>
            <a:r>
              <a:rPr lang="en-US" dirty="0"/>
              <a:t>how to split a string by separator chars. </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A51C-80A4-47EF-A0E0-FE4FF7EEE6F3}"/>
              </a:ext>
            </a:extLst>
          </p:cNvPr>
          <p:cNvSpPr>
            <a:spLocks noGrp="1"/>
          </p:cNvSpPr>
          <p:nvPr>
            <p:ph type="title"/>
          </p:nvPr>
        </p:nvSpPr>
        <p:spPr/>
        <p:txBody>
          <a:bodyPr/>
          <a:lstStyle/>
          <a:p>
            <a:r>
              <a:rPr lang="en-US" dirty="0"/>
              <a:t>Memory Optimization for Strings (Interning)</a:t>
            </a:r>
            <a:endParaRPr lang="bg-BG" dirty="0"/>
          </a:p>
        </p:txBody>
      </p:sp>
      <p:sp>
        <p:nvSpPr>
          <p:cNvPr id="3" name="Text Placeholder 2">
            <a:extLst>
              <a:ext uri="{FF2B5EF4-FFF2-40B4-BE49-F238E27FC236}">
                <a16:creationId xmlns:a16="http://schemas.microsoft.com/office/drawing/2014/main" id="{62C34245-BB97-43D8-BBC9-493F3D614D3B}"/>
              </a:ext>
            </a:extLst>
          </p:cNvPr>
          <p:cNvSpPr>
            <a:spLocks noGrp="1"/>
          </p:cNvSpPr>
          <p:nvPr>
            <p:ph type="body" idx="1"/>
          </p:nvPr>
        </p:nvSpPr>
        <p:spPr>
          <a:xfrm>
            <a:off x="1524000" y="4953000"/>
            <a:ext cx="9837906" cy="1305128"/>
          </a:xfrm>
        </p:spPr>
        <p:txBody>
          <a:bodyPr/>
          <a:lstStyle/>
          <a:p>
            <a:r>
              <a:rPr lang="en-US" dirty="0"/>
              <a:t>The string interning in .NET is possible because strings are immutable by design and it is not likely that the memory block referenced by several string variables will simultaneously be changed by someone.</a:t>
            </a:r>
            <a:endParaRPr lang="bg-BG" dirty="0"/>
          </a:p>
        </p:txBody>
      </p:sp>
      <p:pic>
        <p:nvPicPr>
          <p:cNvPr id="5" name="Picture 4">
            <a:extLst>
              <a:ext uri="{FF2B5EF4-FFF2-40B4-BE49-F238E27FC236}">
                <a16:creationId xmlns:a16="http://schemas.microsoft.com/office/drawing/2014/main" id="{F7EA4E07-9A45-4240-9F24-CB751B92D3ED}"/>
              </a:ext>
            </a:extLst>
          </p:cNvPr>
          <p:cNvPicPr>
            <a:picLocks noChangeAspect="1"/>
          </p:cNvPicPr>
          <p:nvPr/>
        </p:nvPicPr>
        <p:blipFill>
          <a:blip r:embed="rId2"/>
          <a:stretch>
            <a:fillRect/>
          </a:stretch>
        </p:blipFill>
        <p:spPr>
          <a:xfrm>
            <a:off x="1524000" y="1828800"/>
            <a:ext cx="6600825" cy="762000"/>
          </a:xfrm>
          <a:prstGeom prst="rect">
            <a:avLst/>
          </a:prstGeom>
        </p:spPr>
      </p:pic>
      <p:pic>
        <p:nvPicPr>
          <p:cNvPr id="7" name="Picture 6">
            <a:extLst>
              <a:ext uri="{FF2B5EF4-FFF2-40B4-BE49-F238E27FC236}">
                <a16:creationId xmlns:a16="http://schemas.microsoft.com/office/drawing/2014/main" id="{482A8FDF-0255-4C43-8000-87B3C7B8E8D5}"/>
              </a:ext>
            </a:extLst>
          </p:cNvPr>
          <p:cNvPicPr>
            <a:picLocks noChangeAspect="1"/>
          </p:cNvPicPr>
          <p:nvPr/>
        </p:nvPicPr>
        <p:blipFill>
          <a:blip r:embed="rId3"/>
          <a:stretch>
            <a:fillRect/>
          </a:stretch>
        </p:blipFill>
        <p:spPr>
          <a:xfrm>
            <a:off x="1524000" y="2761845"/>
            <a:ext cx="4324350" cy="1905000"/>
          </a:xfrm>
          <a:prstGeom prst="rect">
            <a:avLst/>
          </a:prstGeom>
        </p:spPr>
      </p:pic>
    </p:spTree>
    <p:extLst>
      <p:ext uri="{BB962C8B-B14F-4D97-AF65-F5344CB8AC3E}">
        <p14:creationId xmlns:p14="http://schemas.microsoft.com/office/powerpoint/2010/main" val="278382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E0-C40E-40BF-98F4-0CD465373FEE}"/>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F243EF78-DD4C-432E-9F88-3D616CD64137}"/>
              </a:ext>
            </a:extLst>
          </p:cNvPr>
          <p:cNvSpPr>
            <a:spLocks noGrp="1"/>
          </p:cNvSpPr>
          <p:nvPr>
            <p:ph type="body" idx="1"/>
          </p:nvPr>
        </p:nvSpPr>
        <p:spPr>
          <a:xfrm>
            <a:off x="1524000" y="1828800"/>
            <a:ext cx="9144000" cy="1800665"/>
          </a:xfrm>
        </p:spPr>
        <p:txBody>
          <a:bodyPr/>
          <a:lstStyle/>
          <a:p>
            <a:r>
              <a:rPr lang="en-US" dirty="0"/>
              <a:t>Gluing two strings and obtaining a new one as a result is called concatenation. It could be done in several ways: through the method </a:t>
            </a:r>
            <a:r>
              <a:rPr lang="en-US" dirty="0" err="1"/>
              <a:t>Concat</a:t>
            </a:r>
            <a:r>
              <a:rPr lang="en-US" dirty="0"/>
              <a:t>(…) or with the operators + and +=.</a:t>
            </a:r>
          </a:p>
          <a:p>
            <a:r>
              <a:rPr lang="en-US" dirty="0"/>
              <a:t>Example of using the method </a:t>
            </a:r>
            <a:r>
              <a:rPr lang="en-US" dirty="0" err="1"/>
              <a:t>Concat</a:t>
            </a:r>
            <a:r>
              <a:rPr lang="en-US" dirty="0"/>
              <a:t>(…):</a:t>
            </a:r>
            <a:endParaRPr lang="bg-BG" dirty="0"/>
          </a:p>
        </p:txBody>
      </p:sp>
      <p:pic>
        <p:nvPicPr>
          <p:cNvPr id="5" name="Picture 4">
            <a:extLst>
              <a:ext uri="{FF2B5EF4-FFF2-40B4-BE49-F238E27FC236}">
                <a16:creationId xmlns:a16="http://schemas.microsoft.com/office/drawing/2014/main" id="{34EDA571-EA50-4DE8-AEAA-4FA022E6A706}"/>
              </a:ext>
            </a:extLst>
          </p:cNvPr>
          <p:cNvPicPr>
            <a:picLocks noChangeAspect="1"/>
          </p:cNvPicPr>
          <p:nvPr/>
        </p:nvPicPr>
        <p:blipFill>
          <a:blip r:embed="rId2"/>
          <a:stretch>
            <a:fillRect/>
          </a:stretch>
        </p:blipFill>
        <p:spPr>
          <a:xfrm>
            <a:off x="1760805" y="3784282"/>
            <a:ext cx="7749197" cy="1125343"/>
          </a:xfrm>
          <a:prstGeom prst="rect">
            <a:avLst/>
          </a:prstGeom>
        </p:spPr>
      </p:pic>
      <p:pic>
        <p:nvPicPr>
          <p:cNvPr id="7" name="Picture 6">
            <a:extLst>
              <a:ext uri="{FF2B5EF4-FFF2-40B4-BE49-F238E27FC236}">
                <a16:creationId xmlns:a16="http://schemas.microsoft.com/office/drawing/2014/main" id="{2FB5D465-B29C-44E4-BC50-5BCDF979D633}"/>
              </a:ext>
            </a:extLst>
          </p:cNvPr>
          <p:cNvPicPr>
            <a:picLocks noChangeAspect="1"/>
          </p:cNvPicPr>
          <p:nvPr/>
        </p:nvPicPr>
        <p:blipFill>
          <a:blip r:embed="rId3"/>
          <a:stretch>
            <a:fillRect/>
          </a:stretch>
        </p:blipFill>
        <p:spPr>
          <a:xfrm>
            <a:off x="1760805" y="5138225"/>
            <a:ext cx="7749197" cy="1141686"/>
          </a:xfrm>
          <a:prstGeom prst="rect">
            <a:avLst/>
          </a:prstGeom>
        </p:spPr>
      </p:pic>
    </p:spTree>
    <p:extLst>
      <p:ext uri="{BB962C8B-B14F-4D97-AF65-F5344CB8AC3E}">
        <p14:creationId xmlns:p14="http://schemas.microsoft.com/office/powerpoint/2010/main" val="197080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7E53-578D-4E9C-AFE0-747A913D3AF1}"/>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6DADEE09-02FF-4587-AF3C-3CB6054009A7}"/>
              </a:ext>
            </a:extLst>
          </p:cNvPr>
          <p:cNvSpPr>
            <a:spLocks noGrp="1"/>
          </p:cNvSpPr>
          <p:nvPr>
            <p:ph type="body" idx="1"/>
          </p:nvPr>
        </p:nvSpPr>
        <p:spPr>
          <a:xfrm>
            <a:off x="1524000" y="1828800"/>
            <a:ext cx="9144000" cy="1786597"/>
          </a:xfrm>
        </p:spPr>
        <p:txBody>
          <a:bodyPr/>
          <a:lstStyle/>
          <a:p>
            <a:r>
              <a:rPr lang="en-US" dirty="0"/>
              <a:t>Please note that string concatenation does not change the existing strings but returns a new string as a result. If we try to concatenate two strings without storing them in a variable, the changes would not be saved. </a:t>
            </a:r>
          </a:p>
          <a:p>
            <a:r>
              <a:rPr lang="en-US" dirty="0"/>
              <a:t>Here is a typical mistake:</a:t>
            </a:r>
            <a:endParaRPr lang="bg-BG" dirty="0"/>
          </a:p>
        </p:txBody>
      </p:sp>
      <p:pic>
        <p:nvPicPr>
          <p:cNvPr id="5" name="Picture 4">
            <a:extLst>
              <a:ext uri="{FF2B5EF4-FFF2-40B4-BE49-F238E27FC236}">
                <a16:creationId xmlns:a16="http://schemas.microsoft.com/office/drawing/2014/main" id="{6DC995D7-0792-4EA0-BFE6-514FBE499DC9}"/>
              </a:ext>
            </a:extLst>
          </p:cNvPr>
          <p:cNvPicPr>
            <a:picLocks noChangeAspect="1"/>
          </p:cNvPicPr>
          <p:nvPr/>
        </p:nvPicPr>
        <p:blipFill>
          <a:blip r:embed="rId2"/>
          <a:stretch>
            <a:fillRect/>
          </a:stretch>
        </p:blipFill>
        <p:spPr>
          <a:xfrm>
            <a:off x="1690813" y="3545205"/>
            <a:ext cx="8977187" cy="1265800"/>
          </a:xfrm>
          <a:prstGeom prst="rect">
            <a:avLst/>
          </a:prstGeom>
        </p:spPr>
      </p:pic>
      <p:pic>
        <p:nvPicPr>
          <p:cNvPr id="7" name="Picture 6">
            <a:extLst>
              <a:ext uri="{FF2B5EF4-FFF2-40B4-BE49-F238E27FC236}">
                <a16:creationId xmlns:a16="http://schemas.microsoft.com/office/drawing/2014/main" id="{01CCCF2D-7AE7-436A-AB2C-1FA0AB853293}"/>
              </a:ext>
            </a:extLst>
          </p:cNvPr>
          <p:cNvPicPr>
            <a:picLocks noChangeAspect="1"/>
          </p:cNvPicPr>
          <p:nvPr/>
        </p:nvPicPr>
        <p:blipFill>
          <a:blip r:embed="rId3"/>
          <a:stretch>
            <a:fillRect/>
          </a:stretch>
        </p:blipFill>
        <p:spPr>
          <a:xfrm>
            <a:off x="2192581" y="5191271"/>
            <a:ext cx="8217512" cy="1481596"/>
          </a:xfrm>
          <a:prstGeom prst="rect">
            <a:avLst/>
          </a:prstGeom>
        </p:spPr>
      </p:pic>
    </p:spTree>
    <p:extLst>
      <p:ext uri="{BB962C8B-B14F-4D97-AF65-F5344CB8AC3E}">
        <p14:creationId xmlns:p14="http://schemas.microsoft.com/office/powerpoint/2010/main" val="111070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DCCB-9004-4307-AC6C-2BEDB1C81C31}"/>
              </a:ext>
            </a:extLst>
          </p:cNvPr>
          <p:cNvSpPr>
            <a:spLocks noGrp="1"/>
          </p:cNvSpPr>
          <p:nvPr>
            <p:ph type="title"/>
          </p:nvPr>
        </p:nvSpPr>
        <p:spPr>
          <a:xfrm>
            <a:off x="1524000" y="457200"/>
            <a:ext cx="9144000" cy="1143000"/>
          </a:xfrm>
        </p:spPr>
        <p:txBody>
          <a:bodyPr/>
          <a:lstStyle/>
          <a:p>
            <a:r>
              <a:rPr lang="en-US" dirty="0"/>
              <a:t>Searching for a String within </a:t>
            </a:r>
            <a:br>
              <a:rPr lang="en-US" dirty="0"/>
            </a:br>
            <a:r>
              <a:rPr lang="en-US" dirty="0"/>
              <a:t>Another String</a:t>
            </a:r>
            <a:endParaRPr lang="bg-BG" dirty="0"/>
          </a:p>
        </p:txBody>
      </p:sp>
      <p:sp>
        <p:nvSpPr>
          <p:cNvPr id="3" name="Text Placeholder 2">
            <a:extLst>
              <a:ext uri="{FF2B5EF4-FFF2-40B4-BE49-F238E27FC236}">
                <a16:creationId xmlns:a16="http://schemas.microsoft.com/office/drawing/2014/main" id="{BD28D782-7FF6-482E-A88F-3EA05BA241B6}"/>
              </a:ext>
            </a:extLst>
          </p:cNvPr>
          <p:cNvSpPr>
            <a:spLocks noGrp="1"/>
          </p:cNvSpPr>
          <p:nvPr>
            <p:ph type="body" idx="1"/>
          </p:nvPr>
        </p:nvSpPr>
        <p:spPr>
          <a:xfrm>
            <a:off x="1524000" y="1828800"/>
            <a:ext cx="9378462" cy="4267200"/>
          </a:xfrm>
        </p:spPr>
        <p:txBody>
          <a:bodyPr/>
          <a:lstStyle/>
          <a:p>
            <a:pPr marL="101600" indent="0">
              <a:buNone/>
            </a:pPr>
            <a:r>
              <a:rPr lang="en-US" dirty="0"/>
              <a:t>When we have a string with a specified content, it is often necessary to process only a part of its value. The .NET platform provides us with two methods to search a string within another string: </a:t>
            </a:r>
            <a:r>
              <a:rPr lang="en-US" dirty="0" err="1"/>
              <a:t>IndexOf</a:t>
            </a:r>
            <a:r>
              <a:rPr lang="en-US" dirty="0"/>
              <a:t>(…) and </a:t>
            </a:r>
            <a:r>
              <a:rPr lang="en-US" dirty="0" err="1"/>
              <a:t>LastIndexOf</a:t>
            </a:r>
            <a:r>
              <a:rPr lang="en-US" dirty="0"/>
              <a:t>(…). </a:t>
            </a:r>
          </a:p>
          <a:p>
            <a:pPr marL="101600" indent="0">
              <a:buNone/>
            </a:pPr>
            <a:r>
              <a:rPr lang="en-US" dirty="0"/>
              <a:t>They search into the string and check whether the passed as a parameter substring occurs in its content. </a:t>
            </a:r>
          </a:p>
          <a:p>
            <a:pPr marL="101600" indent="0">
              <a:buNone/>
            </a:pPr>
            <a:r>
              <a:rPr lang="en-US" dirty="0"/>
              <a:t>The result of those methods is an integer. </a:t>
            </a:r>
          </a:p>
          <a:p>
            <a:pPr marL="101600" indent="0">
              <a:buNone/>
            </a:pPr>
            <a:r>
              <a:rPr lang="en-US" dirty="0"/>
              <a:t>If the result is not a negative value, then this is the position where the first character of the substring is found. If the method returns value of -1, it means that the substring was not found. Remember that in C# indexing into strings start from 0.</a:t>
            </a:r>
            <a:endParaRPr lang="bg-BG" dirty="0"/>
          </a:p>
        </p:txBody>
      </p:sp>
    </p:spTree>
    <p:extLst>
      <p:ext uri="{BB962C8B-B14F-4D97-AF65-F5344CB8AC3E}">
        <p14:creationId xmlns:p14="http://schemas.microsoft.com/office/powerpoint/2010/main" val="256365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9626-AB34-468A-B349-FF47C44A076D}"/>
              </a:ext>
            </a:extLst>
          </p:cNvPr>
          <p:cNvSpPr>
            <a:spLocks noGrp="1"/>
          </p:cNvSpPr>
          <p:nvPr>
            <p:ph type="title"/>
          </p:nvPr>
        </p:nvSpPr>
        <p:spPr/>
        <p:txBody>
          <a:bodyPr/>
          <a:lstStyle/>
          <a:p>
            <a:r>
              <a:rPr lang="en-US" dirty="0"/>
              <a:t>Searching for a String within </a:t>
            </a:r>
            <a:br>
              <a:rPr lang="en-US" dirty="0"/>
            </a:br>
            <a:r>
              <a:rPr lang="en-US" dirty="0"/>
              <a:t>Another String</a:t>
            </a:r>
            <a:endParaRPr lang="bg-BG" dirty="0"/>
          </a:p>
        </p:txBody>
      </p:sp>
      <p:pic>
        <p:nvPicPr>
          <p:cNvPr id="5" name="Picture 4">
            <a:extLst>
              <a:ext uri="{FF2B5EF4-FFF2-40B4-BE49-F238E27FC236}">
                <a16:creationId xmlns:a16="http://schemas.microsoft.com/office/drawing/2014/main" id="{7367E49A-4E59-4F88-AE58-EFCD8A528878}"/>
              </a:ext>
            </a:extLst>
          </p:cNvPr>
          <p:cNvPicPr>
            <a:picLocks noChangeAspect="1"/>
          </p:cNvPicPr>
          <p:nvPr/>
        </p:nvPicPr>
        <p:blipFill>
          <a:blip r:embed="rId2"/>
          <a:stretch>
            <a:fillRect/>
          </a:stretch>
        </p:blipFill>
        <p:spPr>
          <a:xfrm>
            <a:off x="1524000" y="1828800"/>
            <a:ext cx="9144000" cy="3121107"/>
          </a:xfrm>
          <a:prstGeom prst="rect">
            <a:avLst/>
          </a:prstGeom>
        </p:spPr>
      </p:pic>
    </p:spTree>
    <p:extLst>
      <p:ext uri="{BB962C8B-B14F-4D97-AF65-F5344CB8AC3E}">
        <p14:creationId xmlns:p14="http://schemas.microsoft.com/office/powerpoint/2010/main" val="3097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30C5-998B-4192-8B45-4A77ACD4344B}"/>
              </a:ext>
            </a:extLst>
          </p:cNvPr>
          <p:cNvSpPr>
            <a:spLocks noGrp="1"/>
          </p:cNvSpPr>
          <p:nvPr>
            <p:ph type="title"/>
          </p:nvPr>
        </p:nvSpPr>
        <p:spPr/>
        <p:txBody>
          <a:bodyPr/>
          <a:lstStyle/>
          <a:p>
            <a:r>
              <a:rPr lang="en-US" dirty="0"/>
              <a:t>Finding All Occurrences of a Substring – Example</a:t>
            </a:r>
            <a:endParaRPr lang="bg-BG" dirty="0"/>
          </a:p>
        </p:txBody>
      </p:sp>
      <p:pic>
        <p:nvPicPr>
          <p:cNvPr id="5" name="Picture 4">
            <a:extLst>
              <a:ext uri="{FF2B5EF4-FFF2-40B4-BE49-F238E27FC236}">
                <a16:creationId xmlns:a16="http://schemas.microsoft.com/office/drawing/2014/main" id="{9D905A93-4EEE-4EB8-973A-7CFD7C878DD6}"/>
              </a:ext>
            </a:extLst>
          </p:cNvPr>
          <p:cNvPicPr>
            <a:picLocks noChangeAspect="1"/>
          </p:cNvPicPr>
          <p:nvPr/>
        </p:nvPicPr>
        <p:blipFill>
          <a:blip r:embed="rId2"/>
          <a:stretch>
            <a:fillRect/>
          </a:stretch>
        </p:blipFill>
        <p:spPr>
          <a:xfrm>
            <a:off x="1524000" y="1727175"/>
            <a:ext cx="10422610" cy="1143000"/>
          </a:xfrm>
          <a:prstGeom prst="rect">
            <a:avLst/>
          </a:prstGeom>
        </p:spPr>
      </p:pic>
      <p:pic>
        <p:nvPicPr>
          <p:cNvPr id="7" name="Picture 6">
            <a:extLst>
              <a:ext uri="{FF2B5EF4-FFF2-40B4-BE49-F238E27FC236}">
                <a16:creationId xmlns:a16="http://schemas.microsoft.com/office/drawing/2014/main" id="{2924BA14-2FA5-4ECC-A0A1-BC8B630708BB}"/>
              </a:ext>
            </a:extLst>
          </p:cNvPr>
          <p:cNvPicPr>
            <a:picLocks noChangeAspect="1"/>
          </p:cNvPicPr>
          <p:nvPr/>
        </p:nvPicPr>
        <p:blipFill>
          <a:blip r:embed="rId3"/>
          <a:stretch>
            <a:fillRect/>
          </a:stretch>
        </p:blipFill>
        <p:spPr>
          <a:xfrm>
            <a:off x="1524000" y="3216300"/>
            <a:ext cx="10422610" cy="3144251"/>
          </a:xfrm>
          <a:prstGeom prst="rect">
            <a:avLst/>
          </a:prstGeom>
        </p:spPr>
      </p:pic>
    </p:spTree>
    <p:extLst>
      <p:ext uri="{BB962C8B-B14F-4D97-AF65-F5344CB8AC3E}">
        <p14:creationId xmlns:p14="http://schemas.microsoft.com/office/powerpoint/2010/main" val="60301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38E-4CE7-4AED-B084-780FDF2F6558}"/>
              </a:ext>
            </a:extLst>
          </p:cNvPr>
          <p:cNvSpPr>
            <a:spLocks noGrp="1"/>
          </p:cNvSpPr>
          <p:nvPr>
            <p:ph type="title"/>
          </p:nvPr>
        </p:nvSpPr>
        <p:spPr/>
        <p:txBody>
          <a:bodyPr/>
          <a:lstStyle/>
          <a:p>
            <a:r>
              <a:rPr lang="en-US" dirty="0"/>
              <a:t>Extracting a Portion of a String</a:t>
            </a:r>
            <a:endParaRPr lang="bg-BG" dirty="0"/>
          </a:p>
        </p:txBody>
      </p:sp>
      <p:sp>
        <p:nvSpPr>
          <p:cNvPr id="3" name="Text Placeholder 2">
            <a:extLst>
              <a:ext uri="{FF2B5EF4-FFF2-40B4-BE49-F238E27FC236}">
                <a16:creationId xmlns:a16="http://schemas.microsoft.com/office/drawing/2014/main" id="{FA7E4F0A-7B59-4C44-AFC8-B000DC4D8986}"/>
              </a:ext>
            </a:extLst>
          </p:cNvPr>
          <p:cNvSpPr>
            <a:spLocks noGrp="1"/>
          </p:cNvSpPr>
          <p:nvPr>
            <p:ph type="body" idx="1"/>
          </p:nvPr>
        </p:nvSpPr>
        <p:spPr>
          <a:xfrm>
            <a:off x="984738" y="1828800"/>
            <a:ext cx="10930597" cy="2926080"/>
          </a:xfrm>
        </p:spPr>
        <p:txBody>
          <a:bodyPr/>
          <a:lstStyle/>
          <a:p>
            <a:r>
              <a:rPr lang="en-US" dirty="0"/>
              <a:t>The solution of this problem is the method Substring(…). By using it, we can extract a part of the string (substring) by a given starting position in the text and its length. If the length is omitted, a portion from the text will be extracted, starting from the initial position to the string’s end.</a:t>
            </a:r>
          </a:p>
          <a:p>
            <a:r>
              <a:rPr lang="en-US" dirty="0"/>
              <a:t>Calling the method Substring(</a:t>
            </a:r>
            <a:r>
              <a:rPr lang="en-US" dirty="0" err="1"/>
              <a:t>startIndex</a:t>
            </a:r>
            <a:r>
              <a:rPr lang="en-US" dirty="0"/>
              <a:t>, length), extracts a substring from a string, which is located between </a:t>
            </a:r>
            <a:r>
              <a:rPr lang="en-US" dirty="0" err="1"/>
              <a:t>startIndex</a:t>
            </a:r>
            <a:r>
              <a:rPr lang="en-US" dirty="0"/>
              <a:t> and (</a:t>
            </a:r>
            <a:r>
              <a:rPr lang="en-US" dirty="0" err="1"/>
              <a:t>startIndex</a:t>
            </a:r>
            <a:r>
              <a:rPr lang="en-US" dirty="0"/>
              <a:t> + length – 1) inclusively. The character at the position </a:t>
            </a:r>
            <a:r>
              <a:rPr lang="en-US" dirty="0" err="1"/>
              <a:t>startIndex</a:t>
            </a:r>
            <a:r>
              <a:rPr lang="en-US" dirty="0"/>
              <a:t> + length is not taken into consideration! For example, if we point Substring(8, 3), the characters between index 8 and 10 inclusively will be extracted.</a:t>
            </a:r>
            <a:endParaRPr lang="bg-BG" dirty="0"/>
          </a:p>
        </p:txBody>
      </p:sp>
      <p:pic>
        <p:nvPicPr>
          <p:cNvPr id="5" name="Picture 4">
            <a:extLst>
              <a:ext uri="{FF2B5EF4-FFF2-40B4-BE49-F238E27FC236}">
                <a16:creationId xmlns:a16="http://schemas.microsoft.com/office/drawing/2014/main" id="{00B2E670-686F-49CF-981E-255C49492396}"/>
              </a:ext>
            </a:extLst>
          </p:cNvPr>
          <p:cNvPicPr>
            <a:picLocks noChangeAspect="1"/>
          </p:cNvPicPr>
          <p:nvPr/>
        </p:nvPicPr>
        <p:blipFill>
          <a:blip r:embed="rId2"/>
          <a:stretch>
            <a:fillRect/>
          </a:stretch>
        </p:blipFill>
        <p:spPr>
          <a:xfrm>
            <a:off x="1524000" y="5007708"/>
            <a:ext cx="9144000" cy="1270000"/>
          </a:xfrm>
          <a:prstGeom prst="rect">
            <a:avLst/>
          </a:prstGeom>
        </p:spPr>
      </p:pic>
    </p:spTree>
    <p:extLst>
      <p:ext uri="{BB962C8B-B14F-4D97-AF65-F5344CB8AC3E}">
        <p14:creationId xmlns:p14="http://schemas.microsoft.com/office/powerpoint/2010/main" val="420981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D294-87C7-43B2-98BD-6000249B82AA}"/>
              </a:ext>
            </a:extLst>
          </p:cNvPr>
          <p:cNvSpPr>
            <a:spLocks noGrp="1"/>
          </p:cNvSpPr>
          <p:nvPr>
            <p:ph type="title"/>
          </p:nvPr>
        </p:nvSpPr>
        <p:spPr/>
        <p:txBody>
          <a:bodyPr/>
          <a:lstStyle/>
          <a:p>
            <a:r>
              <a:rPr lang="en-US" dirty="0"/>
              <a:t>Splitting the String by a Separator</a:t>
            </a:r>
            <a:endParaRPr lang="bg-BG" dirty="0"/>
          </a:p>
        </p:txBody>
      </p:sp>
      <p:sp>
        <p:nvSpPr>
          <p:cNvPr id="3" name="Text Placeholder 2">
            <a:extLst>
              <a:ext uri="{FF2B5EF4-FFF2-40B4-BE49-F238E27FC236}">
                <a16:creationId xmlns:a16="http://schemas.microsoft.com/office/drawing/2014/main" id="{2C62DFCA-A3AA-4CD5-9358-BC81A64BA23E}"/>
              </a:ext>
            </a:extLst>
          </p:cNvPr>
          <p:cNvSpPr>
            <a:spLocks noGrp="1"/>
          </p:cNvSpPr>
          <p:nvPr>
            <p:ph type="body" idx="1"/>
          </p:nvPr>
        </p:nvSpPr>
        <p:spPr>
          <a:xfrm>
            <a:off x="1524000" y="1600200"/>
            <a:ext cx="9144000" cy="1593166"/>
          </a:xfrm>
        </p:spPr>
        <p:txBody>
          <a:bodyPr/>
          <a:lstStyle/>
          <a:p>
            <a:r>
              <a:rPr lang="en-US" dirty="0"/>
              <a:t>One of the most flexible methods for working with strings is Split(…). It allows us to split a string by a separator or an array of possible separators.</a:t>
            </a:r>
          </a:p>
          <a:p>
            <a:r>
              <a:rPr lang="en-US" dirty="0"/>
              <a:t>For example, we can process a variable, which has the following content:</a:t>
            </a:r>
            <a:endParaRPr lang="bg-BG" dirty="0"/>
          </a:p>
        </p:txBody>
      </p:sp>
      <p:pic>
        <p:nvPicPr>
          <p:cNvPr id="5" name="Picture 4">
            <a:extLst>
              <a:ext uri="{FF2B5EF4-FFF2-40B4-BE49-F238E27FC236}">
                <a16:creationId xmlns:a16="http://schemas.microsoft.com/office/drawing/2014/main" id="{62913C27-EE23-4354-A708-8524E2ECA23F}"/>
              </a:ext>
            </a:extLst>
          </p:cNvPr>
          <p:cNvPicPr>
            <a:picLocks noChangeAspect="1"/>
          </p:cNvPicPr>
          <p:nvPr/>
        </p:nvPicPr>
        <p:blipFill>
          <a:blip r:embed="rId2"/>
          <a:stretch>
            <a:fillRect/>
          </a:stretch>
        </p:blipFill>
        <p:spPr>
          <a:xfrm>
            <a:off x="1634196" y="3255060"/>
            <a:ext cx="9033803" cy="714069"/>
          </a:xfrm>
          <a:prstGeom prst="rect">
            <a:avLst/>
          </a:prstGeom>
        </p:spPr>
      </p:pic>
      <p:pic>
        <p:nvPicPr>
          <p:cNvPr id="7" name="Picture 6">
            <a:extLst>
              <a:ext uri="{FF2B5EF4-FFF2-40B4-BE49-F238E27FC236}">
                <a16:creationId xmlns:a16="http://schemas.microsoft.com/office/drawing/2014/main" id="{FF7F7576-B457-4AB5-AE48-6E8211CC4D94}"/>
              </a:ext>
            </a:extLst>
          </p:cNvPr>
          <p:cNvPicPr>
            <a:picLocks noChangeAspect="1"/>
          </p:cNvPicPr>
          <p:nvPr/>
        </p:nvPicPr>
        <p:blipFill>
          <a:blip r:embed="rId3"/>
          <a:stretch>
            <a:fillRect/>
          </a:stretch>
        </p:blipFill>
        <p:spPr>
          <a:xfrm>
            <a:off x="1634196" y="4268942"/>
            <a:ext cx="9033803" cy="988858"/>
          </a:xfrm>
          <a:prstGeom prst="rect">
            <a:avLst/>
          </a:prstGeom>
        </p:spPr>
      </p:pic>
      <p:pic>
        <p:nvPicPr>
          <p:cNvPr id="9" name="Picture 8">
            <a:extLst>
              <a:ext uri="{FF2B5EF4-FFF2-40B4-BE49-F238E27FC236}">
                <a16:creationId xmlns:a16="http://schemas.microsoft.com/office/drawing/2014/main" id="{568BE2CE-13BE-4638-983C-B6B11B8464E1}"/>
              </a:ext>
            </a:extLst>
          </p:cNvPr>
          <p:cNvPicPr>
            <a:picLocks noChangeAspect="1"/>
          </p:cNvPicPr>
          <p:nvPr/>
        </p:nvPicPr>
        <p:blipFill>
          <a:blip r:embed="rId4"/>
          <a:stretch>
            <a:fillRect/>
          </a:stretch>
        </p:blipFill>
        <p:spPr>
          <a:xfrm>
            <a:off x="1634196" y="5445821"/>
            <a:ext cx="9033803" cy="1031484"/>
          </a:xfrm>
          <a:prstGeom prst="rect">
            <a:avLst/>
          </a:prstGeom>
        </p:spPr>
      </p:pic>
    </p:spTree>
    <p:extLst>
      <p:ext uri="{BB962C8B-B14F-4D97-AF65-F5344CB8AC3E}">
        <p14:creationId xmlns:p14="http://schemas.microsoft.com/office/powerpoint/2010/main" val="24709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96-DBA1-4F1E-B31B-ECFD3A95AC9A}"/>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46794E69-9CFC-447C-B558-E78A8A25E04F}"/>
              </a:ext>
            </a:extLst>
          </p:cNvPr>
          <p:cNvSpPr>
            <a:spLocks noGrp="1"/>
          </p:cNvSpPr>
          <p:nvPr>
            <p:ph type="body" idx="1"/>
          </p:nvPr>
        </p:nvSpPr>
        <p:spPr>
          <a:xfrm>
            <a:off x="1523999" y="1600199"/>
            <a:ext cx="10512357" cy="4936787"/>
          </a:xfrm>
        </p:spPr>
        <p:txBody>
          <a:bodyPr/>
          <a:lstStyle/>
          <a:p>
            <a:pPr marL="558800" indent="-457200">
              <a:buFont typeface="+mj-lt"/>
              <a:buAutoNum type="arabicPeriod"/>
            </a:pPr>
            <a:r>
              <a:rPr lang="en-US" sz="1800" dirty="0"/>
              <a:t>Write a program that reads a string, reverse it and prints it to the console. For example: "introduction" =&gt; "</a:t>
            </a:r>
            <a:r>
              <a:rPr lang="en-US" sz="1800" dirty="0" err="1"/>
              <a:t>noitcudortni</a:t>
            </a:r>
            <a:r>
              <a:rPr lang="en-US" sz="1800" dirty="0"/>
              <a:t>".</a:t>
            </a:r>
          </a:p>
          <a:p>
            <a:pPr marL="558800" indent="-457200">
              <a:buFont typeface="+mj-lt"/>
              <a:buAutoNum type="arabicPeriod"/>
            </a:pPr>
            <a:r>
              <a:rPr lang="en-US" sz="1800" dirty="0"/>
              <a:t>Write a program that checks whether the parentheses are placed correctly in an arithmetic expression. </a:t>
            </a:r>
          </a:p>
          <a:p>
            <a:pPr lvl="1"/>
            <a:r>
              <a:rPr lang="en-US" sz="1600" dirty="0"/>
              <a:t>Example of expression with correctly placed brackets: ((</a:t>
            </a:r>
            <a:r>
              <a:rPr lang="en-US" sz="1600" dirty="0" err="1"/>
              <a:t>a+b</a:t>
            </a:r>
            <a:r>
              <a:rPr lang="en-US" sz="1600" dirty="0"/>
              <a:t>)/5-d). </a:t>
            </a:r>
          </a:p>
          <a:p>
            <a:pPr lvl="1"/>
            <a:r>
              <a:rPr lang="en-US" sz="1600" dirty="0"/>
              <a:t>Example of an incorrect expression: )(</a:t>
            </a:r>
            <a:r>
              <a:rPr lang="en-US" sz="1600" dirty="0" err="1"/>
              <a:t>a+b</a:t>
            </a:r>
            <a:r>
              <a:rPr lang="en-US" sz="1600" dirty="0"/>
              <a:t>))</a:t>
            </a:r>
          </a:p>
          <a:p>
            <a:pPr marL="558800" indent="-457200">
              <a:buFont typeface="+mj-lt"/>
              <a:buAutoNum type="arabicPeriod"/>
            </a:pPr>
            <a:r>
              <a:rPr lang="en-US" sz="1800" dirty="0"/>
              <a:t>Write a program that detects how many times a substring is contained in the text. </a:t>
            </a:r>
          </a:p>
          <a:p>
            <a:pPr marL="1016000" lvl="1" indent="-457200"/>
            <a:r>
              <a:rPr lang="en-US" sz="1600" dirty="0"/>
              <a:t>For example, let’s look for the substring "in" in the text:</a:t>
            </a:r>
          </a:p>
          <a:p>
            <a:pPr marL="1016000" lvl="1" indent="-457200"/>
            <a:r>
              <a:rPr lang="en-US" sz="1600" i="1" dirty="0"/>
              <a:t>We are living in a yellow submarine. We don't have anything else. Inside the submarine is very tight. So we are drinking all the day. We will move out of it in 5 days.</a:t>
            </a:r>
          </a:p>
          <a:p>
            <a:pPr lvl="3"/>
            <a:r>
              <a:rPr lang="en-US" sz="1200" dirty="0"/>
              <a:t>The result is 9 occurrences.</a:t>
            </a:r>
            <a:endParaRPr lang="bg-BG" sz="1200" dirty="0"/>
          </a:p>
        </p:txBody>
      </p:sp>
    </p:spTree>
    <p:extLst>
      <p:ext uri="{BB962C8B-B14F-4D97-AF65-F5344CB8AC3E}">
        <p14:creationId xmlns:p14="http://schemas.microsoft.com/office/powerpoint/2010/main" val="3146407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734E-AECF-42D6-856A-DB255C8EACC9}"/>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EFCBA505-9A60-4594-BC4C-7B981DDE63B6}"/>
              </a:ext>
            </a:extLst>
          </p:cNvPr>
          <p:cNvSpPr>
            <a:spLocks noGrp="1"/>
          </p:cNvSpPr>
          <p:nvPr>
            <p:ph type="body" idx="1"/>
          </p:nvPr>
        </p:nvSpPr>
        <p:spPr/>
        <p:txBody>
          <a:bodyPr/>
          <a:lstStyle/>
          <a:p>
            <a:pPr marL="101600" indent="0">
              <a:buNone/>
            </a:pPr>
            <a:r>
              <a:rPr lang="en-US" sz="1800" dirty="0"/>
              <a:t>4. Write a program that extracts from a text all sentences that contain a particular word. We accept that the sentences are separated from each other by the character "." and the words are separated from one another by a character which is not a letter. </a:t>
            </a:r>
          </a:p>
          <a:p>
            <a:pPr lvl="1"/>
            <a:r>
              <a:rPr lang="en-US" sz="1600" dirty="0"/>
              <a:t>Sample text: </a:t>
            </a:r>
          </a:p>
          <a:p>
            <a:pPr lvl="2"/>
            <a:r>
              <a:rPr lang="en-US" sz="1400" dirty="0"/>
              <a:t>We are living in a yellow submarine. We don't have anything else. Inside the submarine is very tight. So we are drinking all the day. We will move out of it in 5 days.</a:t>
            </a:r>
          </a:p>
          <a:p>
            <a:pPr lvl="1"/>
            <a:r>
              <a:rPr lang="en-US" sz="1600" dirty="0"/>
              <a:t>Sample result:</a:t>
            </a:r>
          </a:p>
          <a:p>
            <a:pPr lvl="2"/>
            <a:r>
              <a:rPr lang="en-US" sz="1400" dirty="0"/>
              <a:t>We are living in a yellow submarine.</a:t>
            </a:r>
          </a:p>
          <a:p>
            <a:pPr lvl="2"/>
            <a:r>
              <a:rPr lang="en-US" sz="1400" dirty="0"/>
              <a:t>We will move out of it in 5 days.</a:t>
            </a:r>
            <a:endParaRPr lang="bg-BG" sz="1400" dirty="0"/>
          </a:p>
        </p:txBody>
      </p:sp>
    </p:spTree>
    <p:extLst>
      <p:ext uri="{BB962C8B-B14F-4D97-AF65-F5344CB8AC3E}">
        <p14:creationId xmlns:p14="http://schemas.microsoft.com/office/powerpoint/2010/main" val="387201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0A0-ED41-4939-A6CC-3C8F8EECCB34}"/>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AE8EC398-893D-44CE-A2AE-21DCF4002309}"/>
              </a:ext>
            </a:extLst>
          </p:cNvPr>
          <p:cNvSpPr>
            <a:spLocks noGrp="1"/>
          </p:cNvSpPr>
          <p:nvPr>
            <p:ph type="body" idx="1"/>
          </p:nvPr>
        </p:nvSpPr>
        <p:spPr/>
        <p:txBody>
          <a:bodyPr/>
          <a:lstStyle/>
          <a:p>
            <a:r>
              <a:rPr lang="en-US" dirty="0"/>
              <a:t>How to correctly build strings with the </a:t>
            </a:r>
            <a:r>
              <a:rPr lang="en-US" b="1" u="sng" dirty="0"/>
              <a:t>StringBuilder</a:t>
            </a:r>
            <a:r>
              <a:rPr lang="en-US" dirty="0"/>
              <a:t> class. </a:t>
            </a:r>
          </a:p>
          <a:p>
            <a:r>
              <a:rPr lang="en-US" dirty="0"/>
              <a:t>Most commonly used </a:t>
            </a:r>
            <a:r>
              <a:rPr lang="en-US" b="1" u="sng" dirty="0"/>
              <a:t>regular expressions</a:t>
            </a:r>
            <a:r>
              <a:rPr lang="en-US" dirty="0"/>
              <a:t>. </a:t>
            </a:r>
          </a:p>
          <a:p>
            <a:r>
              <a:rPr lang="en-US" dirty="0"/>
              <a:t>Efficient construction of strings. </a:t>
            </a:r>
          </a:p>
          <a:p>
            <a:r>
              <a:rPr lang="en-US" dirty="0"/>
              <a:t>Elegant and stricter formatting of the text content.</a:t>
            </a:r>
            <a:endParaRPr lang="bg-BG" dirty="0"/>
          </a:p>
        </p:txBody>
      </p:sp>
    </p:spTree>
    <p:extLst>
      <p:ext uri="{BB962C8B-B14F-4D97-AF65-F5344CB8AC3E}">
        <p14:creationId xmlns:p14="http://schemas.microsoft.com/office/powerpoint/2010/main" val="303944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7FA1-ECDE-4353-9747-33B901E6F3F6}"/>
              </a:ext>
            </a:extLst>
          </p:cNvPr>
          <p:cNvSpPr>
            <a:spLocks noGrp="1"/>
          </p:cNvSpPr>
          <p:nvPr>
            <p:ph type="title"/>
          </p:nvPr>
        </p:nvSpPr>
        <p:spPr/>
        <p:txBody>
          <a:bodyPr/>
          <a:lstStyle/>
          <a:p>
            <a:r>
              <a:rPr lang="en-US" dirty="0"/>
              <a:t>Exercises</a:t>
            </a:r>
            <a:endParaRPr lang="bg-BG" dirty="0"/>
          </a:p>
        </p:txBody>
      </p:sp>
      <p:pic>
        <p:nvPicPr>
          <p:cNvPr id="5" name="Picture 4">
            <a:extLst>
              <a:ext uri="{FF2B5EF4-FFF2-40B4-BE49-F238E27FC236}">
                <a16:creationId xmlns:a16="http://schemas.microsoft.com/office/drawing/2014/main" id="{16A53896-F76E-497C-86B2-98305B12AE20}"/>
              </a:ext>
            </a:extLst>
          </p:cNvPr>
          <p:cNvPicPr>
            <a:picLocks noChangeAspect="1"/>
          </p:cNvPicPr>
          <p:nvPr/>
        </p:nvPicPr>
        <p:blipFill>
          <a:blip r:embed="rId2"/>
          <a:stretch>
            <a:fillRect/>
          </a:stretch>
        </p:blipFill>
        <p:spPr>
          <a:xfrm>
            <a:off x="2050509" y="1959110"/>
            <a:ext cx="8883380" cy="4441690"/>
          </a:xfrm>
          <a:prstGeom prst="rect">
            <a:avLst/>
          </a:prstGeom>
        </p:spPr>
      </p:pic>
      <p:sp>
        <p:nvSpPr>
          <p:cNvPr id="6" name="Text Placeholder 2">
            <a:extLst>
              <a:ext uri="{FF2B5EF4-FFF2-40B4-BE49-F238E27FC236}">
                <a16:creationId xmlns:a16="http://schemas.microsoft.com/office/drawing/2014/main" id="{697C2333-FDFC-4BE9-A445-EA41154FC54B}"/>
              </a:ext>
            </a:extLst>
          </p:cNvPr>
          <p:cNvSpPr>
            <a:spLocks noGrp="1"/>
          </p:cNvSpPr>
          <p:nvPr>
            <p:ph type="body" idx="1"/>
          </p:nvPr>
        </p:nvSpPr>
        <p:spPr>
          <a:xfrm>
            <a:off x="1524000" y="1600200"/>
            <a:ext cx="9144000" cy="4267200"/>
          </a:xfrm>
        </p:spPr>
        <p:txBody>
          <a:bodyPr/>
          <a:lstStyle/>
          <a:p>
            <a:pPr marL="101600" indent="0">
              <a:buNone/>
            </a:pPr>
            <a:r>
              <a:rPr lang="en-US" dirty="0"/>
              <a:t>5. </a:t>
            </a:r>
            <a:endParaRPr lang="bg-BG" dirty="0"/>
          </a:p>
        </p:txBody>
      </p:sp>
    </p:spTree>
    <p:extLst>
      <p:ext uri="{BB962C8B-B14F-4D97-AF65-F5344CB8AC3E}">
        <p14:creationId xmlns:p14="http://schemas.microsoft.com/office/powerpoint/2010/main" val="3529921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5958-47D2-4EC0-A6D7-FCF5CA6B58D1}"/>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A02365B4-EC06-473C-9D93-02D000FE26B2}"/>
              </a:ext>
            </a:extLst>
          </p:cNvPr>
          <p:cNvSpPr>
            <a:spLocks noGrp="1"/>
          </p:cNvSpPr>
          <p:nvPr>
            <p:ph type="body" idx="1"/>
          </p:nvPr>
        </p:nvSpPr>
        <p:spPr/>
        <p:txBody>
          <a:bodyPr/>
          <a:lstStyle/>
          <a:p>
            <a:pPr marL="101600" indent="0">
              <a:buNone/>
            </a:pPr>
            <a:r>
              <a:rPr lang="en-US" dirty="0"/>
              <a:t>6.</a:t>
            </a:r>
            <a:endParaRPr lang="bg-BG" dirty="0"/>
          </a:p>
        </p:txBody>
      </p:sp>
      <p:pic>
        <p:nvPicPr>
          <p:cNvPr id="7" name="Picture 6">
            <a:extLst>
              <a:ext uri="{FF2B5EF4-FFF2-40B4-BE49-F238E27FC236}">
                <a16:creationId xmlns:a16="http://schemas.microsoft.com/office/drawing/2014/main" id="{5C6DB98E-C2CB-4F02-8041-E14F2BFA8265}"/>
              </a:ext>
            </a:extLst>
          </p:cNvPr>
          <p:cNvPicPr>
            <a:picLocks noChangeAspect="1"/>
          </p:cNvPicPr>
          <p:nvPr/>
        </p:nvPicPr>
        <p:blipFill>
          <a:blip r:embed="rId2"/>
          <a:stretch>
            <a:fillRect/>
          </a:stretch>
        </p:blipFill>
        <p:spPr>
          <a:xfrm>
            <a:off x="2130965" y="2139477"/>
            <a:ext cx="8971245" cy="3249646"/>
          </a:xfrm>
          <a:prstGeom prst="rect">
            <a:avLst/>
          </a:prstGeom>
        </p:spPr>
      </p:pic>
    </p:spTree>
    <p:extLst>
      <p:ext uri="{BB962C8B-B14F-4D97-AF65-F5344CB8AC3E}">
        <p14:creationId xmlns:p14="http://schemas.microsoft.com/office/powerpoint/2010/main" val="1685560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2D45-F8D1-4BED-A0ED-29BEA60A62C7}"/>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57A82880-FE2F-4C23-AD32-35D9FC0CCC81}"/>
              </a:ext>
            </a:extLst>
          </p:cNvPr>
          <p:cNvSpPr>
            <a:spLocks noGrp="1"/>
          </p:cNvSpPr>
          <p:nvPr>
            <p:ph type="body" idx="1"/>
          </p:nvPr>
        </p:nvSpPr>
        <p:spPr>
          <a:xfrm>
            <a:off x="1524000" y="1828800"/>
            <a:ext cx="9144000" cy="4468238"/>
          </a:xfrm>
        </p:spPr>
        <p:txBody>
          <a:bodyPr/>
          <a:lstStyle/>
          <a:p>
            <a:pPr marL="101600" indent="0">
              <a:buNone/>
            </a:pPr>
            <a:r>
              <a:rPr lang="en-US" dirty="0"/>
              <a:t>7. Write a program that reads a string from the console and replaces every sequence of identical letters in it with a single letter (the repeating letter). Example: "</a:t>
            </a:r>
            <a:r>
              <a:rPr lang="en-US" dirty="0" err="1"/>
              <a:t>aaaaabbbbbcdddeeeedssaa</a:t>
            </a:r>
            <a:r>
              <a:rPr lang="en-US" dirty="0"/>
              <a:t>" =&gt; "</a:t>
            </a:r>
            <a:r>
              <a:rPr lang="en-US" dirty="0" err="1"/>
              <a:t>abcdedsa</a:t>
            </a:r>
            <a:r>
              <a:rPr lang="en-US" dirty="0"/>
              <a:t>".</a:t>
            </a:r>
          </a:p>
          <a:p>
            <a:pPr marL="101600" indent="0">
              <a:buNone/>
            </a:pPr>
            <a:endParaRPr lang="en-US" dirty="0"/>
          </a:p>
          <a:p>
            <a:pPr marL="101600" indent="0">
              <a:buNone/>
            </a:pPr>
            <a:r>
              <a:rPr lang="en-US" dirty="0"/>
              <a:t>8. Write a program that reads a list of words separated by commas from the console and prints them in alphabetical order (after sorting).</a:t>
            </a:r>
          </a:p>
          <a:p>
            <a:pPr marL="101600" indent="0">
              <a:buNone/>
            </a:pPr>
            <a:endParaRPr lang="en-US" dirty="0"/>
          </a:p>
          <a:p>
            <a:pPr marL="101600" indent="0">
              <a:buNone/>
            </a:pPr>
            <a:r>
              <a:rPr lang="en-US" dirty="0"/>
              <a:t>9. Write a program that reads a string from the console and prints in alphabetical order all letters from the input string and how many times each one of them occurs in the string. </a:t>
            </a:r>
            <a:r>
              <a:rPr lang="en-US" i="1" dirty="0"/>
              <a:t>Hint: Use an array of integers int[65536], which will keep how many times each letter occurs.</a:t>
            </a:r>
            <a:endParaRPr lang="bg-BG" i="1" dirty="0"/>
          </a:p>
        </p:txBody>
      </p:sp>
    </p:spTree>
    <p:extLst>
      <p:ext uri="{BB962C8B-B14F-4D97-AF65-F5344CB8AC3E}">
        <p14:creationId xmlns:p14="http://schemas.microsoft.com/office/powerpoint/2010/main" val="3794289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sz="3400" b="0" i="0" u="none" strike="noStrike" cap="none">
                <a:solidFill>
                  <a:schemeClr val="accent1"/>
                </a:solidFill>
                <a:latin typeface="Consolas"/>
                <a:ea typeface="Consolas"/>
                <a:cs typeface="Consolas"/>
                <a:sym typeface="Consolas"/>
              </a:rPr>
              <a:t>Questions …</a:t>
            </a:r>
            <a:endParaRPr sz="3400" b="0" i="0" u="none" strike="noStrike" cap="none">
              <a:solidFill>
                <a:schemeClr val="accent1"/>
              </a:solidFill>
              <a:latin typeface="Consolas"/>
              <a:ea typeface="Consolas"/>
              <a:cs typeface="Consolas"/>
              <a:sym typeface="Consolas"/>
            </a:endParaRPr>
          </a:p>
        </p:txBody>
      </p:sp>
      <p:sp>
        <p:nvSpPr>
          <p:cNvPr id="217" name="Google Shape;217;p26"/>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210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56C-8239-4E58-AA9B-C1F99F8E7D2F}"/>
              </a:ext>
            </a:extLst>
          </p:cNvPr>
          <p:cNvSpPr>
            <a:spLocks noGrp="1"/>
          </p:cNvSpPr>
          <p:nvPr>
            <p:ph type="title"/>
          </p:nvPr>
        </p:nvSpPr>
        <p:spPr/>
        <p:txBody>
          <a:bodyPr/>
          <a:lstStyle/>
          <a:p>
            <a:r>
              <a:rPr lang="en-US" dirty="0"/>
              <a:t>Strings</a:t>
            </a:r>
            <a:endParaRPr lang="bg-BG" dirty="0"/>
          </a:p>
        </p:txBody>
      </p:sp>
      <p:sp>
        <p:nvSpPr>
          <p:cNvPr id="3" name="Text Placeholder 2">
            <a:extLst>
              <a:ext uri="{FF2B5EF4-FFF2-40B4-BE49-F238E27FC236}">
                <a16:creationId xmlns:a16="http://schemas.microsoft.com/office/drawing/2014/main" id="{125C1829-07AE-47D2-9119-AE2991300683}"/>
              </a:ext>
            </a:extLst>
          </p:cNvPr>
          <p:cNvSpPr>
            <a:spLocks noGrp="1"/>
          </p:cNvSpPr>
          <p:nvPr>
            <p:ph type="body" idx="1"/>
          </p:nvPr>
        </p:nvSpPr>
        <p:spPr/>
        <p:txBody>
          <a:bodyPr/>
          <a:lstStyle/>
          <a:p>
            <a:r>
              <a:rPr lang="en-US" dirty="0"/>
              <a:t>In practice we often come to the text processing: reading text files, searching for keywords and replacing them in a paragraph, validating user input data, </a:t>
            </a:r>
            <a:r>
              <a:rPr lang="en-US" dirty="0" err="1"/>
              <a:t>etc</a:t>
            </a:r>
            <a:r>
              <a:rPr lang="en-US" dirty="0"/>
              <a:t>… </a:t>
            </a:r>
          </a:p>
          <a:p>
            <a:r>
              <a:rPr lang="en-US" dirty="0"/>
              <a:t>In such cases we can save the text content, which we will need in strings, and process them using the C# language.</a:t>
            </a:r>
            <a:endParaRPr lang="bg-BG" dirty="0"/>
          </a:p>
        </p:txBody>
      </p:sp>
    </p:spTree>
    <p:extLst>
      <p:ext uri="{BB962C8B-B14F-4D97-AF65-F5344CB8AC3E}">
        <p14:creationId xmlns:p14="http://schemas.microsoft.com/office/powerpoint/2010/main" val="264447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B4F-C0A2-4822-89E1-46881400C000}"/>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1346F1C0-AD21-479C-993C-CC0429018AD6}"/>
              </a:ext>
            </a:extLst>
          </p:cNvPr>
          <p:cNvSpPr>
            <a:spLocks noGrp="1"/>
          </p:cNvSpPr>
          <p:nvPr>
            <p:ph type="body" idx="1"/>
          </p:nvPr>
        </p:nvSpPr>
        <p:spPr/>
        <p:txBody>
          <a:bodyPr/>
          <a:lstStyle/>
          <a:p>
            <a:r>
              <a:rPr lang="en-US" dirty="0"/>
              <a:t>A string is a sequence of characters stored in a certain address in memory.</a:t>
            </a:r>
          </a:p>
          <a:p>
            <a:r>
              <a:rPr lang="en-US" dirty="0"/>
              <a:t>Remember the type </a:t>
            </a:r>
            <a:r>
              <a:rPr lang="en-US" b="1" u="sng" dirty="0"/>
              <a:t>char</a:t>
            </a:r>
            <a:r>
              <a:rPr lang="en-US" dirty="0"/>
              <a:t>? </a:t>
            </a:r>
          </a:p>
          <a:p>
            <a:r>
              <a:rPr lang="en-US" dirty="0"/>
              <a:t>In the variable of type char we can record only one character. </a:t>
            </a:r>
          </a:p>
          <a:p>
            <a:r>
              <a:rPr lang="en-US" dirty="0"/>
              <a:t>Where it is necessary to process more than one character then strings come to our aid.</a:t>
            </a:r>
          </a:p>
          <a:p>
            <a:endParaRPr lang="bg-BG" dirty="0"/>
          </a:p>
        </p:txBody>
      </p:sp>
    </p:spTree>
    <p:extLst>
      <p:ext uri="{BB962C8B-B14F-4D97-AF65-F5344CB8AC3E}">
        <p14:creationId xmlns:p14="http://schemas.microsoft.com/office/powerpoint/2010/main" val="168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454-46F6-4D1F-B463-3ED4EFA8A39D}"/>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8C8A7BF5-3189-4048-8AD9-BDAD93776E7F}"/>
              </a:ext>
            </a:extLst>
          </p:cNvPr>
          <p:cNvSpPr>
            <a:spLocks noGrp="1"/>
          </p:cNvSpPr>
          <p:nvPr>
            <p:ph type="body" idx="1"/>
          </p:nvPr>
        </p:nvSpPr>
        <p:spPr>
          <a:xfrm>
            <a:off x="1524000" y="1660187"/>
            <a:ext cx="9144000" cy="4675761"/>
          </a:xfrm>
        </p:spPr>
        <p:txBody>
          <a:bodyPr/>
          <a:lstStyle/>
          <a:p>
            <a:pPr marL="101600" indent="0">
              <a:buNone/>
            </a:pPr>
            <a:r>
              <a:rPr lang="en-US" dirty="0"/>
              <a:t>In. NET Framework each character has a serial number from the </a:t>
            </a:r>
            <a:r>
              <a:rPr lang="en-US" b="1" u="sng" dirty="0"/>
              <a:t>Unicode table</a:t>
            </a:r>
            <a:r>
              <a:rPr lang="en-US" dirty="0"/>
              <a:t>. The Unicode standard is established in the late 80s and early 90s in order to store different types of text data. </a:t>
            </a:r>
          </a:p>
          <a:p>
            <a:pPr marL="101600" indent="0">
              <a:buNone/>
            </a:pPr>
            <a:r>
              <a:rPr lang="en-US" dirty="0"/>
              <a:t>Its predecessor ASCII is able to record only </a:t>
            </a:r>
            <a:r>
              <a:rPr lang="en-US" b="1" u="sng" dirty="0"/>
              <a:t>128</a:t>
            </a:r>
            <a:r>
              <a:rPr lang="en-US" dirty="0"/>
              <a:t> or </a:t>
            </a:r>
            <a:r>
              <a:rPr lang="en-US" b="1" u="sng" dirty="0"/>
              <a:t>256</a:t>
            </a:r>
            <a:r>
              <a:rPr lang="en-US" dirty="0"/>
              <a:t> characters (respective ASCII standard with 7-bit or 8-bit table). Unfortunately, this often does not meet user needs – as we can fit in 128 characters only digits, uppercase and lowercase Latin letters and some specific individual characters. When you have to work with text in Cyrillic or other specific language (e.g. Chinese or Arabian), 128 or 256 characters are extremely insufficient. </a:t>
            </a:r>
          </a:p>
          <a:p>
            <a:pPr marL="101600" indent="0">
              <a:buNone/>
            </a:pPr>
            <a:r>
              <a:rPr lang="en-US" dirty="0"/>
              <a:t>Here is why .NET uses 16-bit code table for the characters. The code table store 2^16 =</a:t>
            </a:r>
            <a:r>
              <a:rPr lang="en-US" b="1" u="sng" dirty="0"/>
              <a:t>65536</a:t>
            </a:r>
            <a:r>
              <a:rPr lang="en-US" dirty="0"/>
              <a:t> characters. Some characters are encoded in a specific way, so it is possible to use two characters of the Unicode table to create a new character – the resulting signs exceed 100,000.</a:t>
            </a:r>
            <a:endParaRPr lang="bg-BG" dirty="0"/>
          </a:p>
        </p:txBody>
      </p:sp>
    </p:spTree>
    <p:extLst>
      <p:ext uri="{BB962C8B-B14F-4D97-AF65-F5344CB8AC3E}">
        <p14:creationId xmlns:p14="http://schemas.microsoft.com/office/powerpoint/2010/main" val="417686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184-0B67-4F27-B658-0FF175506AA4}"/>
              </a:ext>
            </a:extLst>
          </p:cNvPr>
          <p:cNvSpPr>
            <a:spLocks noGrp="1"/>
          </p:cNvSpPr>
          <p:nvPr>
            <p:ph type="title"/>
          </p:nvPr>
        </p:nvSpPr>
        <p:spPr/>
        <p:txBody>
          <a:bodyPr/>
          <a:lstStyle/>
          <a:p>
            <a:r>
              <a:rPr lang="en-US" dirty="0"/>
              <a:t>The </a:t>
            </a:r>
            <a:r>
              <a:rPr lang="en-US" dirty="0" err="1"/>
              <a:t>System.String</a:t>
            </a:r>
            <a:r>
              <a:rPr lang="en-US" dirty="0"/>
              <a:t> Class</a:t>
            </a:r>
            <a:endParaRPr lang="bg-BG" dirty="0"/>
          </a:p>
        </p:txBody>
      </p:sp>
      <p:sp>
        <p:nvSpPr>
          <p:cNvPr id="3" name="Text Placeholder 2">
            <a:extLst>
              <a:ext uri="{FF2B5EF4-FFF2-40B4-BE49-F238E27FC236}">
                <a16:creationId xmlns:a16="http://schemas.microsoft.com/office/drawing/2014/main" id="{A49BA0CF-D992-4059-A928-79859AF523E2}"/>
              </a:ext>
            </a:extLst>
          </p:cNvPr>
          <p:cNvSpPr>
            <a:spLocks noGrp="1"/>
          </p:cNvSpPr>
          <p:nvPr>
            <p:ph type="body" idx="1"/>
          </p:nvPr>
        </p:nvSpPr>
        <p:spPr/>
        <p:txBody>
          <a:bodyPr/>
          <a:lstStyle/>
          <a:p>
            <a:r>
              <a:rPr lang="en-US" dirty="0"/>
              <a:t>The class </a:t>
            </a:r>
            <a:r>
              <a:rPr lang="en-US" dirty="0" err="1"/>
              <a:t>System.String</a:t>
            </a:r>
            <a:r>
              <a:rPr lang="en-US" dirty="0"/>
              <a:t> enables us to handle strings in C#. </a:t>
            </a:r>
          </a:p>
          <a:p>
            <a:r>
              <a:rPr lang="en-US" dirty="0"/>
              <a:t>For declaring the strings we will continue using the keyword string, which is an alias in C# of the </a:t>
            </a:r>
            <a:r>
              <a:rPr lang="en-US" dirty="0" err="1"/>
              <a:t>System.String</a:t>
            </a:r>
            <a:r>
              <a:rPr lang="en-US" dirty="0"/>
              <a:t> class from .NET Framework. </a:t>
            </a:r>
          </a:p>
          <a:p>
            <a:r>
              <a:rPr lang="en-US" dirty="0"/>
              <a:t>The work with string facilitates us in manipulating the text content: construction of texts, text search and many other operations.</a:t>
            </a:r>
            <a:endParaRPr lang="bg-BG" dirty="0"/>
          </a:p>
        </p:txBody>
      </p:sp>
    </p:spTree>
    <p:extLst>
      <p:ext uri="{BB962C8B-B14F-4D97-AF65-F5344CB8AC3E}">
        <p14:creationId xmlns:p14="http://schemas.microsoft.com/office/powerpoint/2010/main" val="33462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029C-63E3-475F-99EF-03C728ECD576}"/>
              </a:ext>
            </a:extLst>
          </p:cNvPr>
          <p:cNvSpPr>
            <a:spLocks noGrp="1"/>
          </p:cNvSpPr>
          <p:nvPr>
            <p:ph type="title"/>
          </p:nvPr>
        </p:nvSpPr>
        <p:spPr/>
        <p:txBody>
          <a:bodyPr/>
          <a:lstStyle/>
          <a:p>
            <a:r>
              <a:rPr lang="en-US" dirty="0"/>
              <a:t>Declaring strings</a:t>
            </a:r>
            <a:endParaRPr lang="bg-BG" dirty="0"/>
          </a:p>
        </p:txBody>
      </p:sp>
      <p:sp>
        <p:nvSpPr>
          <p:cNvPr id="3" name="Text Placeholder 2">
            <a:extLst>
              <a:ext uri="{FF2B5EF4-FFF2-40B4-BE49-F238E27FC236}">
                <a16:creationId xmlns:a16="http://schemas.microsoft.com/office/drawing/2014/main" id="{D8056969-FA39-41DB-AE38-487675ADC681}"/>
              </a:ext>
            </a:extLst>
          </p:cNvPr>
          <p:cNvSpPr>
            <a:spLocks noGrp="1"/>
          </p:cNvSpPr>
          <p:nvPr>
            <p:ph type="body" idx="1"/>
          </p:nvPr>
        </p:nvSpPr>
        <p:spPr>
          <a:xfrm>
            <a:off x="1523999" y="2997940"/>
            <a:ext cx="9961123" cy="3357464"/>
          </a:xfrm>
        </p:spPr>
        <p:txBody>
          <a:bodyPr/>
          <a:lstStyle/>
          <a:p>
            <a:r>
              <a:rPr lang="en-US" dirty="0"/>
              <a:t>The internal representation of the class is quite simple – an array of characters. </a:t>
            </a:r>
          </a:p>
          <a:p>
            <a:r>
              <a:rPr lang="en-US" dirty="0"/>
              <a:t>We can avoid the usage of the class by declaring a variable of type char[] and fill in the array’s elements character by character. However, there are some disadvantages too:</a:t>
            </a:r>
          </a:p>
          <a:p>
            <a:pPr lvl="1"/>
            <a:r>
              <a:rPr lang="en-US" dirty="0"/>
              <a:t>Filling in the array happens character by character, not at once.</a:t>
            </a:r>
          </a:p>
          <a:p>
            <a:pPr lvl="1"/>
            <a:r>
              <a:rPr lang="en-US" dirty="0"/>
              <a:t>We should know the length of the text in order to be aware whether it will fit into the already allocated space for the array.</a:t>
            </a:r>
          </a:p>
          <a:p>
            <a:pPr lvl="1"/>
            <a:r>
              <a:rPr lang="en-US" dirty="0"/>
              <a:t>The text processing is manual</a:t>
            </a:r>
            <a:endParaRPr lang="bg-BG" dirty="0"/>
          </a:p>
        </p:txBody>
      </p:sp>
      <p:pic>
        <p:nvPicPr>
          <p:cNvPr id="5" name="Picture 4">
            <a:extLst>
              <a:ext uri="{FF2B5EF4-FFF2-40B4-BE49-F238E27FC236}">
                <a16:creationId xmlns:a16="http://schemas.microsoft.com/office/drawing/2014/main" id="{EFAC5FD6-991C-477B-8566-A471A40A0463}"/>
              </a:ext>
            </a:extLst>
          </p:cNvPr>
          <p:cNvPicPr>
            <a:picLocks noChangeAspect="1"/>
          </p:cNvPicPr>
          <p:nvPr/>
        </p:nvPicPr>
        <p:blipFill>
          <a:blip r:embed="rId2"/>
          <a:stretch>
            <a:fillRect/>
          </a:stretch>
        </p:blipFill>
        <p:spPr>
          <a:xfrm>
            <a:off x="1524000" y="1799618"/>
            <a:ext cx="6524625" cy="485775"/>
          </a:xfrm>
          <a:prstGeom prst="rect">
            <a:avLst/>
          </a:prstGeom>
        </p:spPr>
      </p:pic>
      <p:pic>
        <p:nvPicPr>
          <p:cNvPr id="7" name="Picture 6">
            <a:extLst>
              <a:ext uri="{FF2B5EF4-FFF2-40B4-BE49-F238E27FC236}">
                <a16:creationId xmlns:a16="http://schemas.microsoft.com/office/drawing/2014/main" id="{C6F53DBF-EE03-4811-B088-FBF18C627E0E}"/>
              </a:ext>
            </a:extLst>
          </p:cNvPr>
          <p:cNvPicPr>
            <a:picLocks noChangeAspect="1"/>
          </p:cNvPicPr>
          <p:nvPr/>
        </p:nvPicPr>
        <p:blipFill>
          <a:blip r:embed="rId3"/>
          <a:stretch>
            <a:fillRect/>
          </a:stretch>
        </p:blipFill>
        <p:spPr>
          <a:xfrm>
            <a:off x="1523999" y="2512165"/>
            <a:ext cx="2924175" cy="485775"/>
          </a:xfrm>
          <a:prstGeom prst="rect">
            <a:avLst/>
          </a:prstGeom>
        </p:spPr>
      </p:pic>
    </p:spTree>
    <p:extLst>
      <p:ext uri="{BB962C8B-B14F-4D97-AF65-F5344CB8AC3E}">
        <p14:creationId xmlns:p14="http://schemas.microsoft.com/office/powerpoint/2010/main" val="313311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9FAF-5FD8-4339-8018-F831538EAA64}"/>
              </a:ext>
            </a:extLst>
          </p:cNvPr>
          <p:cNvSpPr>
            <a:spLocks noGrp="1"/>
          </p:cNvSpPr>
          <p:nvPr>
            <p:ph type="title"/>
          </p:nvPr>
        </p:nvSpPr>
        <p:spPr/>
        <p:txBody>
          <a:bodyPr/>
          <a:lstStyle/>
          <a:p>
            <a:r>
              <a:rPr lang="en-US" dirty="0"/>
              <a:t>Strings are Immutable</a:t>
            </a:r>
            <a:endParaRPr lang="bg-BG" dirty="0"/>
          </a:p>
        </p:txBody>
      </p:sp>
      <p:sp>
        <p:nvSpPr>
          <p:cNvPr id="3" name="Text Placeholder 2">
            <a:extLst>
              <a:ext uri="{FF2B5EF4-FFF2-40B4-BE49-F238E27FC236}">
                <a16:creationId xmlns:a16="http://schemas.microsoft.com/office/drawing/2014/main" id="{2CF4E1F5-7B9C-4BB6-A37E-23567E23C8C6}"/>
              </a:ext>
            </a:extLst>
          </p:cNvPr>
          <p:cNvSpPr>
            <a:spLocks noGrp="1"/>
          </p:cNvSpPr>
          <p:nvPr>
            <p:ph type="body" idx="1"/>
          </p:nvPr>
        </p:nvSpPr>
        <p:spPr/>
        <p:txBody>
          <a:bodyPr/>
          <a:lstStyle/>
          <a:p>
            <a:r>
              <a:rPr lang="en-US" dirty="0"/>
              <a:t>The type string is more special from other data types. It is a class and as such it complies with the principles of object-oriented programming. Its values are stored in the dynamic memory (managed heap), and the variables of type string keeps a reference to an object in the heap.</a:t>
            </a:r>
          </a:p>
          <a:p>
            <a:r>
              <a:rPr lang="en-US" dirty="0"/>
              <a:t>The string class has an important feature – the character sequences stored in a variable of the class are never changing (</a:t>
            </a:r>
            <a:r>
              <a:rPr lang="en-US" b="1" u="sng" dirty="0"/>
              <a:t>immutable</a:t>
            </a:r>
            <a:r>
              <a:rPr lang="en-US" dirty="0"/>
              <a:t>). After being assigned once, the content of the variable does not change directly – if we try to change the value, it will be saved to a new location in the dynamic memory and the variable will point to it. </a:t>
            </a:r>
            <a:endParaRPr lang="bg-BG" dirty="0"/>
          </a:p>
        </p:txBody>
      </p:sp>
    </p:spTree>
    <p:extLst>
      <p:ext uri="{BB962C8B-B14F-4D97-AF65-F5344CB8AC3E}">
        <p14:creationId xmlns:p14="http://schemas.microsoft.com/office/powerpoint/2010/main" val="42466722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2352</Words>
  <Application>Microsoft Office PowerPoint</Application>
  <PresentationFormat>Widescreen</PresentationFormat>
  <Paragraphs>118</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Questrial</vt:lpstr>
      <vt:lpstr>Montserrat</vt:lpstr>
      <vt:lpstr>Consolas</vt:lpstr>
      <vt:lpstr>Candara</vt:lpstr>
      <vt:lpstr>Arial</vt:lpstr>
      <vt:lpstr>Lato</vt:lpstr>
      <vt:lpstr>Focus</vt:lpstr>
      <vt:lpstr>Working with strings and texts </vt:lpstr>
      <vt:lpstr>Introduction</vt:lpstr>
      <vt:lpstr>Introduction</vt:lpstr>
      <vt:lpstr>Strings</vt:lpstr>
      <vt:lpstr>What is a string?</vt:lpstr>
      <vt:lpstr>What is a string?</vt:lpstr>
      <vt:lpstr>The System.String Class</vt:lpstr>
      <vt:lpstr>Declaring strings</vt:lpstr>
      <vt:lpstr>Strings are Immutable</vt:lpstr>
      <vt:lpstr>Strings and Char Arrays</vt:lpstr>
      <vt:lpstr>Strings Escaping</vt:lpstr>
      <vt:lpstr>Assigning Value of Another String</vt:lpstr>
      <vt:lpstr>Assigning Value of Another String</vt:lpstr>
      <vt:lpstr>Reading and Printing to the Console</vt:lpstr>
      <vt:lpstr>Comparison for Equality</vt:lpstr>
      <vt:lpstr>Comparison for Equality</vt:lpstr>
      <vt:lpstr>Comparing Strings in Alphabetical Order</vt:lpstr>
      <vt:lpstr>Comparing Strings in Alphabetical Order</vt:lpstr>
      <vt:lpstr>The == and != Operators</vt:lpstr>
      <vt:lpstr>Memory Optimization for Strings (Interning)</vt:lpstr>
      <vt:lpstr>Strings Concatenation</vt:lpstr>
      <vt:lpstr>Strings Concatenation</vt:lpstr>
      <vt:lpstr>Searching for a String within  Another String</vt:lpstr>
      <vt:lpstr>Searching for a String within  Another String</vt:lpstr>
      <vt:lpstr>Finding All Occurrences of a Substring – Example</vt:lpstr>
      <vt:lpstr>Extracting a Portion of a String</vt:lpstr>
      <vt:lpstr>Splitting the String by a Separator</vt:lpstr>
      <vt:lpstr>Exercises</vt:lpstr>
      <vt:lpstr>Exercises</vt:lpstr>
      <vt:lpstr>Exercises</vt:lpstr>
      <vt:lpstr>Exercises</vt:lpstr>
      <vt:lpstr>Exercises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36</cp:revision>
  <dcterms:modified xsi:type="dcterms:W3CDTF">2022-01-31T17:34:30Z</dcterms:modified>
</cp:coreProperties>
</file>