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6" r:id="rId19"/>
    <p:sldId id="287" r:id="rId20"/>
    <p:sldId id="285" r:id="rId21"/>
    <p:sldId id="288" r:id="rId22"/>
    <p:sldId id="289" r:id="rId23"/>
    <p:sldId id="290" r:id="rId24"/>
    <p:sldId id="291" r:id="rId25"/>
    <p:sldId id="292" r:id="rId26"/>
    <p:sldId id="293" r:id="rId27"/>
  </p:sldIdLst>
  <p:sldSz cx="12192000" cy="6858000"/>
  <p:notesSz cx="6858000" cy="9144000"/>
  <p:embeddedFontLst>
    <p:embeddedFont>
      <p:font typeface="Candara" panose="020E050203030302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Montserrat" panose="00000500000000000000" pitchFamily="2" charset="-52"/>
      <p:regular r:id="rId41"/>
      <p:bold r:id="rId42"/>
      <p:italic r:id="rId43"/>
      <p:boldItalic r:id="rId44"/>
    </p:embeddedFont>
    <p:embeddedFont>
      <p:font typeface="Questrial" pitchFamily="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Generic data types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F6C7-150A-48EE-8473-14D6A90B0827}"/>
              </a:ext>
            </a:extLst>
          </p:cNvPr>
          <p:cNvSpPr>
            <a:spLocks noGrp="1"/>
          </p:cNvSpPr>
          <p:nvPr>
            <p:ph type="title"/>
          </p:nvPr>
        </p:nvSpPr>
        <p:spPr/>
        <p:txBody>
          <a:bodyPr/>
          <a:lstStyle/>
          <a:p>
            <a:r>
              <a:rPr lang="en-US" dirty="0"/>
              <a:t>Typifying a class</a:t>
            </a:r>
            <a:endParaRPr lang="bg-BG" dirty="0"/>
          </a:p>
        </p:txBody>
      </p:sp>
      <p:sp>
        <p:nvSpPr>
          <p:cNvPr id="3" name="Text Placeholder 2">
            <a:extLst>
              <a:ext uri="{FF2B5EF4-FFF2-40B4-BE49-F238E27FC236}">
                <a16:creationId xmlns:a16="http://schemas.microsoft.com/office/drawing/2014/main" id="{D0F50811-C837-44EB-878B-5DF908D7B2E3}"/>
              </a:ext>
            </a:extLst>
          </p:cNvPr>
          <p:cNvSpPr>
            <a:spLocks noGrp="1"/>
          </p:cNvSpPr>
          <p:nvPr>
            <p:ph type="body" idx="1"/>
          </p:nvPr>
        </p:nvSpPr>
        <p:spPr/>
        <p:txBody>
          <a:bodyPr/>
          <a:lstStyle/>
          <a:p>
            <a:r>
              <a:rPr lang="en-US" sz="2400" dirty="0"/>
              <a:t>Typifying a class (creating a generic class) means to add to the declaration of a class a parameter (replacement) of unknown type, which the class will use during its operation.</a:t>
            </a:r>
          </a:p>
          <a:p>
            <a:endParaRPr lang="en-US" sz="2400" dirty="0"/>
          </a:p>
          <a:p>
            <a:r>
              <a:rPr lang="en-US" sz="2400" dirty="0"/>
              <a:t>Subsequently, when the class is instantiated, this parameter is replaced with the name of some specific type.</a:t>
            </a:r>
            <a:endParaRPr lang="bg-BG" sz="2400" dirty="0"/>
          </a:p>
        </p:txBody>
      </p:sp>
    </p:spTree>
    <p:extLst>
      <p:ext uri="{BB962C8B-B14F-4D97-AF65-F5344CB8AC3E}">
        <p14:creationId xmlns:p14="http://schemas.microsoft.com/office/powerpoint/2010/main" val="146126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CEF1-2469-4040-B575-C7B14E5EFE52}"/>
              </a:ext>
            </a:extLst>
          </p:cNvPr>
          <p:cNvSpPr>
            <a:spLocks noGrp="1"/>
          </p:cNvSpPr>
          <p:nvPr>
            <p:ph type="title"/>
          </p:nvPr>
        </p:nvSpPr>
        <p:spPr/>
        <p:txBody>
          <a:bodyPr/>
          <a:lstStyle/>
          <a:p>
            <a:r>
              <a:rPr lang="en-US" dirty="0"/>
              <a:t>Declaration of Generic Class</a:t>
            </a:r>
            <a:endParaRPr lang="bg-BG" dirty="0"/>
          </a:p>
        </p:txBody>
      </p:sp>
      <p:sp>
        <p:nvSpPr>
          <p:cNvPr id="3" name="Text Placeholder 2">
            <a:extLst>
              <a:ext uri="{FF2B5EF4-FFF2-40B4-BE49-F238E27FC236}">
                <a16:creationId xmlns:a16="http://schemas.microsoft.com/office/drawing/2014/main" id="{DFCB4BC5-9318-4B9E-8D09-15AF17AE4155}"/>
              </a:ext>
            </a:extLst>
          </p:cNvPr>
          <p:cNvSpPr>
            <a:spLocks noGrp="1"/>
          </p:cNvSpPr>
          <p:nvPr>
            <p:ph type="body" idx="1"/>
          </p:nvPr>
        </p:nvSpPr>
        <p:spPr>
          <a:xfrm>
            <a:off x="1729999" y="1608307"/>
            <a:ext cx="10001557" cy="856034"/>
          </a:xfrm>
        </p:spPr>
        <p:txBody>
          <a:bodyPr/>
          <a:lstStyle/>
          <a:p>
            <a:r>
              <a:rPr lang="en-US" dirty="0"/>
              <a:t>Formally, the parameterizing of a class is done by adding &lt;T&gt; to the declaration of the class, after its name, where T is the substitute (parameter) of the type, which will be used later:</a:t>
            </a:r>
            <a:endParaRPr lang="bg-BG" dirty="0"/>
          </a:p>
        </p:txBody>
      </p:sp>
      <p:pic>
        <p:nvPicPr>
          <p:cNvPr id="5" name="Picture 4">
            <a:extLst>
              <a:ext uri="{FF2B5EF4-FFF2-40B4-BE49-F238E27FC236}">
                <a16:creationId xmlns:a16="http://schemas.microsoft.com/office/drawing/2014/main" id="{DCDDF7F2-F287-4A4F-B6FB-C782D52C36F6}"/>
              </a:ext>
            </a:extLst>
          </p:cNvPr>
          <p:cNvPicPr>
            <a:picLocks noChangeAspect="1"/>
          </p:cNvPicPr>
          <p:nvPr/>
        </p:nvPicPr>
        <p:blipFill>
          <a:blip r:embed="rId2"/>
          <a:stretch>
            <a:fillRect/>
          </a:stretch>
        </p:blipFill>
        <p:spPr>
          <a:xfrm>
            <a:off x="2332612" y="2464341"/>
            <a:ext cx="6515100" cy="914400"/>
          </a:xfrm>
          <a:prstGeom prst="rect">
            <a:avLst/>
          </a:prstGeom>
        </p:spPr>
      </p:pic>
      <p:pic>
        <p:nvPicPr>
          <p:cNvPr id="7" name="Picture 6">
            <a:extLst>
              <a:ext uri="{FF2B5EF4-FFF2-40B4-BE49-F238E27FC236}">
                <a16:creationId xmlns:a16="http://schemas.microsoft.com/office/drawing/2014/main" id="{EF2BDA6E-BFF2-4A6D-A50A-694BD85DCBE2}"/>
              </a:ext>
            </a:extLst>
          </p:cNvPr>
          <p:cNvPicPr>
            <a:picLocks noChangeAspect="1"/>
          </p:cNvPicPr>
          <p:nvPr/>
        </p:nvPicPr>
        <p:blipFill>
          <a:blip r:embed="rId3"/>
          <a:stretch>
            <a:fillRect/>
          </a:stretch>
        </p:blipFill>
        <p:spPr>
          <a:xfrm>
            <a:off x="2332612" y="4011849"/>
            <a:ext cx="6515100" cy="1143000"/>
          </a:xfrm>
          <a:prstGeom prst="rect">
            <a:avLst/>
          </a:prstGeom>
        </p:spPr>
      </p:pic>
    </p:spTree>
    <p:extLst>
      <p:ext uri="{BB962C8B-B14F-4D97-AF65-F5344CB8AC3E}">
        <p14:creationId xmlns:p14="http://schemas.microsoft.com/office/powerpoint/2010/main" val="266542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5AD-15B6-4B03-B528-E9F660BB1E3B}"/>
              </a:ext>
            </a:extLst>
          </p:cNvPr>
          <p:cNvSpPr>
            <a:spLocks noGrp="1"/>
          </p:cNvSpPr>
          <p:nvPr>
            <p:ph type="title"/>
          </p:nvPr>
        </p:nvSpPr>
        <p:spPr/>
        <p:txBody>
          <a:bodyPr/>
          <a:lstStyle/>
          <a:p>
            <a:r>
              <a:rPr lang="en-US" dirty="0"/>
              <a:t>Declaration of Generic Class</a:t>
            </a:r>
            <a:endParaRPr lang="bg-BG" dirty="0"/>
          </a:p>
        </p:txBody>
      </p:sp>
      <p:sp>
        <p:nvSpPr>
          <p:cNvPr id="3" name="Text Placeholder 2">
            <a:extLst>
              <a:ext uri="{FF2B5EF4-FFF2-40B4-BE49-F238E27FC236}">
                <a16:creationId xmlns:a16="http://schemas.microsoft.com/office/drawing/2014/main" id="{5C125C58-F1D1-47AB-9F97-7CC3EE296CF7}"/>
              </a:ext>
            </a:extLst>
          </p:cNvPr>
          <p:cNvSpPr>
            <a:spLocks noGrp="1"/>
          </p:cNvSpPr>
          <p:nvPr>
            <p:ph type="body" idx="1"/>
          </p:nvPr>
        </p:nvSpPr>
        <p:spPr>
          <a:xfrm>
            <a:off x="1730000" y="2090067"/>
            <a:ext cx="10131260" cy="3881700"/>
          </a:xfrm>
        </p:spPr>
        <p:txBody>
          <a:bodyPr/>
          <a:lstStyle/>
          <a:p>
            <a:r>
              <a:rPr lang="en-US" sz="1600" dirty="0"/>
              <a:t>A particular class may have more than one substitute (to be parameterized by more than one type), depending on its needs:</a:t>
            </a:r>
          </a:p>
          <a:p>
            <a:endParaRPr lang="en-US" sz="1600" dirty="0"/>
          </a:p>
          <a:p>
            <a:endParaRPr lang="en-US" sz="1600" dirty="0"/>
          </a:p>
          <a:p>
            <a:endParaRPr lang="en-US" sz="1600" dirty="0"/>
          </a:p>
          <a:p>
            <a:endParaRPr lang="en-US" sz="1600" dirty="0"/>
          </a:p>
          <a:p>
            <a:r>
              <a:rPr lang="en-US" sz="1600" dirty="0"/>
              <a:t>In case, we should to create a shelter for animals of a mixed type, one that accommodates both – dogs and cats, we should declare the class as follows:</a:t>
            </a:r>
            <a:endParaRPr lang="bg-BG" sz="1600" dirty="0"/>
          </a:p>
        </p:txBody>
      </p:sp>
      <p:pic>
        <p:nvPicPr>
          <p:cNvPr id="5" name="Picture 4">
            <a:extLst>
              <a:ext uri="{FF2B5EF4-FFF2-40B4-BE49-F238E27FC236}">
                <a16:creationId xmlns:a16="http://schemas.microsoft.com/office/drawing/2014/main" id="{D6E4760F-0988-4C35-8C31-4F95504C7610}"/>
              </a:ext>
            </a:extLst>
          </p:cNvPr>
          <p:cNvPicPr>
            <a:picLocks noChangeAspect="1"/>
          </p:cNvPicPr>
          <p:nvPr/>
        </p:nvPicPr>
        <p:blipFill>
          <a:blip r:embed="rId2"/>
          <a:stretch>
            <a:fillRect/>
          </a:stretch>
        </p:blipFill>
        <p:spPr>
          <a:xfrm>
            <a:off x="2300186" y="2852433"/>
            <a:ext cx="6515100" cy="971550"/>
          </a:xfrm>
          <a:prstGeom prst="rect">
            <a:avLst/>
          </a:prstGeom>
        </p:spPr>
      </p:pic>
      <p:pic>
        <p:nvPicPr>
          <p:cNvPr id="7" name="Picture 6">
            <a:extLst>
              <a:ext uri="{FF2B5EF4-FFF2-40B4-BE49-F238E27FC236}">
                <a16:creationId xmlns:a16="http://schemas.microsoft.com/office/drawing/2014/main" id="{E0B52EC9-D5EB-481E-9CBC-AF5899002D67}"/>
              </a:ext>
            </a:extLst>
          </p:cNvPr>
          <p:cNvPicPr>
            <a:picLocks noChangeAspect="1"/>
          </p:cNvPicPr>
          <p:nvPr/>
        </p:nvPicPr>
        <p:blipFill>
          <a:blip r:embed="rId3"/>
          <a:stretch>
            <a:fillRect/>
          </a:stretch>
        </p:blipFill>
        <p:spPr>
          <a:xfrm>
            <a:off x="2300186" y="4591213"/>
            <a:ext cx="6534150" cy="1162050"/>
          </a:xfrm>
          <a:prstGeom prst="rect">
            <a:avLst/>
          </a:prstGeom>
        </p:spPr>
      </p:pic>
    </p:spTree>
    <p:extLst>
      <p:ext uri="{BB962C8B-B14F-4D97-AF65-F5344CB8AC3E}">
        <p14:creationId xmlns:p14="http://schemas.microsoft.com/office/powerpoint/2010/main" val="155340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BBA8-DB4D-46DA-87F1-9816F32E0F07}"/>
              </a:ext>
            </a:extLst>
          </p:cNvPr>
          <p:cNvSpPr>
            <a:spLocks noGrp="1"/>
          </p:cNvSpPr>
          <p:nvPr>
            <p:ph type="title"/>
          </p:nvPr>
        </p:nvSpPr>
        <p:spPr/>
        <p:txBody>
          <a:bodyPr/>
          <a:lstStyle/>
          <a:p>
            <a:r>
              <a:rPr lang="en-US" dirty="0"/>
              <a:t>Specifying Generic Classes</a:t>
            </a:r>
            <a:endParaRPr lang="bg-BG" dirty="0"/>
          </a:p>
        </p:txBody>
      </p:sp>
      <p:sp>
        <p:nvSpPr>
          <p:cNvPr id="3" name="Text Placeholder 2">
            <a:extLst>
              <a:ext uri="{FF2B5EF4-FFF2-40B4-BE49-F238E27FC236}">
                <a16:creationId xmlns:a16="http://schemas.microsoft.com/office/drawing/2014/main" id="{2E77A240-8D41-472F-8C12-6D2055702CD2}"/>
              </a:ext>
            </a:extLst>
          </p:cNvPr>
          <p:cNvSpPr>
            <a:spLocks noGrp="1"/>
          </p:cNvSpPr>
          <p:nvPr>
            <p:ph type="body" idx="1"/>
          </p:nvPr>
        </p:nvSpPr>
        <p:spPr/>
        <p:txBody>
          <a:bodyPr/>
          <a:lstStyle/>
          <a:p>
            <a:r>
              <a:rPr lang="en-US" dirty="0"/>
              <a:t>The using of generic classes should be done as follows:</a:t>
            </a:r>
          </a:p>
          <a:p>
            <a:endParaRPr lang="en-US" dirty="0"/>
          </a:p>
          <a:p>
            <a:endParaRPr lang="en-US" dirty="0"/>
          </a:p>
          <a:p>
            <a:endParaRPr lang="en-US" dirty="0"/>
          </a:p>
          <a:p>
            <a:endParaRPr lang="en-US" dirty="0"/>
          </a:p>
          <a:p>
            <a:r>
              <a:rPr lang="en-US" dirty="0"/>
              <a:t>If we want to create two shelters, one for dogs and one for cats, we should use the following code:</a:t>
            </a:r>
            <a:endParaRPr lang="bg-BG" dirty="0"/>
          </a:p>
        </p:txBody>
      </p:sp>
      <p:pic>
        <p:nvPicPr>
          <p:cNvPr id="5" name="Picture 4">
            <a:extLst>
              <a:ext uri="{FF2B5EF4-FFF2-40B4-BE49-F238E27FC236}">
                <a16:creationId xmlns:a16="http://schemas.microsoft.com/office/drawing/2014/main" id="{8C157F9F-6BFE-4154-A5BE-27597CD56DCB}"/>
              </a:ext>
            </a:extLst>
          </p:cNvPr>
          <p:cNvPicPr>
            <a:picLocks noChangeAspect="1"/>
          </p:cNvPicPr>
          <p:nvPr/>
        </p:nvPicPr>
        <p:blipFill>
          <a:blip r:embed="rId2"/>
          <a:stretch>
            <a:fillRect/>
          </a:stretch>
        </p:blipFill>
        <p:spPr>
          <a:xfrm>
            <a:off x="1730000" y="2686050"/>
            <a:ext cx="6534150" cy="742950"/>
          </a:xfrm>
          <a:prstGeom prst="rect">
            <a:avLst/>
          </a:prstGeom>
        </p:spPr>
      </p:pic>
      <p:pic>
        <p:nvPicPr>
          <p:cNvPr id="7" name="Picture 6">
            <a:extLst>
              <a:ext uri="{FF2B5EF4-FFF2-40B4-BE49-F238E27FC236}">
                <a16:creationId xmlns:a16="http://schemas.microsoft.com/office/drawing/2014/main" id="{37B1293C-D5C0-4255-88C5-DD7389B289C1}"/>
              </a:ext>
            </a:extLst>
          </p:cNvPr>
          <p:cNvPicPr>
            <a:picLocks noChangeAspect="1"/>
          </p:cNvPicPr>
          <p:nvPr/>
        </p:nvPicPr>
        <p:blipFill>
          <a:blip r:embed="rId3"/>
          <a:stretch>
            <a:fillRect/>
          </a:stretch>
        </p:blipFill>
        <p:spPr>
          <a:xfrm>
            <a:off x="1730000" y="4445338"/>
            <a:ext cx="6562725" cy="742950"/>
          </a:xfrm>
          <a:prstGeom prst="rect">
            <a:avLst/>
          </a:prstGeom>
        </p:spPr>
      </p:pic>
    </p:spTree>
    <p:extLst>
      <p:ext uri="{BB962C8B-B14F-4D97-AF65-F5344CB8AC3E}">
        <p14:creationId xmlns:p14="http://schemas.microsoft.com/office/powerpoint/2010/main" val="372837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BE76-3F72-409B-B96C-80463C1F6882}"/>
              </a:ext>
            </a:extLst>
          </p:cNvPr>
          <p:cNvSpPr>
            <a:spLocks noGrp="1"/>
          </p:cNvSpPr>
          <p:nvPr>
            <p:ph type="title"/>
          </p:nvPr>
        </p:nvSpPr>
        <p:spPr/>
        <p:txBody>
          <a:bodyPr/>
          <a:lstStyle/>
          <a:p>
            <a:r>
              <a:rPr lang="en-US" dirty="0"/>
              <a:t>Using Unknown Types by Declaring Fields</a:t>
            </a:r>
            <a:endParaRPr lang="bg-BG" dirty="0"/>
          </a:p>
        </p:txBody>
      </p:sp>
      <p:sp>
        <p:nvSpPr>
          <p:cNvPr id="3" name="Text Placeholder 2">
            <a:extLst>
              <a:ext uri="{FF2B5EF4-FFF2-40B4-BE49-F238E27FC236}">
                <a16:creationId xmlns:a16="http://schemas.microsoft.com/office/drawing/2014/main" id="{C001F484-D15E-4C84-A7C3-1E5276F25797}"/>
              </a:ext>
            </a:extLst>
          </p:cNvPr>
          <p:cNvSpPr>
            <a:spLocks noGrp="1"/>
          </p:cNvSpPr>
          <p:nvPr>
            <p:ph type="body" idx="1"/>
          </p:nvPr>
        </p:nvSpPr>
        <p:spPr>
          <a:xfrm>
            <a:off x="1730000" y="1958502"/>
            <a:ext cx="10228536" cy="4013265"/>
          </a:xfrm>
        </p:spPr>
        <p:txBody>
          <a:bodyPr/>
          <a:lstStyle/>
          <a:p>
            <a:r>
              <a:rPr lang="en-US" sz="1600" dirty="0"/>
              <a:t>Once used during the class declaration, the parameters that are used to indicate the unknown types are visible in the whole body of the class, therefore they can be used to declare the field as each other type:</a:t>
            </a:r>
            <a:endParaRPr lang="bg-BG" sz="1600" dirty="0"/>
          </a:p>
        </p:txBody>
      </p:sp>
      <p:pic>
        <p:nvPicPr>
          <p:cNvPr id="5" name="Picture 4">
            <a:extLst>
              <a:ext uri="{FF2B5EF4-FFF2-40B4-BE49-F238E27FC236}">
                <a16:creationId xmlns:a16="http://schemas.microsoft.com/office/drawing/2014/main" id="{EDA28A76-E179-4CBE-9D25-DB531E9E9218}"/>
              </a:ext>
            </a:extLst>
          </p:cNvPr>
          <p:cNvPicPr>
            <a:picLocks noChangeAspect="1"/>
          </p:cNvPicPr>
          <p:nvPr/>
        </p:nvPicPr>
        <p:blipFill>
          <a:blip r:embed="rId2"/>
          <a:stretch>
            <a:fillRect/>
          </a:stretch>
        </p:blipFill>
        <p:spPr>
          <a:xfrm>
            <a:off x="2315284" y="2867025"/>
            <a:ext cx="6562725" cy="561975"/>
          </a:xfrm>
          <a:prstGeom prst="rect">
            <a:avLst/>
          </a:prstGeom>
        </p:spPr>
      </p:pic>
      <p:pic>
        <p:nvPicPr>
          <p:cNvPr id="7" name="Picture 6">
            <a:extLst>
              <a:ext uri="{FF2B5EF4-FFF2-40B4-BE49-F238E27FC236}">
                <a16:creationId xmlns:a16="http://schemas.microsoft.com/office/drawing/2014/main" id="{7C8761A9-138E-444B-986A-25399BC95B78}"/>
              </a:ext>
            </a:extLst>
          </p:cNvPr>
          <p:cNvPicPr>
            <a:picLocks noChangeAspect="1"/>
          </p:cNvPicPr>
          <p:nvPr/>
        </p:nvPicPr>
        <p:blipFill>
          <a:blip r:embed="rId3"/>
          <a:stretch>
            <a:fillRect/>
          </a:stretch>
        </p:blipFill>
        <p:spPr>
          <a:xfrm>
            <a:off x="2315284" y="3775167"/>
            <a:ext cx="6543675" cy="552450"/>
          </a:xfrm>
          <a:prstGeom prst="rect">
            <a:avLst/>
          </a:prstGeom>
        </p:spPr>
      </p:pic>
      <p:pic>
        <p:nvPicPr>
          <p:cNvPr id="9" name="Picture 8">
            <a:extLst>
              <a:ext uri="{FF2B5EF4-FFF2-40B4-BE49-F238E27FC236}">
                <a16:creationId xmlns:a16="http://schemas.microsoft.com/office/drawing/2014/main" id="{FFC9811F-9613-4E18-92CF-7B4E27090C2F}"/>
              </a:ext>
            </a:extLst>
          </p:cNvPr>
          <p:cNvPicPr>
            <a:picLocks noChangeAspect="1"/>
          </p:cNvPicPr>
          <p:nvPr/>
        </p:nvPicPr>
        <p:blipFill>
          <a:blip r:embed="rId4"/>
          <a:stretch>
            <a:fillRect/>
          </a:stretch>
        </p:blipFill>
        <p:spPr>
          <a:xfrm>
            <a:off x="2315284" y="4673784"/>
            <a:ext cx="6534150" cy="1390650"/>
          </a:xfrm>
          <a:prstGeom prst="rect">
            <a:avLst/>
          </a:prstGeom>
        </p:spPr>
      </p:pic>
    </p:spTree>
    <p:extLst>
      <p:ext uri="{BB962C8B-B14F-4D97-AF65-F5344CB8AC3E}">
        <p14:creationId xmlns:p14="http://schemas.microsoft.com/office/powerpoint/2010/main" val="3521225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0F55-2E58-4F71-A3D2-804A0C851639}"/>
              </a:ext>
            </a:extLst>
          </p:cNvPr>
          <p:cNvSpPr>
            <a:spLocks noGrp="1"/>
          </p:cNvSpPr>
          <p:nvPr>
            <p:ph type="title"/>
          </p:nvPr>
        </p:nvSpPr>
        <p:spPr/>
        <p:txBody>
          <a:bodyPr/>
          <a:lstStyle/>
          <a:p>
            <a:r>
              <a:rPr lang="en-US" dirty="0"/>
              <a:t>Using Unknown Types in a Method’s Declaration</a:t>
            </a:r>
            <a:endParaRPr lang="bg-BG" dirty="0"/>
          </a:p>
        </p:txBody>
      </p:sp>
      <p:sp>
        <p:nvSpPr>
          <p:cNvPr id="3" name="Text Placeholder 2">
            <a:extLst>
              <a:ext uri="{FF2B5EF4-FFF2-40B4-BE49-F238E27FC236}">
                <a16:creationId xmlns:a16="http://schemas.microsoft.com/office/drawing/2014/main" id="{5C0B77CD-2851-4C29-8ADF-5744BAC2ADDF}"/>
              </a:ext>
            </a:extLst>
          </p:cNvPr>
          <p:cNvSpPr>
            <a:spLocks noGrp="1"/>
          </p:cNvSpPr>
          <p:nvPr>
            <p:ph type="body" idx="1"/>
          </p:nvPr>
        </p:nvSpPr>
        <p:spPr>
          <a:xfrm>
            <a:off x="1729999" y="2090067"/>
            <a:ext cx="10176655" cy="3881700"/>
          </a:xfrm>
        </p:spPr>
        <p:txBody>
          <a:bodyPr/>
          <a:lstStyle/>
          <a:p>
            <a:r>
              <a:rPr lang="en-US" dirty="0"/>
              <a:t>As an unknown type used in the declaration of a generic class is visible from opening to closing brace of the class body, except for field’s declaration, it can be used in a method declaration</a:t>
            </a:r>
          </a:p>
          <a:p>
            <a:endParaRPr lang="en-US" dirty="0"/>
          </a:p>
          <a:p>
            <a:r>
              <a:rPr lang="en-US" dirty="0"/>
              <a:t>As a method of unknown type parameter T:</a:t>
            </a:r>
          </a:p>
          <a:p>
            <a:endParaRPr lang="en-US" dirty="0"/>
          </a:p>
          <a:p>
            <a:endParaRPr lang="en-US" dirty="0"/>
          </a:p>
          <a:p>
            <a:endParaRPr lang="en-US" dirty="0"/>
          </a:p>
          <a:p>
            <a:endParaRPr lang="en-US" dirty="0"/>
          </a:p>
          <a:p>
            <a:r>
              <a:rPr lang="en-US" dirty="0"/>
              <a:t>And a method, which returns a result of unknown type T:</a:t>
            </a:r>
          </a:p>
          <a:p>
            <a:endParaRPr lang="en-US" dirty="0"/>
          </a:p>
          <a:p>
            <a:endParaRPr lang="bg-BG" dirty="0"/>
          </a:p>
        </p:txBody>
      </p:sp>
      <p:pic>
        <p:nvPicPr>
          <p:cNvPr id="5" name="Picture 4">
            <a:extLst>
              <a:ext uri="{FF2B5EF4-FFF2-40B4-BE49-F238E27FC236}">
                <a16:creationId xmlns:a16="http://schemas.microsoft.com/office/drawing/2014/main" id="{E1385FFA-B0D1-42CF-A797-0BF31CEF6F2C}"/>
              </a:ext>
            </a:extLst>
          </p:cNvPr>
          <p:cNvPicPr>
            <a:picLocks noChangeAspect="1"/>
          </p:cNvPicPr>
          <p:nvPr/>
        </p:nvPicPr>
        <p:blipFill>
          <a:blip r:embed="rId2"/>
          <a:stretch>
            <a:fillRect/>
          </a:stretch>
        </p:blipFill>
        <p:spPr>
          <a:xfrm>
            <a:off x="2310116" y="3506821"/>
            <a:ext cx="5692505" cy="995773"/>
          </a:xfrm>
          <a:prstGeom prst="rect">
            <a:avLst/>
          </a:prstGeom>
        </p:spPr>
      </p:pic>
      <p:pic>
        <p:nvPicPr>
          <p:cNvPr id="7" name="Picture 6">
            <a:extLst>
              <a:ext uri="{FF2B5EF4-FFF2-40B4-BE49-F238E27FC236}">
                <a16:creationId xmlns:a16="http://schemas.microsoft.com/office/drawing/2014/main" id="{63777CA7-0882-4AD5-935C-05E15032801A}"/>
              </a:ext>
            </a:extLst>
          </p:cNvPr>
          <p:cNvPicPr>
            <a:picLocks noChangeAspect="1"/>
          </p:cNvPicPr>
          <p:nvPr/>
        </p:nvPicPr>
        <p:blipFill>
          <a:blip r:embed="rId3"/>
          <a:stretch>
            <a:fillRect/>
          </a:stretch>
        </p:blipFill>
        <p:spPr>
          <a:xfrm>
            <a:off x="2310116" y="5006141"/>
            <a:ext cx="5692505" cy="987475"/>
          </a:xfrm>
          <a:prstGeom prst="rect">
            <a:avLst/>
          </a:prstGeom>
        </p:spPr>
      </p:pic>
    </p:spTree>
    <p:extLst>
      <p:ext uri="{BB962C8B-B14F-4D97-AF65-F5344CB8AC3E}">
        <p14:creationId xmlns:p14="http://schemas.microsoft.com/office/powerpoint/2010/main" val="264136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85EA-1884-4BA6-AC97-326D86E3AF95}"/>
              </a:ext>
            </a:extLst>
          </p:cNvPr>
          <p:cNvSpPr>
            <a:spLocks noGrp="1"/>
          </p:cNvSpPr>
          <p:nvPr>
            <p:ph type="title"/>
          </p:nvPr>
        </p:nvSpPr>
        <p:spPr/>
        <p:txBody>
          <a:bodyPr/>
          <a:lstStyle/>
          <a:p>
            <a:r>
              <a:rPr lang="en-US" dirty="0"/>
              <a:t>Typifying (Generics) – Behind the Scenes</a:t>
            </a:r>
            <a:endParaRPr lang="bg-BG" dirty="0"/>
          </a:p>
        </p:txBody>
      </p:sp>
      <p:sp>
        <p:nvSpPr>
          <p:cNvPr id="3" name="Text Placeholder 2">
            <a:extLst>
              <a:ext uri="{FF2B5EF4-FFF2-40B4-BE49-F238E27FC236}">
                <a16:creationId xmlns:a16="http://schemas.microsoft.com/office/drawing/2014/main" id="{C4ADD8AF-6A61-491F-80C5-DD4D8AFEA383}"/>
              </a:ext>
            </a:extLst>
          </p:cNvPr>
          <p:cNvSpPr>
            <a:spLocks noGrp="1"/>
          </p:cNvSpPr>
          <p:nvPr>
            <p:ph type="body" idx="1"/>
          </p:nvPr>
        </p:nvSpPr>
        <p:spPr>
          <a:xfrm>
            <a:off x="1076800" y="1653702"/>
            <a:ext cx="11115200" cy="5204298"/>
          </a:xfrm>
        </p:spPr>
        <p:txBody>
          <a:bodyPr/>
          <a:lstStyle/>
          <a:p>
            <a:pPr marL="120650" indent="0">
              <a:buNone/>
            </a:pPr>
            <a:r>
              <a:rPr lang="en-US" sz="1400" dirty="0"/>
              <a:t>What happens into the memory of the computer, when we work with generic classes.</a:t>
            </a:r>
          </a:p>
          <a:p>
            <a:pPr marL="120650" indent="0">
              <a:buNone/>
            </a:pPr>
            <a:endParaRPr lang="en-US" sz="1400" dirty="0"/>
          </a:p>
          <a:p>
            <a:pPr marL="120650" indent="0">
              <a:buNone/>
            </a:pPr>
            <a:endParaRPr lang="en-US" sz="1400" dirty="0"/>
          </a:p>
          <a:p>
            <a:pPr marL="120650" indent="0">
              <a:buNone/>
            </a:pPr>
            <a:endParaRPr lang="en-US" sz="1400" dirty="0"/>
          </a:p>
          <a:p>
            <a:pPr marL="120650" indent="0">
              <a:buNone/>
            </a:pPr>
            <a:endParaRPr lang="en-US" sz="1400" dirty="0"/>
          </a:p>
          <a:p>
            <a:pPr marL="120650" indent="0">
              <a:buNone/>
            </a:pPr>
            <a:endParaRPr lang="en-US" sz="1400" dirty="0"/>
          </a:p>
          <a:p>
            <a:pPr marL="120650" indent="0">
              <a:buNone/>
            </a:pPr>
            <a:r>
              <a:rPr lang="en-US" sz="1400" dirty="0"/>
              <a:t>First we declare our generic class </a:t>
            </a:r>
            <a:r>
              <a:rPr lang="en-US" sz="1400" dirty="0" err="1"/>
              <a:t>MyClass</a:t>
            </a:r>
            <a:r>
              <a:rPr lang="en-US" sz="1400" dirty="0"/>
              <a:t>&lt;T&gt; (generic class description in the scheme above). </a:t>
            </a:r>
          </a:p>
          <a:p>
            <a:pPr marL="120650" indent="0">
              <a:buNone/>
            </a:pPr>
            <a:endParaRPr lang="en-US" sz="1400" dirty="0"/>
          </a:p>
          <a:p>
            <a:pPr marL="120650" indent="0">
              <a:buNone/>
            </a:pPr>
            <a:r>
              <a:rPr lang="en-US" sz="1400" dirty="0"/>
              <a:t>Then the compiler translates our code to an intermediate language (MSIL), as translated code contains information that the class is generic, i.e. it works with undefined types until now. At runtime, when someone tries to work with our generic class and tries to use it with a specific type, a new description of the class is created (specific type class description in the diagram above), which is identical to the generic class, with the difference that where it has been used T, now is replaced by a specific type. </a:t>
            </a:r>
          </a:p>
          <a:p>
            <a:pPr marL="120650" indent="0">
              <a:buNone/>
            </a:pPr>
            <a:endParaRPr lang="en-US" sz="1400" dirty="0"/>
          </a:p>
          <a:p>
            <a:pPr marL="120650" indent="0">
              <a:buNone/>
            </a:pPr>
            <a:r>
              <a:rPr lang="en-US" sz="1400" dirty="0"/>
              <a:t>For example, if you try to use </a:t>
            </a:r>
            <a:r>
              <a:rPr lang="en-US" sz="1400" dirty="0" err="1"/>
              <a:t>MyClass</a:t>
            </a:r>
            <a:r>
              <a:rPr lang="en-US" sz="1400" dirty="0"/>
              <a:t>&lt;int&gt;, everywhere in your code, where the unknown parameter T is used, it will be replaced with int. Only then we can create object of a generic class with a specific type int. </a:t>
            </a:r>
          </a:p>
          <a:p>
            <a:pPr marL="120650" indent="0">
              <a:buNone/>
            </a:pPr>
            <a:endParaRPr lang="en-US" sz="1400" dirty="0"/>
          </a:p>
          <a:p>
            <a:pPr marL="120650" indent="0">
              <a:buNone/>
            </a:pPr>
            <a:r>
              <a:rPr lang="en-US" sz="1400" dirty="0"/>
              <a:t>The interesting thing here is that to create this object, the description of the class, which was created in the meantime (specific type class description), will be used. </a:t>
            </a:r>
          </a:p>
          <a:p>
            <a:pPr marL="120650" indent="0">
              <a:buNone/>
            </a:pPr>
            <a:endParaRPr lang="en-US" sz="1400" dirty="0"/>
          </a:p>
          <a:p>
            <a:pPr marL="120650" indent="0">
              <a:buNone/>
            </a:pPr>
            <a:r>
              <a:rPr lang="en-US" sz="1400" dirty="0"/>
              <a:t>Instantiating of a generic class by given specific types of its parameters is called "specialization of the type" or "extension of generic class".</a:t>
            </a:r>
            <a:endParaRPr lang="bg-BG" sz="1400" dirty="0"/>
          </a:p>
        </p:txBody>
      </p:sp>
      <p:pic>
        <p:nvPicPr>
          <p:cNvPr id="5" name="Picture 4">
            <a:extLst>
              <a:ext uri="{FF2B5EF4-FFF2-40B4-BE49-F238E27FC236}">
                <a16:creationId xmlns:a16="http://schemas.microsoft.com/office/drawing/2014/main" id="{17899727-7588-46FA-8472-B9D8FDAA5E11}"/>
              </a:ext>
            </a:extLst>
          </p:cNvPr>
          <p:cNvPicPr>
            <a:picLocks noChangeAspect="1"/>
          </p:cNvPicPr>
          <p:nvPr/>
        </p:nvPicPr>
        <p:blipFill>
          <a:blip r:embed="rId2"/>
          <a:stretch>
            <a:fillRect/>
          </a:stretch>
        </p:blipFill>
        <p:spPr>
          <a:xfrm>
            <a:off x="1308169" y="2114758"/>
            <a:ext cx="6246981" cy="1061465"/>
          </a:xfrm>
          <a:prstGeom prst="rect">
            <a:avLst/>
          </a:prstGeom>
        </p:spPr>
      </p:pic>
    </p:spTree>
    <p:extLst>
      <p:ext uri="{BB962C8B-B14F-4D97-AF65-F5344CB8AC3E}">
        <p14:creationId xmlns:p14="http://schemas.microsoft.com/office/powerpoint/2010/main" val="29574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E14-06CD-4D78-9272-FD4C484DDB3D}"/>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F852F26B-DDCC-4A83-B8A9-1FD38C64DE0F}"/>
              </a:ext>
            </a:extLst>
          </p:cNvPr>
          <p:cNvSpPr>
            <a:spLocks noGrp="1"/>
          </p:cNvSpPr>
          <p:nvPr>
            <p:ph type="body" idx="1"/>
          </p:nvPr>
        </p:nvSpPr>
        <p:spPr>
          <a:xfrm>
            <a:off x="1730000" y="1465634"/>
            <a:ext cx="9385200" cy="4506133"/>
          </a:xfrm>
        </p:spPr>
        <p:txBody>
          <a:bodyPr/>
          <a:lstStyle/>
          <a:p>
            <a:r>
              <a:rPr lang="en-US" dirty="0"/>
              <a:t>Like classes, when the type of method’s parameters cannot be specified, we can parameterize (typify) the method. </a:t>
            </a:r>
          </a:p>
          <a:p>
            <a:endParaRPr lang="en-US" dirty="0"/>
          </a:p>
          <a:p>
            <a:r>
              <a:rPr lang="en-US" dirty="0"/>
              <a:t>Accordingly, the indication of a specific type will happen during the invocation of the method, replacing the unknown type with a specific one, as we did in the classes.</a:t>
            </a:r>
          </a:p>
          <a:p>
            <a:endParaRPr lang="en-US" dirty="0"/>
          </a:p>
          <a:p>
            <a:r>
              <a:rPr lang="en-US" dirty="0"/>
              <a:t>Typifying of a method is done, when after the name and before the opening bracket of the method, we add &lt;K&gt;, where K is the replacement of the type that will be used later:</a:t>
            </a:r>
            <a:endParaRPr lang="bg-BG" dirty="0"/>
          </a:p>
        </p:txBody>
      </p:sp>
      <p:pic>
        <p:nvPicPr>
          <p:cNvPr id="5" name="Picture 4">
            <a:extLst>
              <a:ext uri="{FF2B5EF4-FFF2-40B4-BE49-F238E27FC236}">
                <a16:creationId xmlns:a16="http://schemas.microsoft.com/office/drawing/2014/main" id="{61E18B00-4C91-46AC-855A-49506F423920}"/>
              </a:ext>
            </a:extLst>
          </p:cNvPr>
          <p:cNvPicPr>
            <a:picLocks noChangeAspect="1"/>
          </p:cNvPicPr>
          <p:nvPr/>
        </p:nvPicPr>
        <p:blipFill>
          <a:blip r:embed="rId2"/>
          <a:stretch>
            <a:fillRect/>
          </a:stretch>
        </p:blipFill>
        <p:spPr>
          <a:xfrm>
            <a:off x="2340818" y="4580701"/>
            <a:ext cx="6524625" cy="533400"/>
          </a:xfrm>
          <a:prstGeom prst="rect">
            <a:avLst/>
          </a:prstGeom>
        </p:spPr>
      </p:pic>
    </p:spTree>
    <p:extLst>
      <p:ext uri="{BB962C8B-B14F-4D97-AF65-F5344CB8AC3E}">
        <p14:creationId xmlns:p14="http://schemas.microsoft.com/office/powerpoint/2010/main" val="281930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6F39-9AA0-4B1D-A3F8-8B01D1E8D2AC}"/>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F6497904-5B5D-4855-BC34-9C50CFEA43CD}"/>
              </a:ext>
            </a:extLst>
          </p:cNvPr>
          <p:cNvSpPr>
            <a:spLocks noGrp="1"/>
          </p:cNvSpPr>
          <p:nvPr>
            <p:ph type="body" idx="1"/>
          </p:nvPr>
        </p:nvSpPr>
        <p:spPr>
          <a:xfrm>
            <a:off x="1730000" y="1673157"/>
            <a:ext cx="9385200" cy="4298610"/>
          </a:xfrm>
        </p:spPr>
        <p:txBody>
          <a:bodyPr/>
          <a:lstStyle/>
          <a:p>
            <a:r>
              <a:rPr lang="en-US" dirty="0"/>
              <a:t>Notice that in the list of parameters we have used also the keyword ref.</a:t>
            </a:r>
          </a:p>
          <a:p>
            <a:endParaRPr lang="en-US" dirty="0"/>
          </a:p>
          <a:p>
            <a:r>
              <a:rPr lang="en-US" dirty="0"/>
              <a:t>This concerns the specification of the method – namely, to exchange the values of two references. </a:t>
            </a:r>
          </a:p>
          <a:p>
            <a:endParaRPr lang="en-US" dirty="0"/>
          </a:p>
          <a:p>
            <a:r>
              <a:rPr lang="en-US" dirty="0"/>
              <a:t>By using the keyword ref, the method will use the same reference that was given by the calling method. This way, all changes on this variable made by our method, will remain after the method exits.</a:t>
            </a:r>
          </a:p>
          <a:p>
            <a:endParaRPr lang="en-US" dirty="0"/>
          </a:p>
          <a:p>
            <a:r>
              <a:rPr lang="en-US" dirty="0"/>
              <a:t>We should know that by calling a generic method, we can miss the explicit declaration of a specific type (in our example &lt;int&gt;), because the compiler will detect it automatically, recognizing the type of the given parameters. </a:t>
            </a:r>
          </a:p>
          <a:p>
            <a:endParaRPr lang="en-US" dirty="0"/>
          </a:p>
        </p:txBody>
      </p:sp>
    </p:spTree>
    <p:extLst>
      <p:ext uri="{BB962C8B-B14F-4D97-AF65-F5344CB8AC3E}">
        <p14:creationId xmlns:p14="http://schemas.microsoft.com/office/powerpoint/2010/main" val="312677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0D9F-80DC-4302-802B-18DE9FB34653}"/>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AED2E79D-7687-485A-9CC7-7FEB1DFE993F}"/>
              </a:ext>
            </a:extLst>
          </p:cNvPr>
          <p:cNvSpPr>
            <a:spLocks noGrp="1"/>
          </p:cNvSpPr>
          <p:nvPr>
            <p:ph type="body" idx="1"/>
          </p:nvPr>
        </p:nvSpPr>
        <p:spPr>
          <a:xfrm>
            <a:off x="1730000" y="1743900"/>
            <a:ext cx="10072894" cy="4242933"/>
          </a:xfrm>
        </p:spPr>
        <p:txBody>
          <a:bodyPr/>
          <a:lstStyle/>
          <a:p>
            <a:r>
              <a:rPr lang="en-US" dirty="0"/>
              <a:t>Simplify function call</a:t>
            </a:r>
          </a:p>
          <a:p>
            <a:endParaRPr lang="en-US" dirty="0"/>
          </a:p>
          <a:p>
            <a:endParaRPr lang="en-US" dirty="0"/>
          </a:p>
          <a:p>
            <a:endParaRPr lang="en-US" dirty="0"/>
          </a:p>
          <a:p>
            <a:endParaRPr lang="en-US" dirty="0"/>
          </a:p>
          <a:p>
            <a:r>
              <a:rPr lang="en-US" dirty="0"/>
              <a:t>Compiler will be able to recognize what is the specific type, only if this type is involved in the parameter’s list. </a:t>
            </a:r>
          </a:p>
          <a:p>
            <a:endParaRPr lang="en-US" dirty="0"/>
          </a:p>
          <a:p>
            <a:r>
              <a:rPr lang="en-US" dirty="0"/>
              <a:t>The compiler cannot recognize what is the specific type of a generic method only by the type its return value or if it does not have parameters. </a:t>
            </a:r>
          </a:p>
          <a:p>
            <a:endParaRPr lang="en-US" dirty="0"/>
          </a:p>
          <a:p>
            <a:r>
              <a:rPr lang="en-US" dirty="0"/>
              <a:t>In both cases, this specific type will have to be given explicitly. </a:t>
            </a:r>
          </a:p>
          <a:p>
            <a:endParaRPr lang="en-US" dirty="0"/>
          </a:p>
          <a:p>
            <a:r>
              <a:rPr lang="en-US" dirty="0"/>
              <a:t>In our example, it will be similar to the original method call, or by adding &lt;int&gt; or &lt;string&gt;.</a:t>
            </a:r>
            <a:endParaRPr lang="bg-BG" dirty="0"/>
          </a:p>
        </p:txBody>
      </p:sp>
      <p:pic>
        <p:nvPicPr>
          <p:cNvPr id="5" name="Picture 4">
            <a:extLst>
              <a:ext uri="{FF2B5EF4-FFF2-40B4-BE49-F238E27FC236}">
                <a16:creationId xmlns:a16="http://schemas.microsoft.com/office/drawing/2014/main" id="{C48A0DF7-4642-4032-9342-40FC46373923}"/>
              </a:ext>
            </a:extLst>
          </p:cNvPr>
          <p:cNvPicPr>
            <a:picLocks noChangeAspect="1"/>
          </p:cNvPicPr>
          <p:nvPr/>
        </p:nvPicPr>
        <p:blipFill>
          <a:blip r:embed="rId2"/>
          <a:stretch>
            <a:fillRect/>
          </a:stretch>
        </p:blipFill>
        <p:spPr>
          <a:xfrm>
            <a:off x="1730000" y="2392778"/>
            <a:ext cx="6543675" cy="714375"/>
          </a:xfrm>
          <a:prstGeom prst="rect">
            <a:avLst/>
          </a:prstGeom>
        </p:spPr>
      </p:pic>
    </p:spTree>
    <p:extLst>
      <p:ext uri="{BB962C8B-B14F-4D97-AF65-F5344CB8AC3E}">
        <p14:creationId xmlns:p14="http://schemas.microsoft.com/office/powerpoint/2010/main" val="400634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section we will explain the concept of generic classes (generic data types, generics). </a:t>
            </a:r>
          </a:p>
          <a:p>
            <a:endParaRPr lang="en-US" dirty="0"/>
          </a:p>
          <a:p>
            <a:r>
              <a:rPr lang="en-US" dirty="0"/>
              <a:t>Before we begin, however, let’s look through an example that will help us understand more easily the idea.</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9D79-6C04-4668-B57D-C1822CF675FE}"/>
              </a:ext>
            </a:extLst>
          </p:cNvPr>
          <p:cNvSpPr>
            <a:spLocks noGrp="1"/>
          </p:cNvSpPr>
          <p:nvPr>
            <p:ph type="title"/>
          </p:nvPr>
        </p:nvSpPr>
        <p:spPr/>
        <p:txBody>
          <a:bodyPr/>
          <a:lstStyle/>
          <a:p>
            <a:r>
              <a:rPr lang="en-US" dirty="0"/>
              <a:t>Generic Methods</a:t>
            </a:r>
            <a:endParaRPr lang="bg-BG" dirty="0"/>
          </a:p>
        </p:txBody>
      </p:sp>
      <p:sp>
        <p:nvSpPr>
          <p:cNvPr id="3" name="Text Placeholder 2">
            <a:extLst>
              <a:ext uri="{FF2B5EF4-FFF2-40B4-BE49-F238E27FC236}">
                <a16:creationId xmlns:a16="http://schemas.microsoft.com/office/drawing/2014/main" id="{B2AC6837-E35A-4706-88EB-82752FD0BD15}"/>
              </a:ext>
            </a:extLst>
          </p:cNvPr>
          <p:cNvSpPr>
            <a:spLocks noGrp="1"/>
          </p:cNvSpPr>
          <p:nvPr>
            <p:ph type="body" idx="1"/>
          </p:nvPr>
        </p:nvSpPr>
        <p:spPr/>
        <p:txBody>
          <a:bodyPr/>
          <a:lstStyle/>
          <a:p>
            <a:r>
              <a:rPr lang="en-US" dirty="0"/>
              <a:t>Live demo …</a:t>
            </a:r>
            <a:endParaRPr lang="bg-BG" dirty="0"/>
          </a:p>
        </p:txBody>
      </p:sp>
      <p:pic>
        <p:nvPicPr>
          <p:cNvPr id="4" name="Picture 3">
            <a:extLst>
              <a:ext uri="{FF2B5EF4-FFF2-40B4-BE49-F238E27FC236}">
                <a16:creationId xmlns:a16="http://schemas.microsoft.com/office/drawing/2014/main" id="{400E6A9E-BA0E-4C6A-89B5-A67C48540DA8}"/>
              </a:ext>
            </a:extLst>
          </p:cNvPr>
          <p:cNvPicPr>
            <a:picLocks noChangeAspect="1"/>
          </p:cNvPicPr>
          <p:nvPr/>
        </p:nvPicPr>
        <p:blipFill>
          <a:blip r:embed="rId2"/>
          <a:stretch>
            <a:fillRect/>
          </a:stretch>
        </p:blipFill>
        <p:spPr>
          <a:xfrm>
            <a:off x="2716954" y="3068165"/>
            <a:ext cx="6534150" cy="1590675"/>
          </a:xfrm>
          <a:prstGeom prst="rect">
            <a:avLst/>
          </a:prstGeom>
        </p:spPr>
      </p:pic>
    </p:spTree>
    <p:extLst>
      <p:ext uri="{BB962C8B-B14F-4D97-AF65-F5344CB8AC3E}">
        <p14:creationId xmlns:p14="http://schemas.microsoft.com/office/powerpoint/2010/main" val="237275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F550-6FED-4BED-BAC1-F8BB3364F217}"/>
              </a:ext>
            </a:extLst>
          </p:cNvPr>
          <p:cNvSpPr>
            <a:spLocks noGrp="1"/>
          </p:cNvSpPr>
          <p:nvPr>
            <p:ph type="title"/>
          </p:nvPr>
        </p:nvSpPr>
        <p:spPr/>
        <p:txBody>
          <a:bodyPr/>
          <a:lstStyle/>
          <a:p>
            <a:r>
              <a:rPr lang="en-US" dirty="0"/>
              <a:t>Declaration of Generic Methods in</a:t>
            </a:r>
            <a:br>
              <a:rPr lang="en-US" dirty="0"/>
            </a:br>
            <a:r>
              <a:rPr lang="en-US" dirty="0"/>
              <a:t>Generic Classes</a:t>
            </a:r>
            <a:endParaRPr lang="bg-BG" dirty="0"/>
          </a:p>
        </p:txBody>
      </p:sp>
      <p:sp>
        <p:nvSpPr>
          <p:cNvPr id="3" name="Text Placeholder 2">
            <a:extLst>
              <a:ext uri="{FF2B5EF4-FFF2-40B4-BE49-F238E27FC236}">
                <a16:creationId xmlns:a16="http://schemas.microsoft.com/office/drawing/2014/main" id="{FC09A067-0298-4E29-BEEF-1151A5F07649}"/>
              </a:ext>
            </a:extLst>
          </p:cNvPr>
          <p:cNvSpPr>
            <a:spLocks noGrp="1"/>
          </p:cNvSpPr>
          <p:nvPr>
            <p:ph type="body" idx="1"/>
          </p:nvPr>
        </p:nvSpPr>
        <p:spPr/>
        <p:txBody>
          <a:bodyPr/>
          <a:lstStyle/>
          <a:p>
            <a:r>
              <a:rPr lang="en-US" dirty="0"/>
              <a:t>If we want our code to be flexible, and our generic method safely to be called with a specific type, different from that in the generic class by instantiating it, we just have to declare the replacement of the unknown type in the declaration of the generic method to be different than the parameter for the unknown type in the class declaration</a:t>
            </a:r>
            <a:endParaRPr lang="bg-BG" dirty="0"/>
          </a:p>
        </p:txBody>
      </p:sp>
      <p:pic>
        <p:nvPicPr>
          <p:cNvPr id="5" name="Picture 4">
            <a:extLst>
              <a:ext uri="{FF2B5EF4-FFF2-40B4-BE49-F238E27FC236}">
                <a16:creationId xmlns:a16="http://schemas.microsoft.com/office/drawing/2014/main" id="{D23A834B-62DF-4D75-B924-B391B8F3CEFA}"/>
              </a:ext>
            </a:extLst>
          </p:cNvPr>
          <p:cNvPicPr>
            <a:picLocks noChangeAspect="1"/>
          </p:cNvPicPr>
          <p:nvPr/>
        </p:nvPicPr>
        <p:blipFill>
          <a:blip r:embed="rId2"/>
          <a:stretch>
            <a:fillRect/>
          </a:stretch>
        </p:blipFill>
        <p:spPr>
          <a:xfrm>
            <a:off x="2320047" y="3597612"/>
            <a:ext cx="5131340" cy="2222586"/>
          </a:xfrm>
          <a:prstGeom prst="rect">
            <a:avLst/>
          </a:prstGeom>
        </p:spPr>
      </p:pic>
    </p:spTree>
    <p:extLst>
      <p:ext uri="{BB962C8B-B14F-4D97-AF65-F5344CB8AC3E}">
        <p14:creationId xmlns:p14="http://schemas.microsoft.com/office/powerpoint/2010/main" val="3110249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48AC-0E5C-4D44-8C2A-8303895201A0}"/>
              </a:ext>
            </a:extLst>
          </p:cNvPr>
          <p:cNvSpPr>
            <a:spLocks noGrp="1"/>
          </p:cNvSpPr>
          <p:nvPr>
            <p:ph type="title"/>
          </p:nvPr>
        </p:nvSpPr>
        <p:spPr/>
        <p:txBody>
          <a:bodyPr/>
          <a:lstStyle/>
          <a:p>
            <a:r>
              <a:rPr lang="en-US" dirty="0"/>
              <a:t>Keyword "default" </a:t>
            </a:r>
            <a:endParaRPr lang="bg-BG" dirty="0"/>
          </a:p>
        </p:txBody>
      </p:sp>
      <p:sp>
        <p:nvSpPr>
          <p:cNvPr id="3" name="Text Placeholder 2">
            <a:extLst>
              <a:ext uri="{FF2B5EF4-FFF2-40B4-BE49-F238E27FC236}">
                <a16:creationId xmlns:a16="http://schemas.microsoft.com/office/drawing/2014/main" id="{156278CE-3E7D-4384-A042-78B32B2AAF16}"/>
              </a:ext>
            </a:extLst>
          </p:cNvPr>
          <p:cNvSpPr>
            <a:spLocks noGrp="1"/>
          </p:cNvSpPr>
          <p:nvPr>
            <p:ph type="body" idx="1"/>
          </p:nvPr>
        </p:nvSpPr>
        <p:spPr>
          <a:xfrm>
            <a:off x="1730000" y="1329447"/>
            <a:ext cx="10053438" cy="3287949"/>
          </a:xfrm>
        </p:spPr>
        <p:txBody>
          <a:bodyPr/>
          <a:lstStyle/>
          <a:p>
            <a:r>
              <a:rPr lang="en-US" dirty="0"/>
              <a:t>The problem with default values in generic variables is that we are trying to use the default value for a reference type (null), but we are not sure whether this type is a reference type or a primitive. </a:t>
            </a:r>
          </a:p>
          <a:p>
            <a:endParaRPr lang="en-US" dirty="0"/>
          </a:p>
          <a:p>
            <a:r>
              <a:rPr lang="en-US" dirty="0"/>
              <a:t>Therefore the compiler displays the errors above. If the type </a:t>
            </a:r>
            <a:r>
              <a:rPr lang="en-US" dirty="0" err="1"/>
              <a:t>AnimalShelter</a:t>
            </a:r>
            <a:r>
              <a:rPr lang="en-US" dirty="0"/>
              <a:t> is instantiated by a structure and not by a class, then the null value is not valid.</a:t>
            </a:r>
          </a:p>
          <a:p>
            <a:endParaRPr lang="en-US" dirty="0"/>
          </a:p>
          <a:p>
            <a:r>
              <a:rPr lang="en-US" dirty="0"/>
              <a:t>To handle this problem, in our code we have to use the construct default(T) instead of null, which returns the default value for the particular type that will be used instead of T. </a:t>
            </a:r>
          </a:p>
          <a:p>
            <a:endParaRPr lang="en-US" dirty="0"/>
          </a:p>
          <a:p>
            <a:r>
              <a:rPr lang="en-US" dirty="0"/>
              <a:t>We know, the default value for reference type is null, and for numeric types – zero. </a:t>
            </a:r>
            <a:endParaRPr lang="bg-BG" dirty="0"/>
          </a:p>
        </p:txBody>
      </p:sp>
      <p:pic>
        <p:nvPicPr>
          <p:cNvPr id="5" name="Picture 4">
            <a:extLst>
              <a:ext uri="{FF2B5EF4-FFF2-40B4-BE49-F238E27FC236}">
                <a16:creationId xmlns:a16="http://schemas.microsoft.com/office/drawing/2014/main" id="{3A5DAA33-A06E-42C2-99A6-4AACE3985DB1}"/>
              </a:ext>
            </a:extLst>
          </p:cNvPr>
          <p:cNvPicPr>
            <a:picLocks noChangeAspect="1"/>
          </p:cNvPicPr>
          <p:nvPr/>
        </p:nvPicPr>
        <p:blipFill>
          <a:blip r:embed="rId2"/>
          <a:stretch>
            <a:fillRect/>
          </a:stretch>
        </p:blipFill>
        <p:spPr>
          <a:xfrm>
            <a:off x="2376689" y="4842652"/>
            <a:ext cx="6543675" cy="752475"/>
          </a:xfrm>
          <a:prstGeom prst="rect">
            <a:avLst/>
          </a:prstGeom>
        </p:spPr>
      </p:pic>
    </p:spTree>
    <p:extLst>
      <p:ext uri="{BB962C8B-B14F-4D97-AF65-F5344CB8AC3E}">
        <p14:creationId xmlns:p14="http://schemas.microsoft.com/office/powerpoint/2010/main" val="345092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AB9B-14FB-45F0-9A40-53B36A686C80}"/>
              </a:ext>
            </a:extLst>
          </p:cNvPr>
          <p:cNvSpPr>
            <a:spLocks noGrp="1"/>
          </p:cNvSpPr>
          <p:nvPr>
            <p:ph type="title"/>
          </p:nvPr>
        </p:nvSpPr>
        <p:spPr/>
        <p:txBody>
          <a:bodyPr/>
          <a:lstStyle/>
          <a:p>
            <a:r>
              <a:rPr lang="en-US" dirty="0"/>
              <a:t>Animal Shelter Generics</a:t>
            </a:r>
            <a:endParaRPr lang="bg-BG" dirty="0"/>
          </a:p>
        </p:txBody>
      </p:sp>
      <p:sp>
        <p:nvSpPr>
          <p:cNvPr id="3" name="Text Placeholder 2">
            <a:extLst>
              <a:ext uri="{FF2B5EF4-FFF2-40B4-BE49-F238E27FC236}">
                <a16:creationId xmlns:a16="http://schemas.microsoft.com/office/drawing/2014/main" id="{1774BC24-4BDB-41AD-B55F-ED3F92DDEEA4}"/>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398725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FB7F-A0DA-4882-8B9A-427281FC5CAF}"/>
              </a:ext>
            </a:extLst>
          </p:cNvPr>
          <p:cNvSpPr>
            <a:spLocks noGrp="1"/>
          </p:cNvSpPr>
          <p:nvPr>
            <p:ph type="title"/>
          </p:nvPr>
        </p:nvSpPr>
        <p:spPr/>
        <p:txBody>
          <a:bodyPr/>
          <a:lstStyle/>
          <a:p>
            <a:r>
              <a:rPr lang="en-US" dirty="0"/>
              <a:t>Advantages and Disadvantages of Generics</a:t>
            </a:r>
            <a:endParaRPr lang="bg-BG" dirty="0"/>
          </a:p>
        </p:txBody>
      </p:sp>
      <p:sp>
        <p:nvSpPr>
          <p:cNvPr id="3" name="Text Placeholder 2">
            <a:extLst>
              <a:ext uri="{FF2B5EF4-FFF2-40B4-BE49-F238E27FC236}">
                <a16:creationId xmlns:a16="http://schemas.microsoft.com/office/drawing/2014/main" id="{85A7156D-A13D-46A1-959A-0E42C506EB6D}"/>
              </a:ext>
            </a:extLst>
          </p:cNvPr>
          <p:cNvSpPr>
            <a:spLocks noGrp="1"/>
          </p:cNvSpPr>
          <p:nvPr>
            <p:ph type="body" idx="1"/>
          </p:nvPr>
        </p:nvSpPr>
        <p:spPr/>
        <p:txBody>
          <a:bodyPr/>
          <a:lstStyle/>
          <a:p>
            <a:r>
              <a:rPr lang="en-US" dirty="0"/>
              <a:t>Generic classes and methods increase the reusability of the code, the security and the performance compared to other non-generic alternatives.</a:t>
            </a:r>
          </a:p>
          <a:p>
            <a:endParaRPr lang="en-US" dirty="0"/>
          </a:p>
          <a:p>
            <a:r>
              <a:rPr lang="en-US" dirty="0"/>
              <a:t>As a general rule, the programmer should strive to create and use generic classes, whenever it is possible. </a:t>
            </a:r>
          </a:p>
          <a:p>
            <a:endParaRPr lang="en-US" dirty="0"/>
          </a:p>
          <a:p>
            <a:r>
              <a:rPr lang="en-US" dirty="0"/>
              <a:t>The more generic types are used, the higher level of abstraction there is in the program and the source code becomes more flexible and reusable. </a:t>
            </a:r>
          </a:p>
          <a:p>
            <a:endParaRPr lang="en-US" dirty="0"/>
          </a:p>
          <a:p>
            <a:r>
              <a:rPr lang="en-US" dirty="0"/>
              <a:t>However we should keep in mind, that overuse of generics can lead to over-generalization and the code may become unreadable and difficult to understand by other programmers.</a:t>
            </a:r>
            <a:endParaRPr lang="bg-BG" dirty="0"/>
          </a:p>
        </p:txBody>
      </p:sp>
    </p:spTree>
    <p:extLst>
      <p:ext uri="{BB962C8B-B14F-4D97-AF65-F5344CB8AC3E}">
        <p14:creationId xmlns:p14="http://schemas.microsoft.com/office/powerpoint/2010/main" val="17135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DF75-627F-4D2B-A7C6-AC0F0D2BB83E}"/>
              </a:ext>
            </a:extLst>
          </p:cNvPr>
          <p:cNvSpPr>
            <a:spLocks noGrp="1"/>
          </p:cNvSpPr>
          <p:nvPr>
            <p:ph type="title"/>
          </p:nvPr>
        </p:nvSpPr>
        <p:spPr/>
        <p:txBody>
          <a:bodyPr/>
          <a:lstStyle/>
          <a:p>
            <a:r>
              <a:rPr lang="en-US" sz="2800" dirty="0"/>
              <a:t>Naming the Parameters of the Generic Types</a:t>
            </a:r>
            <a:endParaRPr lang="bg-BG" sz="2800" dirty="0"/>
          </a:p>
        </p:txBody>
      </p:sp>
      <p:sp>
        <p:nvSpPr>
          <p:cNvPr id="3" name="Text Placeholder 2">
            <a:extLst>
              <a:ext uri="{FF2B5EF4-FFF2-40B4-BE49-F238E27FC236}">
                <a16:creationId xmlns:a16="http://schemas.microsoft.com/office/drawing/2014/main" id="{F829C3BC-4903-43D3-946D-7F29CFD5D763}"/>
              </a:ext>
            </a:extLst>
          </p:cNvPr>
          <p:cNvSpPr>
            <a:spLocks noGrp="1"/>
          </p:cNvSpPr>
          <p:nvPr>
            <p:ph type="body" idx="1"/>
          </p:nvPr>
        </p:nvSpPr>
        <p:spPr>
          <a:xfrm>
            <a:off x="1729999" y="2090067"/>
            <a:ext cx="10267447" cy="3881700"/>
          </a:xfrm>
        </p:spPr>
        <p:txBody>
          <a:bodyPr/>
          <a:lstStyle/>
          <a:p>
            <a:r>
              <a:rPr lang="en-US" dirty="0"/>
              <a:t>If there is just one unknown type in the generic, it is common to use the letter T, as a substitute for that unknown type. As an example we can give our class declaration </a:t>
            </a:r>
            <a:r>
              <a:rPr lang="en-US" dirty="0" err="1"/>
              <a:t>AnimalShelter</a:t>
            </a:r>
            <a:r>
              <a:rPr lang="en-US" dirty="0"/>
              <a:t>&lt;T&gt;, which we used until now.</a:t>
            </a:r>
          </a:p>
          <a:p>
            <a:endParaRPr lang="en-US" dirty="0"/>
          </a:p>
          <a:p>
            <a:r>
              <a:rPr lang="en-US" dirty="0"/>
              <a:t>To the substitutes should be given the most descriptive names, unless a letter is not a sufficiently descriptive and well-chosen name, this will not improve readability of the source code. For instance, we can modify our example, replacing the letter T, with the more descriptive substitute for Animal</a:t>
            </a:r>
          </a:p>
          <a:p>
            <a:endParaRPr lang="en-US" dirty="0"/>
          </a:p>
          <a:p>
            <a:r>
              <a:rPr lang="en-US" dirty="0"/>
              <a:t>When we use descriptive names of substitutes instead of a letter, it is better to add T at the beginning of the name, to distinguish it more easily from the class names in our application. In other words, instead of using a substitute Animal in the previous example, we should use </a:t>
            </a:r>
            <a:r>
              <a:rPr lang="en-US" dirty="0" err="1"/>
              <a:t>TAnimal</a:t>
            </a:r>
            <a:r>
              <a:rPr lang="en-US" dirty="0"/>
              <a:t> (T comes from the word "template" which means a parameterized / generic type).</a:t>
            </a:r>
            <a:endParaRPr lang="bg-BG" dirty="0"/>
          </a:p>
        </p:txBody>
      </p:sp>
    </p:spTree>
    <p:extLst>
      <p:ext uri="{BB962C8B-B14F-4D97-AF65-F5344CB8AC3E}">
        <p14:creationId xmlns:p14="http://schemas.microsoft.com/office/powerpoint/2010/main" val="1124355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4FE-5902-4BE0-848F-D9EF766C97C0}"/>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C6222FE4-59C5-4C24-8905-19997826A5BF}"/>
              </a:ext>
            </a:extLst>
          </p:cNvPr>
          <p:cNvSpPr>
            <a:spLocks noGrp="1"/>
          </p:cNvSpPr>
          <p:nvPr>
            <p:ph type="body" idx="1"/>
          </p:nvPr>
        </p:nvSpPr>
        <p:spPr>
          <a:xfrm>
            <a:off x="1729999" y="1530484"/>
            <a:ext cx="10325813" cy="4896255"/>
          </a:xfrm>
        </p:spPr>
        <p:txBody>
          <a:bodyPr/>
          <a:lstStyle/>
          <a:p>
            <a:pPr marL="463550" indent="-342900">
              <a:buFont typeface="+mj-lt"/>
              <a:buAutoNum type="arabicPeriod"/>
            </a:pPr>
            <a:r>
              <a:rPr lang="en-US" dirty="0"/>
              <a:t>Write a generic class </a:t>
            </a:r>
            <a:r>
              <a:rPr lang="en-US" dirty="0" err="1"/>
              <a:t>GenericList</a:t>
            </a:r>
            <a:r>
              <a:rPr lang="en-US" dirty="0"/>
              <a:t>&lt;T&gt;, which holds a list of elements of type T. Store the list of elements into an array with a limited capacity that is passed as a parameter of the constructor of the class. Add methods to add an item, to access an item by index, to remove an item by index, to insert an item at given position, to clear the list, to search for an item by value and to override the method </a:t>
            </a:r>
            <a:r>
              <a:rPr lang="en-US" dirty="0" err="1"/>
              <a:t>ToString</a:t>
            </a:r>
            <a:r>
              <a:rPr lang="en-US" dirty="0"/>
              <a:t>().</a:t>
            </a:r>
          </a:p>
          <a:p>
            <a:pPr marL="463550" indent="-342900">
              <a:buFont typeface="+mj-lt"/>
              <a:buAutoNum type="arabicPeriod"/>
            </a:pPr>
            <a:endParaRPr lang="en-US" dirty="0"/>
          </a:p>
          <a:p>
            <a:pPr marL="463550" indent="-342900">
              <a:buFont typeface="+mj-lt"/>
              <a:buAutoNum type="arabicPeriod"/>
            </a:pPr>
            <a:r>
              <a:rPr lang="en-US" dirty="0"/>
              <a:t>Implement auto-resizing functionality of the array from the previous task, when by adding an element, it reaches the capacity of the array.</a:t>
            </a:r>
          </a:p>
          <a:p>
            <a:pPr marL="463550" indent="-342900">
              <a:buFont typeface="+mj-lt"/>
              <a:buAutoNum type="arabicPeriod"/>
            </a:pPr>
            <a:endParaRPr lang="en-US" dirty="0"/>
          </a:p>
          <a:p>
            <a:pPr marL="463550" indent="-342900">
              <a:buFont typeface="+mj-lt"/>
              <a:buAutoNum type="arabicPeriod"/>
            </a:pPr>
            <a:r>
              <a:rPr lang="en-US" dirty="0"/>
              <a:t>We have a school. In school we have classes and students. Each class has a number of teachers. Each teacher has a variety of disciplines taught. Students have a name and a unique number in the class. Classes have a unique text identifier. Disciplines have a name, number of lessons and number of exercises. The task is to shape a school with C# classes. You have to define classes with their fields, properties, methods and constructors. Also define a test class, which demonstrates, that the other classes work correctly.</a:t>
            </a:r>
            <a:endParaRPr lang="bg-BG" dirty="0"/>
          </a:p>
        </p:txBody>
      </p:sp>
    </p:spTree>
    <p:extLst>
      <p:ext uri="{BB962C8B-B14F-4D97-AF65-F5344CB8AC3E}">
        <p14:creationId xmlns:p14="http://schemas.microsoft.com/office/powerpoint/2010/main" val="129958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F5C-3666-4F1A-88DA-105274E89F04}"/>
              </a:ext>
            </a:extLst>
          </p:cNvPr>
          <p:cNvSpPr>
            <a:spLocks noGrp="1"/>
          </p:cNvSpPr>
          <p:nvPr>
            <p:ph type="title"/>
          </p:nvPr>
        </p:nvSpPr>
        <p:spPr/>
        <p:txBody>
          <a:bodyPr/>
          <a:lstStyle/>
          <a:p>
            <a:r>
              <a:rPr lang="en-US" dirty="0"/>
              <a:t>Shelter for Homeless Animals</a:t>
            </a:r>
            <a:endParaRPr lang="bg-BG" dirty="0"/>
          </a:p>
        </p:txBody>
      </p:sp>
      <p:pic>
        <p:nvPicPr>
          <p:cNvPr id="7" name="Picture 6">
            <a:extLst>
              <a:ext uri="{FF2B5EF4-FFF2-40B4-BE49-F238E27FC236}">
                <a16:creationId xmlns:a16="http://schemas.microsoft.com/office/drawing/2014/main" id="{7708C0E1-7502-4D31-8B74-A9532FDED6A2}"/>
              </a:ext>
            </a:extLst>
          </p:cNvPr>
          <p:cNvPicPr>
            <a:picLocks noChangeAspect="1"/>
          </p:cNvPicPr>
          <p:nvPr/>
        </p:nvPicPr>
        <p:blipFill>
          <a:blip r:embed="rId2"/>
          <a:stretch>
            <a:fillRect/>
          </a:stretch>
        </p:blipFill>
        <p:spPr>
          <a:xfrm>
            <a:off x="3160287" y="2519666"/>
            <a:ext cx="6524625" cy="3219450"/>
          </a:xfrm>
          <a:prstGeom prst="rect">
            <a:avLst/>
          </a:prstGeom>
        </p:spPr>
      </p:pic>
    </p:spTree>
    <p:extLst>
      <p:ext uri="{BB962C8B-B14F-4D97-AF65-F5344CB8AC3E}">
        <p14:creationId xmlns:p14="http://schemas.microsoft.com/office/powerpoint/2010/main" val="19043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63A8-BCBC-49EA-930D-C7DCBA65461C}"/>
              </a:ext>
            </a:extLst>
          </p:cNvPr>
          <p:cNvSpPr>
            <a:spLocks noGrp="1"/>
          </p:cNvSpPr>
          <p:nvPr>
            <p:ph type="title"/>
          </p:nvPr>
        </p:nvSpPr>
        <p:spPr/>
        <p:txBody>
          <a:bodyPr/>
          <a:lstStyle/>
          <a:p>
            <a:r>
              <a:rPr lang="en-US" dirty="0"/>
              <a:t>Shelter for Homeless Animals</a:t>
            </a:r>
            <a:endParaRPr lang="bg-BG" dirty="0"/>
          </a:p>
        </p:txBody>
      </p:sp>
      <p:sp>
        <p:nvSpPr>
          <p:cNvPr id="3" name="Text Placeholder 2">
            <a:extLst>
              <a:ext uri="{FF2B5EF4-FFF2-40B4-BE49-F238E27FC236}">
                <a16:creationId xmlns:a16="http://schemas.microsoft.com/office/drawing/2014/main" id="{5765D70F-48AE-41CF-B1F2-49F6CD422BDE}"/>
              </a:ext>
            </a:extLst>
          </p:cNvPr>
          <p:cNvSpPr>
            <a:spLocks noGrp="1"/>
          </p:cNvSpPr>
          <p:nvPr>
            <p:ph type="body" idx="1"/>
          </p:nvPr>
        </p:nvSpPr>
        <p:spPr>
          <a:xfrm>
            <a:off x="1730000" y="1828800"/>
            <a:ext cx="9385200" cy="4682247"/>
          </a:xfrm>
        </p:spPr>
        <p:txBody>
          <a:bodyPr/>
          <a:lstStyle/>
          <a:p>
            <a:r>
              <a:rPr lang="en-US" dirty="0"/>
              <a:t>Then we want to create a class that describes a shelter for homeless animals – </a:t>
            </a:r>
            <a:r>
              <a:rPr lang="en-US" dirty="0" err="1"/>
              <a:t>AnimalShelter</a:t>
            </a:r>
            <a:r>
              <a:rPr lang="en-US" dirty="0"/>
              <a:t>. </a:t>
            </a:r>
          </a:p>
          <a:p>
            <a:endParaRPr lang="en-US" dirty="0"/>
          </a:p>
          <a:p>
            <a:r>
              <a:rPr lang="en-US" dirty="0"/>
              <a:t>This class has a specific number of free cells, which determines the number of animals, which could find refuge in the shelter. </a:t>
            </a:r>
          </a:p>
          <a:p>
            <a:endParaRPr lang="en-US" dirty="0"/>
          </a:p>
          <a:p>
            <a:r>
              <a:rPr lang="en-US" dirty="0"/>
              <a:t>The special feature of the class, that we want to create, is that it only needs to accommodate animals of the same kind, in our case, dogs or cats only, because the coexistence of different species is not always a good idea.</a:t>
            </a:r>
          </a:p>
          <a:p>
            <a:endParaRPr lang="en-US" dirty="0"/>
          </a:p>
          <a:p>
            <a:r>
              <a:rPr lang="en-US" dirty="0"/>
              <a:t>If we think about how to solve the task with the knowledge that we have until here, we will come to the following conclusion – to ensure that our class will contain elements only from one and the same type we need to use an array of identical objects. </a:t>
            </a:r>
          </a:p>
          <a:p>
            <a:endParaRPr lang="en-US" dirty="0"/>
          </a:p>
          <a:p>
            <a:r>
              <a:rPr lang="en-US" dirty="0"/>
              <a:t>These objects may be dogs, cats or simply instances of the universal type object.</a:t>
            </a:r>
            <a:endParaRPr lang="bg-BG" dirty="0"/>
          </a:p>
        </p:txBody>
      </p:sp>
    </p:spTree>
    <p:extLst>
      <p:ext uri="{BB962C8B-B14F-4D97-AF65-F5344CB8AC3E}">
        <p14:creationId xmlns:p14="http://schemas.microsoft.com/office/powerpoint/2010/main" val="2876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E9D3-8CFC-4C74-A126-5E11E8DD4703}"/>
              </a:ext>
            </a:extLst>
          </p:cNvPr>
          <p:cNvSpPr>
            <a:spLocks noGrp="1"/>
          </p:cNvSpPr>
          <p:nvPr>
            <p:ph type="title"/>
          </p:nvPr>
        </p:nvSpPr>
        <p:spPr/>
        <p:txBody>
          <a:bodyPr/>
          <a:lstStyle/>
          <a:p>
            <a:r>
              <a:rPr lang="en-US" dirty="0"/>
              <a:t>Shelter for Homeless Animals</a:t>
            </a:r>
            <a:endParaRPr lang="bg-BG" dirty="0"/>
          </a:p>
        </p:txBody>
      </p:sp>
      <p:sp>
        <p:nvSpPr>
          <p:cNvPr id="3" name="Text Placeholder 2">
            <a:extLst>
              <a:ext uri="{FF2B5EF4-FFF2-40B4-BE49-F238E27FC236}">
                <a16:creationId xmlns:a16="http://schemas.microsoft.com/office/drawing/2014/main" id="{FF41D69A-818F-40DC-BCC7-1C9015B9124B}"/>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179517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E9FF-A45E-480A-B3EA-3424477B9729}"/>
              </a:ext>
            </a:extLst>
          </p:cNvPr>
          <p:cNvSpPr>
            <a:spLocks noGrp="1"/>
          </p:cNvSpPr>
          <p:nvPr>
            <p:ph type="title"/>
          </p:nvPr>
        </p:nvSpPr>
        <p:spPr/>
        <p:txBody>
          <a:bodyPr/>
          <a:lstStyle/>
          <a:p>
            <a:r>
              <a:rPr lang="en-US" dirty="0"/>
              <a:t>Shelter for Homeless Animals</a:t>
            </a:r>
            <a:endParaRPr lang="bg-BG" dirty="0"/>
          </a:p>
        </p:txBody>
      </p:sp>
      <p:pic>
        <p:nvPicPr>
          <p:cNvPr id="5" name="Picture 4">
            <a:extLst>
              <a:ext uri="{FF2B5EF4-FFF2-40B4-BE49-F238E27FC236}">
                <a16:creationId xmlns:a16="http://schemas.microsoft.com/office/drawing/2014/main" id="{56F12E27-C3DC-4164-99A7-02712D5CAD86}"/>
              </a:ext>
            </a:extLst>
          </p:cNvPr>
          <p:cNvPicPr>
            <a:picLocks noChangeAspect="1"/>
          </p:cNvPicPr>
          <p:nvPr/>
        </p:nvPicPr>
        <p:blipFill>
          <a:blip r:embed="rId2"/>
          <a:stretch>
            <a:fillRect/>
          </a:stretch>
        </p:blipFill>
        <p:spPr>
          <a:xfrm>
            <a:off x="1730001" y="2090068"/>
            <a:ext cx="4599464" cy="1751822"/>
          </a:xfrm>
          <a:prstGeom prst="rect">
            <a:avLst/>
          </a:prstGeom>
        </p:spPr>
      </p:pic>
      <p:pic>
        <p:nvPicPr>
          <p:cNvPr id="7" name="Picture 6">
            <a:extLst>
              <a:ext uri="{FF2B5EF4-FFF2-40B4-BE49-F238E27FC236}">
                <a16:creationId xmlns:a16="http://schemas.microsoft.com/office/drawing/2014/main" id="{D29FCBB5-56CE-43E3-9B35-E3F8871584E7}"/>
              </a:ext>
            </a:extLst>
          </p:cNvPr>
          <p:cNvPicPr>
            <a:picLocks noChangeAspect="1"/>
          </p:cNvPicPr>
          <p:nvPr/>
        </p:nvPicPr>
        <p:blipFill>
          <a:blip r:embed="rId3"/>
          <a:stretch>
            <a:fillRect/>
          </a:stretch>
        </p:blipFill>
        <p:spPr>
          <a:xfrm>
            <a:off x="6780717" y="2090068"/>
            <a:ext cx="4334483" cy="1752702"/>
          </a:xfrm>
          <a:prstGeom prst="rect">
            <a:avLst/>
          </a:prstGeom>
        </p:spPr>
      </p:pic>
      <p:pic>
        <p:nvPicPr>
          <p:cNvPr id="9" name="Picture 8">
            <a:extLst>
              <a:ext uri="{FF2B5EF4-FFF2-40B4-BE49-F238E27FC236}">
                <a16:creationId xmlns:a16="http://schemas.microsoft.com/office/drawing/2014/main" id="{74E2FAF3-1ED0-49DD-A268-07919B47C64E}"/>
              </a:ext>
            </a:extLst>
          </p:cNvPr>
          <p:cNvPicPr>
            <a:picLocks noChangeAspect="1"/>
          </p:cNvPicPr>
          <p:nvPr/>
        </p:nvPicPr>
        <p:blipFill>
          <a:blip r:embed="rId4"/>
          <a:stretch>
            <a:fillRect/>
          </a:stretch>
        </p:blipFill>
        <p:spPr>
          <a:xfrm>
            <a:off x="1730000" y="4287084"/>
            <a:ext cx="4599464" cy="2054922"/>
          </a:xfrm>
          <a:prstGeom prst="rect">
            <a:avLst/>
          </a:prstGeom>
        </p:spPr>
      </p:pic>
      <p:pic>
        <p:nvPicPr>
          <p:cNvPr id="11" name="Picture 10">
            <a:extLst>
              <a:ext uri="{FF2B5EF4-FFF2-40B4-BE49-F238E27FC236}">
                <a16:creationId xmlns:a16="http://schemas.microsoft.com/office/drawing/2014/main" id="{7131E0E6-BDC6-4C93-AF82-074B058EBBD6}"/>
              </a:ext>
            </a:extLst>
          </p:cNvPr>
          <p:cNvPicPr>
            <a:picLocks noChangeAspect="1"/>
          </p:cNvPicPr>
          <p:nvPr/>
        </p:nvPicPr>
        <p:blipFill>
          <a:blip r:embed="rId5"/>
          <a:stretch>
            <a:fillRect/>
          </a:stretch>
        </p:blipFill>
        <p:spPr>
          <a:xfrm>
            <a:off x="6780717" y="4287084"/>
            <a:ext cx="4334483" cy="2045916"/>
          </a:xfrm>
          <a:prstGeom prst="rect">
            <a:avLst/>
          </a:prstGeom>
        </p:spPr>
      </p:pic>
    </p:spTree>
    <p:extLst>
      <p:ext uri="{BB962C8B-B14F-4D97-AF65-F5344CB8AC3E}">
        <p14:creationId xmlns:p14="http://schemas.microsoft.com/office/powerpoint/2010/main" val="225002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44D6-C29F-43C0-8231-87BD1D1B135A}"/>
              </a:ext>
            </a:extLst>
          </p:cNvPr>
          <p:cNvSpPr>
            <a:spLocks noGrp="1"/>
          </p:cNvSpPr>
          <p:nvPr>
            <p:ph type="title"/>
          </p:nvPr>
        </p:nvSpPr>
        <p:spPr/>
        <p:txBody>
          <a:bodyPr/>
          <a:lstStyle/>
          <a:p>
            <a:r>
              <a:rPr lang="en-US" dirty="0"/>
              <a:t>Shelter for Homeless Animals</a:t>
            </a:r>
            <a:endParaRPr lang="bg-BG" dirty="0"/>
          </a:p>
        </p:txBody>
      </p:sp>
      <p:sp>
        <p:nvSpPr>
          <p:cNvPr id="3" name="Text Placeholder 2">
            <a:extLst>
              <a:ext uri="{FF2B5EF4-FFF2-40B4-BE49-F238E27FC236}">
                <a16:creationId xmlns:a16="http://schemas.microsoft.com/office/drawing/2014/main" id="{92EF22FA-4996-4ABF-AF12-AA42E8112179}"/>
              </a:ext>
            </a:extLst>
          </p:cNvPr>
          <p:cNvSpPr>
            <a:spLocks noGrp="1"/>
          </p:cNvSpPr>
          <p:nvPr>
            <p:ph type="body" idx="1"/>
          </p:nvPr>
        </p:nvSpPr>
        <p:spPr>
          <a:xfrm>
            <a:off x="1730000" y="1841769"/>
            <a:ext cx="9910766" cy="4129997"/>
          </a:xfrm>
        </p:spPr>
        <p:txBody>
          <a:bodyPr/>
          <a:lstStyle/>
          <a:p>
            <a:r>
              <a:rPr lang="en-US" dirty="0"/>
              <a:t>What happens, however, if we attempt to use an </a:t>
            </a:r>
            <a:r>
              <a:rPr lang="en-US" dirty="0" err="1"/>
              <a:t>AnimalShelter</a:t>
            </a:r>
            <a:r>
              <a:rPr lang="en-US" dirty="0"/>
              <a:t> class for objects of type Cat?</a:t>
            </a:r>
          </a:p>
          <a:p>
            <a:endParaRPr lang="en-US" dirty="0"/>
          </a:p>
          <a:p>
            <a:r>
              <a:rPr lang="en-US" dirty="0"/>
              <a:t>Consequently, if we want to create a shelter for cats, we will not be able to reuse the class that we already created, although the operations of adding and removing animals from the shelter will be identical. </a:t>
            </a:r>
          </a:p>
          <a:p>
            <a:endParaRPr lang="en-US" dirty="0"/>
          </a:p>
          <a:p>
            <a:r>
              <a:rPr lang="en-US" dirty="0"/>
              <a:t>Therefore, we have to literally copy </a:t>
            </a:r>
            <a:r>
              <a:rPr lang="en-US" dirty="0" err="1"/>
              <a:t>AnimalShelter</a:t>
            </a:r>
            <a:r>
              <a:rPr lang="en-US" dirty="0"/>
              <a:t> class and change only the type of the objects, which are handled – Cat.</a:t>
            </a:r>
          </a:p>
          <a:p>
            <a:endParaRPr lang="en-US" dirty="0"/>
          </a:p>
          <a:p>
            <a:r>
              <a:rPr lang="en-US" dirty="0"/>
              <a:t>Yes, but if we decide to make a shelter for other species? </a:t>
            </a:r>
          </a:p>
          <a:p>
            <a:endParaRPr lang="en-US" dirty="0"/>
          </a:p>
          <a:p>
            <a:r>
              <a:rPr lang="en-US" dirty="0"/>
              <a:t>How many classes of shelters for the particular type of animals we shall create?</a:t>
            </a:r>
            <a:endParaRPr lang="bg-BG" dirty="0"/>
          </a:p>
        </p:txBody>
      </p:sp>
    </p:spTree>
    <p:extLst>
      <p:ext uri="{BB962C8B-B14F-4D97-AF65-F5344CB8AC3E}">
        <p14:creationId xmlns:p14="http://schemas.microsoft.com/office/powerpoint/2010/main" val="320723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71F3-30E9-4388-B286-419D8808425C}"/>
              </a:ext>
            </a:extLst>
          </p:cNvPr>
          <p:cNvSpPr>
            <a:spLocks noGrp="1"/>
          </p:cNvSpPr>
          <p:nvPr>
            <p:ph type="title"/>
          </p:nvPr>
        </p:nvSpPr>
        <p:spPr/>
        <p:txBody>
          <a:bodyPr/>
          <a:lstStyle/>
          <a:p>
            <a:r>
              <a:rPr lang="en-US" dirty="0"/>
              <a:t>Shelter for Homeless Animals</a:t>
            </a:r>
            <a:endParaRPr lang="bg-BG" dirty="0"/>
          </a:p>
        </p:txBody>
      </p:sp>
      <p:sp>
        <p:nvSpPr>
          <p:cNvPr id="3" name="Text Placeholder 2">
            <a:extLst>
              <a:ext uri="{FF2B5EF4-FFF2-40B4-BE49-F238E27FC236}">
                <a16:creationId xmlns:a16="http://schemas.microsoft.com/office/drawing/2014/main" id="{98A9299A-7338-4BA4-9EDC-19244D50EF5C}"/>
              </a:ext>
            </a:extLst>
          </p:cNvPr>
          <p:cNvSpPr>
            <a:spLocks noGrp="1"/>
          </p:cNvSpPr>
          <p:nvPr>
            <p:ph type="body" idx="1"/>
          </p:nvPr>
        </p:nvSpPr>
        <p:spPr/>
        <p:txBody>
          <a:bodyPr/>
          <a:lstStyle/>
          <a:p>
            <a:r>
              <a:rPr lang="en-US" dirty="0"/>
              <a:t>We could use instead of the type Dog, the universal type object, which can take values as Dog, Cat and all other data types, but this will create some inconvenience, associated with the need to convert back from the object to the Dog, when creating a shelter for dogs and it contains cells of type object, instead of type Dog.</a:t>
            </a:r>
          </a:p>
          <a:p>
            <a:endParaRPr lang="en-US" dirty="0"/>
          </a:p>
          <a:p>
            <a:r>
              <a:rPr lang="en-US" dirty="0"/>
              <a:t>To solve the task efficiently, we have to use a feature of the C# language that allows us to satisfy all required conditions simultaneously. It is called generics (template classes)</a:t>
            </a:r>
            <a:endParaRPr lang="bg-BG" dirty="0"/>
          </a:p>
        </p:txBody>
      </p:sp>
    </p:spTree>
    <p:extLst>
      <p:ext uri="{BB962C8B-B14F-4D97-AF65-F5344CB8AC3E}">
        <p14:creationId xmlns:p14="http://schemas.microsoft.com/office/powerpoint/2010/main" val="73974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7D02-A260-4EC6-A227-FAB159178777}"/>
              </a:ext>
            </a:extLst>
          </p:cNvPr>
          <p:cNvSpPr>
            <a:spLocks noGrp="1"/>
          </p:cNvSpPr>
          <p:nvPr>
            <p:ph type="title"/>
          </p:nvPr>
        </p:nvSpPr>
        <p:spPr/>
        <p:txBody>
          <a:bodyPr/>
          <a:lstStyle/>
          <a:p>
            <a:r>
              <a:rPr lang="en-US" dirty="0"/>
              <a:t>What Is a Generic Class?</a:t>
            </a:r>
            <a:endParaRPr lang="bg-BG" dirty="0"/>
          </a:p>
        </p:txBody>
      </p:sp>
      <p:sp>
        <p:nvSpPr>
          <p:cNvPr id="3" name="Text Placeholder 2">
            <a:extLst>
              <a:ext uri="{FF2B5EF4-FFF2-40B4-BE49-F238E27FC236}">
                <a16:creationId xmlns:a16="http://schemas.microsoft.com/office/drawing/2014/main" id="{1561D4C8-BCC5-46B7-8ECE-82FB2DBD7469}"/>
              </a:ext>
            </a:extLst>
          </p:cNvPr>
          <p:cNvSpPr>
            <a:spLocks noGrp="1"/>
          </p:cNvSpPr>
          <p:nvPr>
            <p:ph type="body" idx="1"/>
          </p:nvPr>
        </p:nvSpPr>
        <p:spPr>
          <a:xfrm>
            <a:off x="1729999" y="1511030"/>
            <a:ext cx="9930221" cy="4821970"/>
          </a:xfrm>
        </p:spPr>
        <p:txBody>
          <a:bodyPr/>
          <a:lstStyle/>
          <a:p>
            <a:r>
              <a:rPr lang="en-US" dirty="0"/>
              <a:t>If a method needs additional information to operate properly, this information is passed to the method using parameters. </a:t>
            </a:r>
          </a:p>
          <a:p>
            <a:r>
              <a:rPr lang="en-US" dirty="0"/>
              <a:t>During the execution of the program, when calling this particular method, we pass arguments to the method, which are assigned to its parameters and then used in the method’s body.</a:t>
            </a:r>
          </a:p>
          <a:p>
            <a:r>
              <a:rPr lang="en-US" dirty="0"/>
              <a:t>Like the methods, when we know, that the functionality (actions) encapsulated into a class, can be applied not only to objects of one, but to many (heterogeneous) types, and these types are not known at the time of declaring the class, we can use a functionality of the language C# called generics (generic types).</a:t>
            </a:r>
          </a:p>
          <a:p>
            <a:r>
              <a:rPr lang="en-US" dirty="0"/>
              <a:t>It allows us to declare parameters of this class, by indicating an </a:t>
            </a:r>
            <a:r>
              <a:rPr lang="en-US" b="1" i="1" dirty="0"/>
              <a:t>unknown type </a:t>
            </a:r>
            <a:r>
              <a:rPr lang="en-US" dirty="0"/>
              <a:t>that the class will work eventually with. </a:t>
            </a:r>
          </a:p>
          <a:p>
            <a:r>
              <a:rPr lang="en-US" dirty="0"/>
              <a:t>Then, when we instantiate our generic class, we replace the unknown with a particular.</a:t>
            </a:r>
          </a:p>
          <a:p>
            <a:r>
              <a:rPr lang="en-US" dirty="0"/>
              <a:t>Accordingly, the newly created object will only work with objects of this type that we have assigned at its initialization. </a:t>
            </a:r>
          </a:p>
          <a:p>
            <a:r>
              <a:rPr lang="en-US" dirty="0"/>
              <a:t>The specific type can be any data type that the compiler recognizes, including class, structure, enumeration or another generic class.</a:t>
            </a:r>
            <a:endParaRPr lang="bg-BG" dirty="0"/>
          </a:p>
        </p:txBody>
      </p:sp>
    </p:spTree>
    <p:extLst>
      <p:ext uri="{BB962C8B-B14F-4D97-AF65-F5344CB8AC3E}">
        <p14:creationId xmlns:p14="http://schemas.microsoft.com/office/powerpoint/2010/main" val="19310314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2266</Words>
  <Application>Microsoft Office PowerPoint</Application>
  <PresentationFormat>Widescreen</PresentationFormat>
  <Paragraphs>150</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Questrial</vt:lpstr>
      <vt:lpstr>Consolas</vt:lpstr>
      <vt:lpstr>Montserrat</vt:lpstr>
      <vt:lpstr>Lato</vt:lpstr>
      <vt:lpstr>Candara</vt:lpstr>
      <vt:lpstr>Focus</vt:lpstr>
      <vt:lpstr>Generic data types </vt:lpstr>
      <vt:lpstr>Introduction</vt:lpstr>
      <vt:lpstr>Shelter for Homeless Animals</vt:lpstr>
      <vt:lpstr>Shelter for Homeless Animals</vt:lpstr>
      <vt:lpstr>Shelter for Homeless Animals</vt:lpstr>
      <vt:lpstr>Shelter for Homeless Animals</vt:lpstr>
      <vt:lpstr>Shelter for Homeless Animals</vt:lpstr>
      <vt:lpstr>Shelter for Homeless Animals</vt:lpstr>
      <vt:lpstr>What Is a Generic Class?</vt:lpstr>
      <vt:lpstr>Typifying a class</vt:lpstr>
      <vt:lpstr>Declaration of Generic Class</vt:lpstr>
      <vt:lpstr>Declaration of Generic Class</vt:lpstr>
      <vt:lpstr>Specifying Generic Classes</vt:lpstr>
      <vt:lpstr>Using Unknown Types by Declaring Fields</vt:lpstr>
      <vt:lpstr>Using Unknown Types in a Method’s Declaration</vt:lpstr>
      <vt:lpstr>Typifying (Generics) – Behind the Scenes</vt:lpstr>
      <vt:lpstr>Generic Methods</vt:lpstr>
      <vt:lpstr>Generic Methods</vt:lpstr>
      <vt:lpstr>Generic Methods</vt:lpstr>
      <vt:lpstr>Generic Methods</vt:lpstr>
      <vt:lpstr>Declaration of Generic Methods in Generic Classes</vt:lpstr>
      <vt:lpstr>Keyword "default" </vt:lpstr>
      <vt:lpstr>Animal Shelter Generics</vt:lpstr>
      <vt:lpstr>Advantages and Disadvantages of Generics</vt:lpstr>
      <vt:lpstr>Naming the Parameters of the Generic Types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135</cp:revision>
  <dcterms:modified xsi:type="dcterms:W3CDTF">2022-03-07T10:04:45Z</dcterms:modified>
</cp:coreProperties>
</file>